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54"/>
  </p:notesMasterIdLst>
  <p:sldIdLst>
    <p:sldId id="25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25" r:id="rId23"/>
    <p:sldId id="326" r:id="rId24"/>
    <p:sldId id="327" r:id="rId25"/>
    <p:sldId id="328" r:id="rId26"/>
    <p:sldId id="329" r:id="rId27"/>
    <p:sldId id="330" r:id="rId28"/>
    <p:sldId id="331" r:id="rId29"/>
    <p:sldId id="332" r:id="rId30"/>
    <p:sldId id="333" r:id="rId31"/>
    <p:sldId id="334" r:id="rId32"/>
    <p:sldId id="375" r:id="rId33"/>
    <p:sldId id="355" r:id="rId34"/>
    <p:sldId id="35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C5E0B4"/>
    <a:srgbClr val="FF4D4D"/>
    <a:srgbClr val="000000"/>
    <a:srgbClr val="FF0000"/>
    <a:srgbClr val="5B9BD5"/>
    <a:srgbClr val="FF7C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36" autoAdjust="0"/>
  </p:normalViewPr>
  <p:slideViewPr>
    <p:cSldViewPr snapToGrid="0">
      <p:cViewPr varScale="1">
        <p:scale>
          <a:sx n="67" d="100"/>
          <a:sy n="67" d="100"/>
        </p:scale>
        <p:origin x="1248" y="3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List_aplikace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List_aplikace_Microsoft_Excel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Sheet1!$B$1</c:f>
              <c:strCache>
                <c:ptCount val="1"/>
                <c:pt idx="0">
                  <c:v>Medication at Time of COVID-19</c:v>
                </c:pt>
              </c:strCache>
            </c:strRef>
          </c:tx>
          <c:spPr>
            <a:solidFill>
              <a:srgbClr val="0070C0"/>
            </a:solidFill>
            <a:ln>
              <a:noFill/>
            </a:ln>
            <a:effectLst/>
          </c:spPr>
          <c:invertIfNegative val="0"/>
          <c:cat>
            <c:strRef>
              <c:f>Sheet1!$A$2:$A$6</c:f>
              <c:strCache>
                <c:ptCount val="5"/>
                <c:pt idx="0">
                  <c:v>5-ASA</c:v>
                </c:pt>
                <c:pt idx="1">
                  <c:v>Biologic</c:v>
                </c:pt>
                <c:pt idx="2">
                  <c:v>Immunomodulator</c:v>
                </c:pt>
                <c:pt idx="3">
                  <c:v>Steroids</c:v>
                </c:pt>
                <c:pt idx="4">
                  <c:v>JAK Inhibitor</c:v>
                </c:pt>
              </c:strCache>
            </c:strRef>
          </c:cat>
          <c:val>
            <c:numRef>
              <c:f>Sheet1!$B$2:$B$6</c:f>
              <c:numCache>
                <c:formatCode>General</c:formatCode>
                <c:ptCount val="5"/>
                <c:pt idx="0">
                  <c:v>4</c:v>
                </c:pt>
                <c:pt idx="1">
                  <c:v>8</c:v>
                </c:pt>
                <c:pt idx="2">
                  <c:v>1</c:v>
                </c:pt>
                <c:pt idx="3">
                  <c:v>2</c:v>
                </c:pt>
                <c:pt idx="4">
                  <c:v>4</c:v>
                </c:pt>
              </c:numCache>
            </c:numRef>
          </c:val>
          <c:extLst>
            <c:ext xmlns:c16="http://schemas.microsoft.com/office/drawing/2014/chart" uri="{C3380CC4-5D6E-409C-BE32-E72D297353CC}">
              <c16:uniqueId val="{00000000-898D-FB4A-91FB-1408DB56349B}"/>
            </c:ext>
          </c:extLst>
        </c:ser>
        <c:dLbls>
          <c:showLegendKey val="0"/>
          <c:showVal val="0"/>
          <c:showCatName val="0"/>
          <c:showSerName val="0"/>
          <c:showPercent val="0"/>
          <c:showBubbleSize val="0"/>
        </c:dLbls>
        <c:gapWidth val="219"/>
        <c:overlap val="-27"/>
        <c:axId val="-2123306312"/>
        <c:axId val="-2123310840"/>
      </c:barChart>
      <c:catAx>
        <c:axId val="-2123306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cs-CZ"/>
          </a:p>
        </c:txPr>
        <c:crossAx val="-2123310840"/>
        <c:crosses val="autoZero"/>
        <c:auto val="1"/>
        <c:lblAlgn val="ctr"/>
        <c:lblOffset val="100"/>
        <c:noMultiLvlLbl val="0"/>
      </c:catAx>
      <c:valAx>
        <c:axId val="-2123310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2123306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cs-CZ"/>
        </a:p>
      </c:txPr>
    </c:title>
    <c:autoTitleDeleted val="0"/>
    <c:plotArea>
      <c:layout/>
      <c:barChart>
        <c:barDir val="col"/>
        <c:grouping val="clustered"/>
        <c:varyColors val="0"/>
        <c:ser>
          <c:idx val="0"/>
          <c:order val="0"/>
          <c:tx>
            <c:strRef>
              <c:f>Sheet1!$B$1</c:f>
              <c:strCache>
                <c:ptCount val="1"/>
                <c:pt idx="0">
                  <c:v>Medication at Time of COVID-19</c:v>
                </c:pt>
              </c:strCache>
            </c:strRef>
          </c:tx>
          <c:spPr>
            <a:solidFill>
              <a:srgbClr val="0070C0"/>
            </a:solidFill>
            <a:ln>
              <a:noFill/>
            </a:ln>
            <a:effectLst/>
          </c:spPr>
          <c:invertIfNegative val="0"/>
          <c:cat>
            <c:strRef>
              <c:f>Sheet1!$A$2:$A$5</c:f>
              <c:strCache>
                <c:ptCount val="4"/>
                <c:pt idx="0">
                  <c:v>Infliximab</c:v>
                </c:pt>
                <c:pt idx="1">
                  <c:v>Adalimumab</c:v>
                </c:pt>
                <c:pt idx="2">
                  <c:v>Vedolizumab</c:v>
                </c:pt>
                <c:pt idx="3">
                  <c:v>Ustekinumab</c:v>
                </c:pt>
              </c:strCache>
            </c:strRef>
          </c:cat>
          <c:val>
            <c:numRef>
              <c:f>Sheet1!$B$2:$B$5</c:f>
              <c:numCache>
                <c:formatCode>General</c:formatCode>
                <c:ptCount val="4"/>
                <c:pt idx="0">
                  <c:v>4</c:v>
                </c:pt>
                <c:pt idx="1">
                  <c:v>1</c:v>
                </c:pt>
                <c:pt idx="2">
                  <c:v>3</c:v>
                </c:pt>
                <c:pt idx="3">
                  <c:v>0</c:v>
                </c:pt>
              </c:numCache>
            </c:numRef>
          </c:val>
          <c:extLst>
            <c:ext xmlns:c16="http://schemas.microsoft.com/office/drawing/2014/chart" uri="{C3380CC4-5D6E-409C-BE32-E72D297353CC}">
              <c16:uniqueId val="{00000000-898D-FB4A-91FB-1408DB56349B}"/>
            </c:ext>
          </c:extLst>
        </c:ser>
        <c:dLbls>
          <c:showLegendKey val="0"/>
          <c:showVal val="0"/>
          <c:showCatName val="0"/>
          <c:showSerName val="0"/>
          <c:showPercent val="0"/>
          <c:showBubbleSize val="0"/>
        </c:dLbls>
        <c:gapWidth val="219"/>
        <c:overlap val="-27"/>
        <c:axId val="-2060839048"/>
        <c:axId val="-2064044744"/>
      </c:barChart>
      <c:catAx>
        <c:axId val="-20608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cs-CZ"/>
          </a:p>
        </c:txPr>
        <c:crossAx val="-2064044744"/>
        <c:crosses val="autoZero"/>
        <c:auto val="1"/>
        <c:lblAlgn val="ctr"/>
        <c:lblOffset val="100"/>
        <c:noMultiLvlLbl val="0"/>
      </c:catAx>
      <c:valAx>
        <c:axId val="-2064044744"/>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2060839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DAB3E-AE29-4C96-A2BD-5A2C0754D25E}"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8A60C-60C4-45EF-9B31-FE1BA472315E}" type="slidenum">
              <a:rPr lang="en-US" smtClean="0"/>
              <a:t>‹#›</a:t>
            </a:fld>
            <a:endParaRPr lang="en-US"/>
          </a:p>
        </p:txBody>
      </p:sp>
    </p:spTree>
    <p:extLst>
      <p:ext uri="{BB962C8B-B14F-4D97-AF65-F5344CB8AC3E}">
        <p14:creationId xmlns:p14="http://schemas.microsoft.com/office/powerpoint/2010/main" val="103156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ubmed/1516763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8D106-F099-476D-A481-E6C7BD1A026D}"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08860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transmission electron microscope image shows SARS-CoV-2—also known as 2019-nCoV, the virus that causes COVID-19—isolated from a patient in the U.S. Virus particles are shown emerging from the surface of cells cultured in the lab. The spikes on the outer edge of the virus particles give coronaviruses their name, crown-like.</a:t>
            </a:r>
            <a:endParaRPr lang="en-US" dirty="0"/>
          </a:p>
        </p:txBody>
      </p:sp>
      <p:sp>
        <p:nvSpPr>
          <p:cNvPr id="4" name="Slide Number Placeholder 3"/>
          <p:cNvSpPr>
            <a:spLocks noGrp="1"/>
          </p:cNvSpPr>
          <p:nvPr>
            <p:ph type="sldNum" sz="quarter" idx="5"/>
          </p:nvPr>
        </p:nvSpPr>
        <p:spPr/>
        <p:txBody>
          <a:bodyPr/>
          <a:lstStyle/>
          <a:p>
            <a:fld id="{046C5977-0F0C-4FD9-9764-4B8B96056743}"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83981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Importantly, viral host receptor ACE2 stained positive mainly in the cytoplasm of gastrointestinal epithelial cells (Figure 1). To note, we observed that ACE2 is rarely expressed in esophageal epithelium, but abundantly distributed in cilia of glandular epithelia. Staining of viral nucleocapsid protein (NP) was visualized in the cytoplasm of </a:t>
            </a:r>
            <a:r>
              <a:rPr lang="en-US" sz="1200" kern="1200" dirty="0" err="1">
                <a:solidFill>
                  <a:schemeClr val="tx1"/>
                </a:solidFill>
                <a:effectLst/>
                <a:latin typeface="+mn-lt"/>
                <a:ea typeface="+mn-ea"/>
                <a:cs typeface="+mn-cs"/>
              </a:rPr>
              <a:t>gastric,duodenal</a:t>
            </a:r>
            <a:r>
              <a:rPr lang="en-US" sz="1200" kern="1200" dirty="0">
                <a:solidFill>
                  <a:schemeClr val="tx1"/>
                </a:solidFill>
                <a:effectLst/>
                <a:latin typeface="+mn-lt"/>
                <a:ea typeface="+mn-ea"/>
                <a:cs typeface="+mn-cs"/>
              </a:rPr>
              <a:t> and rectum glandular epithelial </a:t>
            </a:r>
            <a:r>
              <a:rPr lang="en-US" sz="1200" kern="1200" dirty="0" err="1">
                <a:solidFill>
                  <a:schemeClr val="tx1"/>
                </a:solidFill>
                <a:effectLst/>
                <a:latin typeface="+mn-lt"/>
                <a:ea typeface="+mn-ea"/>
                <a:cs typeface="+mn-cs"/>
              </a:rPr>
              <a:t>cell,but</a:t>
            </a:r>
            <a:r>
              <a:rPr lang="en-US" sz="1200" kern="1200" dirty="0">
                <a:solidFill>
                  <a:schemeClr val="tx1"/>
                </a:solidFill>
                <a:effectLst/>
                <a:latin typeface="+mn-lt"/>
                <a:ea typeface="+mn-ea"/>
                <a:cs typeface="+mn-cs"/>
              </a:rPr>
              <a:t> not in esophageal epithelium. The positive staining of ACE2 and SARS-CoV-2 was also observed in gastrointestinal epithelium from other patients, who tested positive for SARS-CoV-2 RNA in feces (data not shown). </a:t>
            </a:r>
            <a:endParaRPr lang="en-US" dirty="0"/>
          </a:p>
          <a:p>
            <a:endParaRPr lang="en-US" dirty="0"/>
          </a:p>
        </p:txBody>
      </p:sp>
      <p:sp>
        <p:nvSpPr>
          <p:cNvPr id="4" name="Slide Number Placeholder 3"/>
          <p:cNvSpPr>
            <a:spLocks noGrp="1"/>
          </p:cNvSpPr>
          <p:nvPr>
            <p:ph type="sldNum" sz="quarter" idx="5"/>
          </p:nvPr>
        </p:nvSpPr>
        <p:spPr/>
        <p:txBody>
          <a:bodyPr/>
          <a:lstStyle/>
          <a:p>
            <a:fld id="{046C5977-0F0C-4FD9-9764-4B8B96056743}"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8636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33570-C632-5C4E-867A-922393BFD9A8}"/>
              </a:ext>
            </a:extLst>
          </p:cNvPr>
          <p:cNvSpPr>
            <a:spLocks noGrp="1" noChangeArrowheads="1"/>
          </p:cNvSpPr>
          <p:nvPr>
            <p:ph type="sldNum"/>
          </p:nvPr>
        </p:nvSpPr>
        <p:spPr>
          <a:ln/>
        </p:spPr>
        <p:txBody>
          <a:bodyPr/>
          <a:lstStyle/>
          <a:p>
            <a:fld id="{29032C74-6475-0341-8393-5C38C270A631}" type="slidenum">
              <a:rPr lang="en-US" altLang="en-US">
                <a:solidFill>
                  <a:prstClr val="black"/>
                </a:solidFill>
                <a:latin typeface="Calibri"/>
              </a:rPr>
              <a:pPr/>
              <a:t>9</a:t>
            </a:fld>
            <a:endParaRPr lang="en-US" altLang="en-US">
              <a:solidFill>
                <a:prstClr val="black"/>
              </a:solidFill>
              <a:latin typeface="Calibri"/>
            </a:endParaRPr>
          </a:p>
        </p:txBody>
      </p:sp>
      <p:sp>
        <p:nvSpPr>
          <p:cNvPr id="6145" name="Text Box 1">
            <a:extLst>
              <a:ext uri="{FF2B5EF4-FFF2-40B4-BE49-F238E27FC236}">
                <a16:creationId xmlns:a16="http://schemas.microsoft.com/office/drawing/2014/main" id="{F170D202-B914-0247-83E2-38A1E12367D2}"/>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A2C53DC9-8ACD-4142-B7EC-DCC9396638F9}"/>
              </a:ext>
            </a:extLst>
          </p:cNvPr>
          <p:cNvSpPr txBox="1">
            <a:spLocks noGrp="1" noChangeArrowheads="1"/>
          </p:cNvSpPr>
          <p:nvPr>
            <p:ph type="body" idx="1"/>
          </p:nvPr>
        </p:nvSpPr>
        <p:spPr bwMode="auto">
          <a:xfrm>
            <a:off x="777875" y="4776788"/>
            <a:ext cx="6216650" cy="14906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The BenevolentAI knowledge graph</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The BenevolentAI knowledge graph integrates biomedical data from structured and unstructured sources. It is queried by a fleet of algorithms to identify new relationships to suggest new ways of tackling disease. 2019-nCoV=2019 novel coronavirus. AAK1=AP-2 associated kinase 1. GAK=cyclin g-associated kinase. JAK1/2=janus kinase 1/2.</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05571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retrospective observational study reporting on 309 adults who were critically ill with MERS,2 almost half of patients (151 [49%]) were given corticosteroids (median hydrocortisone equivalent dose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methylprednisolone 1:5, dexamethasone 1:25, prednisolone 1:4] of 300 mg/day). Patients who were given corticosteroids were more likely to require mechanical ventilation, vasopressors, and renal replacement therapy. After statistical adjustment for immortal time and indication biases, the authors concluded that administration of corticosteroids was not associated with a difference in 90-day mortality (adjusted odds ratio 0·8, 95% CI 0·5–1·1; p=0·12) but was associated with delayed clearance of viral RNA from respiratory tract secretions (adjusted hazard ratio 0·4, 95% CI 0·2–0·7; p=0·0005). </a:t>
            </a:r>
            <a:endParaRPr lang="en-US" dirty="0"/>
          </a:p>
          <a:p>
            <a:r>
              <a:rPr lang="en-US" sz="1200" kern="1200" dirty="0">
                <a:solidFill>
                  <a:schemeClr val="tx1"/>
                </a:solidFill>
                <a:effectLst/>
                <a:latin typeface="+mn-lt"/>
                <a:ea typeface="+mn-ea"/>
                <a:cs typeface="+mn-cs"/>
              </a:rPr>
              <a:t>In a meta-analysis of corticosteroid use in patients with SARS, only four studies provided conclusive data, all indicating harm.1 The first was a case-control study of SARS patients with (n=15) and without (n=30) SARS-related psychosis; all were given corticosteroid treatment, but those who developed psychosis were given a higher cumulative dose than those who did not (10975 mg hydrocortisone equivalent </a:t>
            </a:r>
            <a:r>
              <a:rPr lang="en-US" sz="1200" i="1" kern="1200" dirty="0">
                <a:solidFill>
                  <a:schemeClr val="tx1"/>
                </a:solidFill>
                <a:effectLst/>
                <a:latin typeface="+mn-lt"/>
                <a:ea typeface="+mn-ea"/>
                <a:cs typeface="+mn-cs"/>
              </a:rPr>
              <a:t>vs </a:t>
            </a:r>
            <a:r>
              <a:rPr lang="en-US" sz="1200" kern="1200" dirty="0">
                <a:solidFill>
                  <a:schemeClr val="tx1"/>
                </a:solidFill>
                <a:effectLst/>
                <a:latin typeface="+mn-lt"/>
                <a:ea typeface="+mn-ea"/>
                <a:cs typeface="+mn-cs"/>
              </a:rPr>
              <a:t>6780 mg; p=0·017).6 The second was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of 16 patients with SARS who were not critically ill; the nine patients who were given hydrocortisone (mean 4·8 days [95% CI 4·1–5·5] since fever onset) had greater </a:t>
            </a:r>
            <a:r>
              <a:rPr lang="en-US" sz="1200" kern="1200" dirty="0" err="1">
                <a:solidFill>
                  <a:schemeClr val="tx1"/>
                </a:solidFill>
                <a:effectLst/>
                <a:latin typeface="+mn-lt"/>
                <a:ea typeface="+mn-ea"/>
                <a:cs typeface="+mn-cs"/>
              </a:rPr>
              <a:t>viraemia</a:t>
            </a:r>
            <a:r>
              <a:rPr lang="en-US" sz="1200" kern="1200" dirty="0">
                <a:solidFill>
                  <a:schemeClr val="tx1"/>
                </a:solidFill>
                <a:effectLst/>
                <a:latin typeface="+mn-lt"/>
                <a:ea typeface="+mn-ea"/>
                <a:cs typeface="+mn-cs"/>
              </a:rPr>
              <a:t> in the second and third weeks after infection than those who were given 0·9% saline control.5 The remaining two studies reported diabetes and avascular necrosis as complications associated with corticosteroid treatment.7,8 </a:t>
            </a:r>
            <a:endParaRPr lang="en-US" dirty="0"/>
          </a:p>
          <a:p>
            <a:r>
              <a:rPr lang="en-US" sz="1200" kern="1200" dirty="0">
                <a:solidFill>
                  <a:schemeClr val="tx1"/>
                </a:solidFill>
                <a:effectLst/>
                <a:latin typeface="+mn-lt"/>
                <a:ea typeface="+mn-ea"/>
                <a:cs typeface="+mn-cs"/>
              </a:rPr>
              <a:t>A 2019 systematic review and meta-analysis9 </a:t>
            </a:r>
            <a:r>
              <a:rPr lang="en-US" sz="1200" kern="1200" dirty="0" err="1">
                <a:solidFill>
                  <a:schemeClr val="tx1"/>
                </a:solidFill>
                <a:effectLst/>
                <a:latin typeface="+mn-lt"/>
                <a:ea typeface="+mn-ea"/>
                <a:cs typeface="+mn-cs"/>
              </a:rPr>
              <a:t>iden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tified</a:t>
            </a:r>
            <a:r>
              <a:rPr lang="en-US" sz="1200" kern="1200" dirty="0">
                <a:solidFill>
                  <a:schemeClr val="tx1"/>
                </a:solidFill>
                <a:effectLst/>
                <a:latin typeface="+mn-lt"/>
                <a:ea typeface="+mn-ea"/>
                <a:cs typeface="+mn-cs"/>
              </a:rPr>
              <a:t> ten observational studies in influenza, with a total of 6548 patients. The investigators found increased mortality in patients who were given corticosteroids (risk ratio [RR] 1·75, 95% CI 1·3–2·4; p=0·0002). Among other outcomes, length of stay in an intensive care unit was increased (mean difference 2·1, 95% CI 1·2–3·1; p&lt;0·0001), as was the rate of secondary bacterial or fungal infection (RR 2·0, 95% CI 1·0–3·8; p=0·04). </a:t>
            </a:r>
            <a:endParaRPr lang="en-US" dirty="0"/>
          </a:p>
          <a:p>
            <a:endParaRPr lang="en-US" dirty="0"/>
          </a:p>
        </p:txBody>
      </p:sp>
      <p:sp>
        <p:nvSpPr>
          <p:cNvPr id="4" name="Slide Number Placeholder 3"/>
          <p:cNvSpPr>
            <a:spLocks noGrp="1"/>
          </p:cNvSpPr>
          <p:nvPr>
            <p:ph type="sldNum" sz="quarter" idx="5"/>
          </p:nvPr>
        </p:nvSpPr>
        <p:spPr/>
        <p:txBody>
          <a:bodyPr/>
          <a:lstStyle/>
          <a:p>
            <a:fld id="{046C5977-0F0C-4FD9-9764-4B8B96056743}"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61840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Coronaviral proteases, specially the main protease (EC 3.4.22.69) and the papain-like protease (</a:t>
            </a:r>
            <a:r>
              <a:rPr lang="en-US" sz="1200" b="0" i="0" u="none" strike="noStrike" kern="1200" dirty="0" err="1">
                <a:solidFill>
                  <a:schemeClr val="tx1"/>
                </a:solidFill>
                <a:effectLst/>
                <a:latin typeface="+mn-lt"/>
                <a:ea typeface="+mn-ea"/>
                <a:cs typeface="+mn-cs"/>
              </a:rPr>
              <a:t>PL</a:t>
            </a:r>
            <a:r>
              <a:rPr lang="en-US" sz="1200" b="0" i="0" u="none" strike="noStrike" kern="1200" baseline="30000" dirty="0" err="1">
                <a:solidFill>
                  <a:schemeClr val="tx1"/>
                </a:solidFill>
                <a:effectLst/>
                <a:latin typeface="+mn-lt"/>
                <a:ea typeface="+mn-ea"/>
                <a:cs typeface="+mn-cs"/>
              </a:rPr>
              <a:t>pro</a:t>
            </a:r>
            <a:r>
              <a:rPr lang="en-US" sz="1200" b="0" i="0" u="none" strike="noStrike" kern="1200" dirty="0">
                <a:solidFill>
                  <a:schemeClr val="tx1"/>
                </a:solidFill>
                <a:effectLst/>
                <a:latin typeface="+mn-lt"/>
                <a:ea typeface="+mn-ea"/>
                <a:cs typeface="+mn-cs"/>
              </a:rPr>
              <a:t>) (EC 3.4.22.46), are considered to be suitable antiviral targets because they are responsible for the cleavage of nonstructural polyproteins (pp1a and pp1ab) that are essential for viral maturation. </a:t>
            </a:r>
            <a:endParaRPr lang="en-US" dirty="0"/>
          </a:p>
        </p:txBody>
      </p:sp>
      <p:sp>
        <p:nvSpPr>
          <p:cNvPr id="4" name="Slide Number Placeholder 3"/>
          <p:cNvSpPr>
            <a:spLocks noGrp="1"/>
          </p:cNvSpPr>
          <p:nvPr>
            <p:ph type="sldNum" sz="quarter" idx="5"/>
          </p:nvPr>
        </p:nvSpPr>
        <p:spPr/>
        <p:txBody>
          <a:bodyPr/>
          <a:lstStyle/>
          <a:p>
            <a:fld id="{046C5977-0F0C-4FD9-9764-4B8B96056743}"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71378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5.5 half lives to eliminate a drug</a:t>
            </a:r>
          </a:p>
          <a:p>
            <a:pPr lvl="1"/>
            <a:endParaRPr lang="en-US" dirty="0"/>
          </a:p>
          <a:p>
            <a:pPr lvl="1"/>
            <a:r>
              <a:rPr lang="en-US" dirty="0"/>
              <a:t>Steady-state concentrations were reached after 4 weeks, indicating a half-life of approximately 5 days for both 6-TGN and 6-MMPR; the concentrations were 368 (CI95% 284-452) and 2837 (CI95% 2101-3573) </a:t>
            </a:r>
            <a:r>
              <a:rPr lang="en-US" dirty="0" err="1"/>
              <a:t>pmol</a:t>
            </a:r>
            <a:r>
              <a:rPr lang="en-US" dirty="0"/>
              <a:t>/8 x 10 RBCs, respectively. Large interpatient variability occurred at all time points. </a:t>
            </a:r>
          </a:p>
          <a:p>
            <a:pPr lvl="1"/>
            <a:r>
              <a:rPr lang="en-US" u="sng" dirty="0">
                <a:hlinkClick r:id="rId3" tooltip="Therapeutic drug monitoring."/>
              </a:rPr>
              <a:t>Ther Drug Monit.</a:t>
            </a:r>
            <a:r>
              <a:rPr lang="en-US" dirty="0"/>
              <a:t> 2004 Jun;26(3):311-8.</a:t>
            </a:r>
          </a:p>
          <a:p>
            <a:endParaRPr lang="en-US" dirty="0"/>
          </a:p>
        </p:txBody>
      </p:sp>
      <p:sp>
        <p:nvSpPr>
          <p:cNvPr id="4" name="Slide Number Placeholder 3"/>
          <p:cNvSpPr>
            <a:spLocks noGrp="1"/>
          </p:cNvSpPr>
          <p:nvPr>
            <p:ph type="sldNum" sz="quarter" idx="5"/>
          </p:nvPr>
        </p:nvSpPr>
        <p:spPr/>
        <p:txBody>
          <a:bodyPr/>
          <a:lstStyle/>
          <a:p>
            <a:fld id="{046C5977-0F0C-4FD9-9764-4B8B96056743}"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88092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17015-D2F7-412E-ACF1-DBCF8D6DC28A}"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91311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F0009E-296F-41BE-8341-2E4DE6B0025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157540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0009E-296F-41BE-8341-2E4DE6B0025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294058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0009E-296F-41BE-8341-2E4DE6B0025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140896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81B2C5-3419-5940-966A-26B9035FE91B}"/>
              </a:ext>
            </a:extLst>
          </p:cNvPr>
          <p:cNvSpPr>
            <a:spLocks noGrp="1"/>
          </p:cNvSpPr>
          <p:nvPr>
            <p:ph type="title"/>
          </p:nvPr>
        </p:nvSpPr>
        <p:spPr>
          <a:xfrm>
            <a:off x="2671823" y="2766219"/>
            <a:ext cx="11281459" cy="1325563"/>
          </a:xfrm>
        </p:spPr>
        <p:txBody>
          <a:bodyPr>
            <a:noAutofit/>
          </a:bodyPr>
          <a:lstStyle>
            <a:lvl1pPr>
              <a:lnSpc>
                <a:spcPts val="4000"/>
              </a:lnSpc>
              <a:defRPr sz="4800"/>
            </a:lvl1pPr>
          </a:lstStyle>
          <a:p>
            <a:r>
              <a:rPr lang="en-US"/>
              <a:t>Click to edit Master title style</a:t>
            </a:r>
            <a:endParaRPr lang="en-US" dirty="0"/>
          </a:p>
        </p:txBody>
      </p:sp>
      <p:sp>
        <p:nvSpPr>
          <p:cNvPr id="15" name="Footer Placeholder 14">
            <a:extLst>
              <a:ext uri="{FF2B5EF4-FFF2-40B4-BE49-F238E27FC236}">
                <a16:creationId xmlns:a16="http://schemas.microsoft.com/office/drawing/2014/main" id="{4CA949DF-37D4-0C44-8D6E-2E45E89BCB0A}"/>
              </a:ext>
            </a:extLst>
          </p:cNvPr>
          <p:cNvSpPr>
            <a:spLocks noGrp="1"/>
          </p:cNvSpPr>
          <p:nvPr>
            <p:ph type="ftr" sz="quarter" idx="11"/>
          </p:nvPr>
        </p:nvSpPr>
        <p:spPr>
          <a:xfrm>
            <a:off x="895109" y="5299078"/>
            <a:ext cx="11125443" cy="365125"/>
          </a:xfrm>
        </p:spPr>
        <p:txBody>
          <a:bodyPr/>
          <a:lstStyle>
            <a:lvl1pPr>
              <a:defRPr sz="1100">
                <a:solidFill>
                  <a:schemeClr val="tx1"/>
                </a:solidFill>
                <a:latin typeface="Arial" panose="020B0604020202020204" pitchFamily="34" charset="0"/>
                <a:cs typeface="Arial" panose="020B0604020202020204" pitchFamily="34" charset="0"/>
              </a:defRPr>
            </a:lvl1pPr>
          </a:lstStyle>
          <a:p>
            <a:pPr defTabSz="914377" eaLnBrk="0" fontAlgn="base" hangingPunct="0">
              <a:spcBef>
                <a:spcPct val="0"/>
              </a:spcBef>
              <a:spcAft>
                <a:spcPct val="0"/>
              </a:spcAft>
            </a:pPr>
            <a:endParaRPr lang="en-US" b="1">
              <a:solidFill>
                <a:prstClr val="black"/>
              </a:solidFill>
              <a:ea typeface="ＭＳ Ｐゴシック" pitchFamily="34" charset="-128"/>
            </a:endParaRPr>
          </a:p>
        </p:txBody>
      </p:sp>
      <p:pic>
        <p:nvPicPr>
          <p:cNvPr id="4" name="Picture 3">
            <a:extLst>
              <a:ext uri="{FF2B5EF4-FFF2-40B4-BE49-F238E27FC236}">
                <a16:creationId xmlns:a16="http://schemas.microsoft.com/office/drawing/2014/main" id="{4CFDEEB6-92D2-4861-9FDC-4F4F1E4B4D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1116957"/>
          </a:xfrm>
          <a:prstGeom prst="rect">
            <a:avLst/>
          </a:prstGeom>
          <a:gradFill>
            <a:gsLst>
              <a:gs pos="94000">
                <a:srgbClr val="0E7442"/>
              </a:gs>
              <a:gs pos="35000">
                <a:srgbClr val="0E7442">
                  <a:alpha val="0"/>
                </a:srgbClr>
              </a:gs>
              <a:gs pos="55000">
                <a:srgbClr val="0E7442">
                  <a:alpha val="50000"/>
                </a:srgbClr>
              </a:gs>
              <a:gs pos="81000">
                <a:srgbClr val="0E7442">
                  <a:alpha val="94000"/>
                </a:srgbClr>
              </a:gs>
            </a:gsLst>
            <a:lin ang="0" scaled="1"/>
          </a:gradFill>
        </p:spPr>
      </p:pic>
      <p:pic>
        <p:nvPicPr>
          <p:cNvPr id="5" name="Afbeelding 3" descr="ioibd-NEW logo.jpg">
            <a:extLst>
              <a:ext uri="{FF2B5EF4-FFF2-40B4-BE49-F238E27FC236}">
                <a16:creationId xmlns:a16="http://schemas.microsoft.com/office/drawing/2014/main" id="{56084F59-3D54-214A-B700-E39F3FA4F34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044517" y="31751"/>
            <a:ext cx="3098800" cy="134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26717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815D-4F84-764A-B864-DC429658A0A0}"/>
              </a:ext>
            </a:extLst>
          </p:cNvPr>
          <p:cNvSpPr>
            <a:spLocks noGrp="1"/>
          </p:cNvSpPr>
          <p:nvPr>
            <p:ph type="title"/>
          </p:nvPr>
        </p:nvSpPr>
        <p:spPr>
          <a:xfrm>
            <a:off x="869070" y="30411"/>
            <a:ext cx="11322932" cy="1325563"/>
          </a:xfrm>
        </p:spPr>
        <p:txBody>
          <a:bodyPr>
            <a:normAutofit/>
          </a:bodyPr>
          <a:lstStyle>
            <a:lvl1pPr>
              <a:lnSpc>
                <a:spcPct val="100000"/>
              </a:lnSpc>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48AC70C-06A8-0146-B541-C777A80C19A9}"/>
              </a:ext>
            </a:extLst>
          </p:cNvPr>
          <p:cNvSpPr>
            <a:spLocks noGrp="1"/>
          </p:cNvSpPr>
          <p:nvPr>
            <p:ph idx="1"/>
          </p:nvPr>
        </p:nvSpPr>
        <p:spPr>
          <a:xfrm>
            <a:off x="2690941" y="1980175"/>
            <a:ext cx="9501059" cy="1783083"/>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8AD001-5922-E14A-B692-C76109C3BD3E}"/>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5" name="Footer Placeholder 4">
            <a:extLst>
              <a:ext uri="{FF2B5EF4-FFF2-40B4-BE49-F238E27FC236}">
                <a16:creationId xmlns:a16="http://schemas.microsoft.com/office/drawing/2014/main" id="{D0F90478-3DF6-9E44-93C4-9237B6B520D4}"/>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5">
            <a:extLst>
              <a:ext uri="{FF2B5EF4-FFF2-40B4-BE49-F238E27FC236}">
                <a16:creationId xmlns:a16="http://schemas.microsoft.com/office/drawing/2014/main" id="{F07ABD92-A681-884C-AE8C-05213433EBEC}"/>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pic>
        <p:nvPicPr>
          <p:cNvPr id="7" name="Afbeelding 3" descr="ioibd-NEW logo.jpg">
            <a:extLst>
              <a:ext uri="{FF2B5EF4-FFF2-40B4-BE49-F238E27FC236}">
                <a16:creationId xmlns:a16="http://schemas.microsoft.com/office/drawing/2014/main" id="{5AFAA418-1A4C-C449-BA18-E11485A1BA0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044517" y="31751"/>
            <a:ext cx="3098800" cy="134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85511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CEA0-FF99-8E43-86A5-14F764589017}"/>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6189F0A-08A2-9F49-ABE0-13035EAEEB5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40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E78854-0A61-484E-A542-C6C9EC397D91}"/>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5" name="Footer Placeholder 4">
            <a:extLst>
              <a:ext uri="{FF2B5EF4-FFF2-40B4-BE49-F238E27FC236}">
                <a16:creationId xmlns:a16="http://schemas.microsoft.com/office/drawing/2014/main" id="{64312322-8684-1F41-B500-7E177CF643B5}"/>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5">
            <a:extLst>
              <a:ext uri="{FF2B5EF4-FFF2-40B4-BE49-F238E27FC236}">
                <a16:creationId xmlns:a16="http://schemas.microsoft.com/office/drawing/2014/main" id="{16BDFE38-7357-C444-A4D5-A448ECA4A06F}"/>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743189498"/>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amp; 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C8B2-8A03-B840-A667-54F57A2E206D}"/>
              </a:ext>
            </a:extLst>
          </p:cNvPr>
          <p:cNvSpPr>
            <a:spLocks noGrp="1"/>
          </p:cNvSpPr>
          <p:nvPr>
            <p:ph type="title"/>
          </p:nvPr>
        </p:nvSpPr>
        <p:spPr>
          <a:xfrm>
            <a:off x="838201" y="11641"/>
            <a:ext cx="11230337" cy="1325563"/>
          </a:xfrm>
        </p:spPr>
        <p:txBody>
          <a:bodyPr>
            <a:normAutofit/>
          </a:bodyPr>
          <a:lstStyle>
            <a:lvl1pPr>
              <a:lnSpc>
                <a:spcPts val="4000"/>
              </a:lnSpc>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B81F7A-8DEB-704A-9FB2-8C1B7A7C2452}"/>
              </a:ext>
            </a:extLst>
          </p:cNvPr>
          <p:cNvSpPr>
            <a:spLocks noGrp="1"/>
          </p:cNvSpPr>
          <p:nvPr>
            <p:ph sz="half" idx="1"/>
          </p:nvPr>
        </p:nvSpPr>
        <p:spPr>
          <a:xfrm>
            <a:off x="838200" y="1970167"/>
            <a:ext cx="10974051" cy="33097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2077841-9B41-034F-9BEB-CCDED3A8D279}"/>
              </a:ext>
            </a:extLst>
          </p:cNvPr>
          <p:cNvSpPr>
            <a:spLocks noGrp="1"/>
          </p:cNvSpPr>
          <p:nvPr>
            <p:ph type="ftr" sz="quarter" idx="11"/>
          </p:nvPr>
        </p:nvSpPr>
        <p:spPr>
          <a:xfrm>
            <a:off x="838200" y="5279908"/>
            <a:ext cx="9517285" cy="365125"/>
          </a:xfrm>
          <a:noFill/>
          <a:ln>
            <a:noFill/>
          </a:ln>
        </p:spPr>
        <p:txBody>
          <a:bodyPr/>
          <a:lstStyle>
            <a:lvl1pPr algn="l">
              <a:defRPr sz="1100" b="0">
                <a:solidFill>
                  <a:schemeClr val="tx1"/>
                </a:solidFill>
              </a:defRPr>
            </a:lvl1pPr>
          </a:lstStyle>
          <a:p>
            <a:pPr defTabSz="914377" eaLnBrk="0" fontAlgn="base" hangingPunct="0">
              <a:spcBef>
                <a:spcPct val="0"/>
              </a:spcBef>
              <a:spcAft>
                <a:spcPct val="0"/>
              </a:spcAft>
            </a:pPr>
            <a:endParaRPr lang="en-US">
              <a:solidFill>
                <a:prstClr val="black"/>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627946659"/>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2929-8575-CC48-80E0-50F2459CCB05}"/>
              </a:ext>
            </a:extLst>
          </p:cNvPr>
          <p:cNvSpPr>
            <a:spLocks noGrp="1"/>
          </p:cNvSpPr>
          <p:nvPr>
            <p:ph type="title"/>
          </p:nvPr>
        </p:nvSpPr>
        <p:spPr>
          <a:xfrm>
            <a:off x="839788" y="34044"/>
            <a:ext cx="10515600" cy="1325563"/>
          </a:xfrm>
        </p:spPr>
        <p:txBody>
          <a:bodyPr/>
          <a:lstStyle>
            <a:lvl1pPr>
              <a:lnSpc>
                <a:spcPts val="4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700C412-70EB-2148-AF54-E0C10B824A66}"/>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40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761C095-CA47-E84D-8681-C812822831E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66D05-F81F-184F-B8B5-E47A0E048986}"/>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40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CCEE66E-E350-3648-ACE0-01F8EAB3D1F3}"/>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526656-C457-E34F-9E43-F617C33F314D}"/>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8" name="Footer Placeholder 7">
            <a:extLst>
              <a:ext uri="{FF2B5EF4-FFF2-40B4-BE49-F238E27FC236}">
                <a16:creationId xmlns:a16="http://schemas.microsoft.com/office/drawing/2014/main" id="{0D0346D2-CE27-6A4C-ADA7-333F897D48A2}"/>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9" name="Slide Number Placeholder 8">
            <a:extLst>
              <a:ext uri="{FF2B5EF4-FFF2-40B4-BE49-F238E27FC236}">
                <a16:creationId xmlns:a16="http://schemas.microsoft.com/office/drawing/2014/main" id="{8D7CE123-13B1-5C44-84DB-CF6487B6D057}"/>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517170720"/>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1928-AB8A-BE49-BEF2-430EE82096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D26B0-DF2F-D042-8B2B-5F14160AD422}"/>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4" name="Footer Placeholder 3">
            <a:extLst>
              <a:ext uri="{FF2B5EF4-FFF2-40B4-BE49-F238E27FC236}">
                <a16:creationId xmlns:a16="http://schemas.microsoft.com/office/drawing/2014/main" id="{1C4CABB7-4070-544E-9EC4-38BDC6FF0D2A}"/>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5" name="Slide Number Placeholder 4">
            <a:extLst>
              <a:ext uri="{FF2B5EF4-FFF2-40B4-BE49-F238E27FC236}">
                <a16:creationId xmlns:a16="http://schemas.microsoft.com/office/drawing/2014/main" id="{B27DE5BC-B7DB-5244-805E-4A45611D95CD}"/>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41862658"/>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0A5DB-FA1F-0E41-AE83-89EB03A6EDA2}"/>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514945388"/>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D1A4-E5F8-4E41-8EA3-D8E4F2527AC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77E408-3F7B-EB41-8C0F-45D894C7B693}"/>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0D34E-DBB7-DE45-AEA0-747F9902D4B4}"/>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97CF36D2-44E2-A444-A37F-237078BD952F}"/>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6" name="Footer Placeholder 5">
            <a:extLst>
              <a:ext uri="{FF2B5EF4-FFF2-40B4-BE49-F238E27FC236}">
                <a16:creationId xmlns:a16="http://schemas.microsoft.com/office/drawing/2014/main" id="{D0C940FE-D003-9043-A810-0B20DA6F91D0}"/>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7" name="Slide Number Placeholder 6">
            <a:extLst>
              <a:ext uri="{FF2B5EF4-FFF2-40B4-BE49-F238E27FC236}">
                <a16:creationId xmlns:a16="http://schemas.microsoft.com/office/drawing/2014/main" id="{59FD625F-DBF1-D345-ACB9-A5D85F6796B5}"/>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39734594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0009E-296F-41BE-8341-2E4DE6B0025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2D4A7-CE2B-49A3-988F-20AFF2E8C059}" type="slidenum">
              <a:rPr lang="en-US" smtClean="0"/>
              <a:t>‹#›</a:t>
            </a:fld>
            <a:endParaRPr lang="en-US"/>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41625" y="47506"/>
            <a:ext cx="1102875" cy="377729"/>
          </a:xfrm>
          <a:prstGeom prst="rect">
            <a:avLst/>
          </a:prstGeom>
        </p:spPr>
      </p:pic>
    </p:spTree>
    <p:extLst>
      <p:ext uri="{BB962C8B-B14F-4D97-AF65-F5344CB8AC3E}">
        <p14:creationId xmlns:p14="http://schemas.microsoft.com/office/powerpoint/2010/main" val="535151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34CE-8F10-C845-A6FC-02B88F55649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157205-C786-3143-BC55-07F59E2B0658}"/>
              </a:ext>
            </a:extLst>
          </p:cNvPr>
          <p:cNvSpPr>
            <a:spLocks noGrp="1"/>
          </p:cNvSpPr>
          <p:nvPr>
            <p:ph type="pic" idx="1"/>
          </p:nvPr>
        </p:nvSpPr>
        <p:spPr>
          <a:xfrm>
            <a:off x="5183188" y="98742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30DB95F-BAB1-704C-B661-05437627DED4}"/>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100"/>
            </a:lvl2pPr>
            <a:lvl3pPr marL="685783" indent="0">
              <a:buNone/>
              <a:defRPr sz="900"/>
            </a:lvl3pPr>
            <a:lvl4pPr marL="1028674" indent="0">
              <a:buNone/>
              <a:defRPr sz="800"/>
            </a:lvl4pPr>
            <a:lvl5pPr marL="1371566" indent="0">
              <a:buNone/>
              <a:defRPr sz="800"/>
            </a:lvl5pPr>
            <a:lvl6pPr marL="1714457" indent="0">
              <a:buNone/>
              <a:defRPr sz="800"/>
            </a:lvl6pPr>
            <a:lvl7pPr marL="2057349" indent="0">
              <a:buNone/>
              <a:defRPr sz="800"/>
            </a:lvl7pPr>
            <a:lvl8pPr marL="2400240" indent="0">
              <a:buNone/>
              <a:defRPr sz="800"/>
            </a:lvl8pPr>
            <a:lvl9pPr marL="2743131"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421A483D-27DB-3B43-921A-FB841A0CCDCB}"/>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6" name="Footer Placeholder 5">
            <a:extLst>
              <a:ext uri="{FF2B5EF4-FFF2-40B4-BE49-F238E27FC236}">
                <a16:creationId xmlns:a16="http://schemas.microsoft.com/office/drawing/2014/main" id="{45CEB2D6-8143-C44C-B0E6-AC89FCB19D16}"/>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7" name="Slide Number Placeholder 6">
            <a:extLst>
              <a:ext uri="{FF2B5EF4-FFF2-40B4-BE49-F238E27FC236}">
                <a16:creationId xmlns:a16="http://schemas.microsoft.com/office/drawing/2014/main" id="{3227197F-758F-4443-BF0E-5EE99D7C6343}"/>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96012366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A291-8079-C844-AFB4-2A97C8EF74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CC9572-0AF8-374E-99AA-CB9C27F1E2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969BF-65AE-F44D-9476-2B91075FD168}"/>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5" name="Footer Placeholder 4">
            <a:extLst>
              <a:ext uri="{FF2B5EF4-FFF2-40B4-BE49-F238E27FC236}">
                <a16:creationId xmlns:a16="http://schemas.microsoft.com/office/drawing/2014/main" id="{8D34071F-D01D-D145-8E29-0D7BEB8FAE88}"/>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5">
            <a:extLst>
              <a:ext uri="{FF2B5EF4-FFF2-40B4-BE49-F238E27FC236}">
                <a16:creationId xmlns:a16="http://schemas.microsoft.com/office/drawing/2014/main" id="{8A2B7728-4086-9046-A64A-AC254D7368E2}"/>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424969220"/>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BDE4C-F083-F147-BE6F-8894758A5B60}"/>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3FD4A6-E925-EB4A-A08E-5CC704ADD06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3BBD8-2A42-AB43-9B8D-06852D3FFB4A}"/>
              </a:ext>
            </a:extLst>
          </p:cNvPr>
          <p:cNvSpPr>
            <a:spLocks noGrp="1"/>
          </p:cNvSpPr>
          <p:nvPr>
            <p:ph type="dt" sz="half" idx="10"/>
          </p:nvPr>
        </p:nvSpPr>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5" name="Footer Placeholder 4">
            <a:extLst>
              <a:ext uri="{FF2B5EF4-FFF2-40B4-BE49-F238E27FC236}">
                <a16:creationId xmlns:a16="http://schemas.microsoft.com/office/drawing/2014/main" id="{D79B2E0A-8DF6-A644-A451-CCA5B6B96677}"/>
              </a:ext>
            </a:extLst>
          </p:cNvPr>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5">
            <a:extLst>
              <a:ext uri="{FF2B5EF4-FFF2-40B4-BE49-F238E27FC236}">
                <a16:creationId xmlns:a16="http://schemas.microsoft.com/office/drawing/2014/main" id="{86622053-90C5-1E45-8BAE-63656E703E20}"/>
              </a:ext>
            </a:extLst>
          </p:cNvPr>
          <p:cNvSpPr>
            <a:spLocks noGrp="1"/>
          </p:cNvSpPr>
          <p:nvPr>
            <p:ph type="sldNum" sz="quarter" idx="12"/>
          </p:nvPr>
        </p:nvSpPr>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3055820647"/>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6253" y="1462091"/>
            <a:ext cx="11417299" cy="4956175"/>
          </a:xfrm>
        </p:spPr>
        <p:txBody>
          <a:bodyPr/>
          <a:lstStyle>
            <a:lvl1pPr>
              <a:defRPr/>
            </a:lvl1pPr>
            <a:lvl4pP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9"/>
          <p:cNvSpPr>
            <a:spLocks noGrp="1"/>
          </p:cNvSpPr>
          <p:nvPr>
            <p:ph type="ftr" sz="quarter" idx="10"/>
          </p:nvPr>
        </p:nvSpPr>
        <p:spPr/>
        <p:txBody>
          <a:bodyPr/>
          <a:lstStyle>
            <a:lvl1pPr>
              <a:defRPr/>
            </a:lvl1p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5" name="Date Placeholder 10"/>
          <p:cNvSpPr>
            <a:spLocks noGrp="1"/>
          </p:cNvSpPr>
          <p:nvPr>
            <p:ph type="dt" sz="half" idx="11"/>
          </p:nvPr>
        </p:nvSpPr>
        <p:spPr/>
        <p:txBody>
          <a:bodyPr/>
          <a:lstStyle>
            <a:lvl1pPr>
              <a:defRPr/>
            </a:lvl1p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11"/>
          <p:cNvSpPr>
            <a:spLocks noGrp="1"/>
          </p:cNvSpPr>
          <p:nvPr>
            <p:ph type="sldNum" sz="quarter" idx="12"/>
          </p:nvPr>
        </p:nvSpPr>
        <p:spPr/>
        <p:txBody>
          <a:bodyPr/>
          <a:lstStyle>
            <a:lvl1pPr>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410698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10"/>
          <p:cNvSpPr>
            <a:spLocks noGrp="1"/>
          </p:cNvSpPr>
          <p:nvPr>
            <p:ph type="dt" sz="half" idx="10"/>
          </p:nvPr>
        </p:nvSpPr>
        <p:spPr>
          <a:xfrm>
            <a:off x="9347200" y="2"/>
            <a:ext cx="2844800" cy="365125"/>
          </a:xfrm>
          <a:prstGeom prst="rect">
            <a:avLst/>
          </a:prstGeom>
        </p:spPr>
        <p:txBody>
          <a:bodyPr/>
          <a:lstStyle>
            <a:lvl1pPr algn="r" defTabSz="914377" fontAlgn="base">
              <a:spcBef>
                <a:spcPct val="0"/>
              </a:spcBef>
              <a:spcAft>
                <a:spcPct val="0"/>
              </a:spcAft>
              <a:defRPr sz="1400">
                <a:solidFill>
                  <a:srgbClr val="2357FF">
                    <a:lumMod val="40000"/>
                    <a:lumOff val="60000"/>
                  </a:srgbClr>
                </a:solidFill>
                <a:latin typeface="Arial Narrow" pitchFamily="34" charset="0"/>
                <a:ea typeface="ＭＳ Ｐゴシック" charset="0"/>
                <a:cs typeface="ＭＳ Ｐゴシック" charset="0"/>
              </a:defRPr>
            </a:lvl1pPr>
          </a:lstStyle>
          <a:p>
            <a:pPr eaLnBrk="0" hangingPunct="0"/>
            <a:fld id="{172F5484-8685-4643-B06C-6F18F4D652CA}" type="datetimeFigureOut">
              <a:rPr lang="en-US" b="1" smtClean="0"/>
              <a:pPr eaLnBrk="0" hangingPunct="0"/>
              <a:t>3/24/2020</a:t>
            </a:fld>
            <a:endParaRPr lang="en-US" b="1"/>
          </a:p>
        </p:txBody>
      </p:sp>
      <p:sp>
        <p:nvSpPr>
          <p:cNvPr id="4" name="Slide Number Placeholder 11"/>
          <p:cNvSpPr>
            <a:spLocks noGrp="1"/>
          </p:cNvSpPr>
          <p:nvPr>
            <p:ph type="sldNum" sz="quarter" idx="11"/>
          </p:nvPr>
        </p:nvSpPr>
        <p:spPr>
          <a:xfrm>
            <a:off x="0" y="2"/>
            <a:ext cx="2844800" cy="365125"/>
          </a:xfrm>
          <a:prstGeom prst="rect">
            <a:avLst/>
          </a:prstGeom>
        </p:spPr>
        <p:txBody>
          <a:bodyPr/>
          <a:lstStyle>
            <a:lvl1pPr algn="l" defTabSz="914377" fontAlgn="base">
              <a:spcBef>
                <a:spcPct val="0"/>
              </a:spcBef>
              <a:spcAft>
                <a:spcPct val="0"/>
              </a:spcAft>
              <a:defRPr sz="1400">
                <a:solidFill>
                  <a:srgbClr val="FFFFFF">
                    <a:tint val="75000"/>
                  </a:srgbClr>
                </a:solidFill>
                <a:latin typeface="Arial Narrow" pitchFamily="34" charset="0"/>
                <a:ea typeface="ＭＳ Ｐゴシック" charset="0"/>
                <a:cs typeface="ＭＳ Ｐゴシック" charset="0"/>
              </a:defRPr>
            </a:lvl1pPr>
          </a:lstStyle>
          <a:p>
            <a:pPr eaLnBrk="0" hangingPunct="0"/>
            <a:fld id="{F9FD4551-CD92-D444-AAB6-09B9B9A6E017}" type="slidenum">
              <a:rPr lang="en-US" b="1" smtClean="0"/>
              <a:pPr eaLnBrk="0" hangingPunct="0"/>
              <a:t>‹#›</a:t>
            </a:fld>
            <a:endParaRPr lang="en-US" b="1"/>
          </a:p>
        </p:txBody>
      </p:sp>
      <p:sp>
        <p:nvSpPr>
          <p:cNvPr id="5" name="Footer Placeholder 9"/>
          <p:cNvSpPr>
            <a:spLocks noGrp="1"/>
          </p:cNvSpPr>
          <p:nvPr>
            <p:ph type="ftr" sz="quarter" idx="12"/>
          </p:nvPr>
        </p:nvSpPr>
        <p:spPr>
          <a:xfrm>
            <a:off x="1024468" y="6538915"/>
            <a:ext cx="11144251" cy="288925"/>
          </a:xfrm>
          <a:prstGeom prst="rect">
            <a:avLst/>
          </a:prstGeom>
        </p:spPr>
        <p:txBody>
          <a:bodyPr/>
          <a:lstStyle>
            <a:lvl1pPr algn="r" defTabSz="914377" fontAlgn="base">
              <a:spcBef>
                <a:spcPct val="0"/>
              </a:spcBef>
              <a:spcAft>
                <a:spcPct val="0"/>
              </a:spcAft>
              <a:defRPr sz="1200">
                <a:solidFill>
                  <a:srgbClr val="FFFFFF">
                    <a:tint val="75000"/>
                  </a:srgbClr>
                </a:solidFill>
                <a:latin typeface="Calibri"/>
                <a:ea typeface="ＭＳ Ｐゴシック" charset="0"/>
                <a:cs typeface="ＭＳ Ｐゴシック" charset="0"/>
              </a:defRPr>
            </a:lvl1pPr>
          </a:lstStyle>
          <a:p>
            <a:pPr eaLnBrk="0" hangingPunct="0"/>
            <a:endParaRPr lang="en-US" b="1"/>
          </a:p>
        </p:txBody>
      </p:sp>
    </p:spTree>
    <p:extLst>
      <p:ext uri="{BB962C8B-B14F-4D97-AF65-F5344CB8AC3E}">
        <p14:creationId xmlns:p14="http://schemas.microsoft.com/office/powerpoint/2010/main" val="265084883"/>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cxnSp>
        <p:nvCxnSpPr>
          <p:cNvPr id="7" name="Connecteur droit 8"/>
          <p:cNvCxnSpPr/>
          <p:nvPr/>
        </p:nvCxnSpPr>
        <p:spPr>
          <a:xfrm>
            <a:off x="1928284" y="798515"/>
            <a:ext cx="0" cy="458787"/>
          </a:xfrm>
          <a:prstGeom prst="lin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en-US" noProof="0"/>
              <a:t>Click to edit Master title style</a:t>
            </a:r>
            <a:endParaRPr lang="en-US"/>
          </a:p>
        </p:txBody>
      </p:sp>
      <p:sp>
        <p:nvSpPr>
          <p:cNvPr id="4" name="Espace réservé du texte 4"/>
          <p:cNvSpPr>
            <a:spLocks noGrp="1"/>
          </p:cNvSpPr>
          <p:nvPr>
            <p:ph type="body" sz="quarter" idx="17"/>
          </p:nvPr>
        </p:nvSpPr>
        <p:spPr>
          <a:xfrm>
            <a:off x="2060347" y="723432"/>
            <a:ext cx="6931620" cy="615553"/>
          </a:xfrm>
        </p:spPr>
        <p:txBody>
          <a:bodyPr anchor="ctr">
            <a:noAutofit/>
          </a:bodyPr>
          <a:lstStyle>
            <a:lvl1pPr>
              <a:spcBef>
                <a:spcPts val="0"/>
              </a:spcBef>
              <a:defRPr sz="1800">
                <a:solidFill>
                  <a:schemeClr val="tx1"/>
                </a:solidFill>
              </a:defRPr>
            </a:lvl1pPr>
          </a:lstStyle>
          <a:p>
            <a:pPr lvl="0"/>
            <a:r>
              <a:rPr lang="en-US"/>
              <a:t>Edit Master text styles</a:t>
            </a:r>
          </a:p>
        </p:txBody>
      </p:sp>
      <p:sp>
        <p:nvSpPr>
          <p:cNvPr id="6" name="Espace réservé du texte 5"/>
          <p:cNvSpPr>
            <a:spLocks noGrp="1"/>
          </p:cNvSpPr>
          <p:nvPr>
            <p:ph type="body" sz="quarter" idx="18"/>
          </p:nvPr>
        </p:nvSpPr>
        <p:spPr>
          <a:xfrm>
            <a:off x="571502" y="1652400"/>
            <a:ext cx="10641300" cy="4320000"/>
          </a:xfrm>
        </p:spPr>
        <p:txBody>
          <a:bodyPr/>
          <a:lstStyle>
            <a:lvl1pPr>
              <a:defRPr/>
            </a:lvl1pPr>
            <a:lvl2pPr>
              <a:defRPr/>
            </a:lvl2pPr>
            <a:lvl3pPr>
              <a:defRPr/>
            </a:lvl3pPr>
            <a:lvl4pPr>
              <a:defRPr/>
            </a:lvl4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dirty="0"/>
          </a:p>
        </p:txBody>
      </p:sp>
      <p:sp>
        <p:nvSpPr>
          <p:cNvPr id="12" name="Espace réservé du texte 4"/>
          <p:cNvSpPr>
            <a:spLocks noGrp="1"/>
          </p:cNvSpPr>
          <p:nvPr>
            <p:ph type="body" sz="quarter" idx="14"/>
          </p:nvPr>
        </p:nvSpPr>
        <p:spPr>
          <a:xfrm>
            <a:off x="1114427" y="6415089"/>
            <a:ext cx="4902061" cy="297656"/>
          </a:xfrm>
        </p:spPr>
        <p:txBody>
          <a:bodyPr/>
          <a:lstStyle>
            <a:lvl1pPr>
              <a:spcBef>
                <a:spcPts val="100"/>
              </a:spcBef>
              <a:defRPr sz="600">
                <a:solidFill>
                  <a:schemeClr val="tx1"/>
                </a:solidFill>
              </a:defRPr>
            </a:lvl1pPr>
          </a:lstStyle>
          <a:p>
            <a:pPr lvl="0"/>
            <a:r>
              <a:rPr lang="en-US"/>
              <a:t>Edit Master text styles</a:t>
            </a:r>
          </a:p>
        </p:txBody>
      </p:sp>
      <p:sp>
        <p:nvSpPr>
          <p:cNvPr id="8" name="Espace réservé du numéro de diapositive 2"/>
          <p:cNvSpPr>
            <a:spLocks noGrp="1"/>
          </p:cNvSpPr>
          <p:nvPr>
            <p:ph type="sldNum" sz="quarter" idx="19"/>
          </p:nvPr>
        </p:nvSpPr>
        <p:spPr>
          <a:xfrm>
            <a:off x="8940800" y="6248400"/>
            <a:ext cx="2540000" cy="457200"/>
          </a:xfrm>
          <a:prstGeom prst="rect">
            <a:avLst/>
          </a:prstGeom>
        </p:spPr>
        <p:txBody>
          <a:bodyPr/>
          <a:lstStyle>
            <a:lvl1pPr>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cxnSp>
        <p:nvCxnSpPr>
          <p:cNvPr id="9" name="Connecteur droit 8">
            <a:extLst>
              <a:ext uri="{FF2B5EF4-FFF2-40B4-BE49-F238E27FC236}">
                <a16:creationId xmlns:a16="http://schemas.microsoft.com/office/drawing/2014/main" id="{644F5C05-1B51-8540-A7CA-8F45BB8168A6}"/>
              </a:ext>
            </a:extLst>
          </p:cNvPr>
          <p:cNvCxnSpPr/>
          <p:nvPr/>
        </p:nvCxnSpPr>
        <p:spPr>
          <a:xfrm>
            <a:off x="1928284" y="798515"/>
            <a:ext cx="0" cy="458787"/>
          </a:xfrm>
          <a:prstGeom prst="lin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049378"/>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7991A-44D9-7A4E-804C-2E30599674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0533004"/>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Date Placeholder 10"/>
          <p:cNvSpPr>
            <a:spLocks noGrp="1"/>
          </p:cNvSpPr>
          <p:nvPr>
            <p:ph type="dt" sz="half" idx="2"/>
          </p:nvPr>
        </p:nvSpPr>
        <p:spPr>
          <a:xfrm>
            <a:off x="9347200" y="2"/>
            <a:ext cx="2844800" cy="365125"/>
          </a:xfrm>
          <a:prstGeom prst="rect">
            <a:avLst/>
          </a:prstGeom>
        </p:spPr>
        <p:txBody>
          <a:bodyPr vert="horz" lIns="121917" tIns="60958" rIns="121917" bIns="60958" rtlCol="0" anchor="ctr"/>
          <a:lstStyle>
            <a:lvl1pPr algn="r">
              <a:defRPr sz="1100">
                <a:solidFill>
                  <a:schemeClr val="accent4">
                    <a:lumMod val="40000"/>
                    <a:lumOff val="60000"/>
                  </a:schemeClr>
                </a:solidFill>
                <a:latin typeface="Arial Narrow" pitchFamily="34" charset="0"/>
              </a:defRPr>
            </a:lvl1pPr>
          </a:lstStyle>
          <a:p>
            <a:pPr defTabSz="914377" eaLnBrk="0" fontAlgn="base" hangingPunct="0">
              <a:spcBef>
                <a:spcPct val="0"/>
              </a:spcBef>
              <a:spcAft>
                <a:spcPct val="0"/>
              </a:spcAft>
            </a:pPr>
            <a:fld id="{172F5484-8685-4643-B06C-6F18F4D652CA}" type="datetimeFigureOut">
              <a:rPr lang="en-US" b="1" smtClean="0">
                <a:solidFill>
                  <a:srgbClr val="FFC000">
                    <a:lumMod val="40000"/>
                    <a:lumOff val="60000"/>
                  </a:srgbClr>
                </a:solidFill>
                <a:ea typeface="ＭＳ Ｐゴシック" pitchFamily="34" charset="-128"/>
              </a:rPr>
              <a:pPr defTabSz="914377" eaLnBrk="0" fontAlgn="base" hangingPunct="0">
                <a:spcBef>
                  <a:spcPct val="0"/>
                </a:spcBef>
                <a:spcAft>
                  <a:spcPct val="0"/>
                </a:spcAft>
              </a:pPr>
              <a:t>3/24/2020</a:t>
            </a:fld>
            <a:endParaRPr lang="en-US" b="1">
              <a:solidFill>
                <a:srgbClr val="FFC000">
                  <a:lumMod val="40000"/>
                  <a:lumOff val="60000"/>
                </a:srgbClr>
              </a:solidFill>
              <a:ea typeface="ＭＳ Ｐゴシック" pitchFamily="34" charset="-128"/>
            </a:endParaRPr>
          </a:p>
        </p:txBody>
      </p:sp>
      <p:sp>
        <p:nvSpPr>
          <p:cNvPr id="7" name="Slide Number Placeholder 11"/>
          <p:cNvSpPr>
            <a:spLocks noGrp="1"/>
          </p:cNvSpPr>
          <p:nvPr>
            <p:ph type="sldNum" sz="quarter" idx="4"/>
          </p:nvPr>
        </p:nvSpPr>
        <p:spPr>
          <a:xfrm>
            <a:off x="0" y="2"/>
            <a:ext cx="2844800" cy="365125"/>
          </a:xfrm>
          <a:prstGeom prst="rect">
            <a:avLst/>
          </a:prstGeom>
        </p:spPr>
        <p:txBody>
          <a:bodyPr vert="horz" lIns="121917" tIns="60958" rIns="121917" bIns="60958" rtlCol="0" anchor="ctr"/>
          <a:lstStyle>
            <a:lvl1pPr algn="l">
              <a:defRPr sz="1100">
                <a:solidFill>
                  <a:schemeClr val="tx1">
                    <a:tint val="75000"/>
                  </a:schemeClr>
                </a:solidFill>
                <a:latin typeface="Arial Narrow" pitchFamily="34" charset="0"/>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ea typeface="ＭＳ Ｐゴシック" pitchFamily="34" charset="-128"/>
            </a:endParaRPr>
          </a:p>
        </p:txBody>
      </p:sp>
      <p:sp>
        <p:nvSpPr>
          <p:cNvPr id="8" name="Footer Placeholder 9"/>
          <p:cNvSpPr>
            <a:spLocks noGrp="1"/>
          </p:cNvSpPr>
          <p:nvPr>
            <p:ph type="ftr" sz="quarter" idx="3"/>
          </p:nvPr>
        </p:nvSpPr>
        <p:spPr>
          <a:xfrm>
            <a:off x="1024891" y="6539233"/>
            <a:ext cx="11144325" cy="288291"/>
          </a:xfrm>
          <a:prstGeom prst="rect">
            <a:avLst/>
          </a:prstGeom>
        </p:spPr>
        <p:txBody>
          <a:bodyPr vert="horz" lIns="121917" tIns="60958" rIns="121917" bIns="60958" rtlCol="0" anchor="ctr"/>
          <a:lstStyle>
            <a:lvl1pPr algn="r">
              <a:defRPr sz="900">
                <a:solidFill>
                  <a:schemeClr val="tx1">
                    <a:tint val="75000"/>
                  </a:schemeClr>
                </a:solidFill>
              </a:defRPr>
            </a:lvl1p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843849474"/>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495" y="116977"/>
            <a:ext cx="11759013" cy="1065891"/>
          </a:xfrm>
          <a:effectLst/>
        </p:spPr>
        <p:txBody>
          <a:bodyPr anchor="b">
            <a:noAutofit/>
          </a:bodyPr>
          <a:lstStyle>
            <a:lvl1pPr>
              <a:lnSpc>
                <a:spcPct val="100000"/>
              </a:lnSpc>
              <a:defRPr sz="3200">
                <a:solidFill>
                  <a:srgbClr val="0070C0"/>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247109" y="1366887"/>
            <a:ext cx="11474993" cy="4376791"/>
          </a:xfrm>
        </p:spPr>
        <p:txBody>
          <a:bodyPr/>
          <a:lstStyle>
            <a:lvl1pPr marL="342891" indent="-342891">
              <a:buClr>
                <a:srgbClr val="FF6600"/>
              </a:buClr>
              <a:buSzPct val="120000"/>
              <a:buFont typeface="Wingdings" panose="05000000000000000000" pitchFamily="2" charset="2"/>
              <a:buChar char="§"/>
              <a:defRPr sz="2400">
                <a:solidFill>
                  <a:schemeClr val="tx1">
                    <a:lumMod val="65000"/>
                    <a:lumOff val="35000"/>
                  </a:schemeClr>
                </a:solidFill>
              </a:defRPr>
            </a:lvl1pPr>
            <a:lvl2pPr marL="684196" indent="-227008">
              <a:buClr>
                <a:srgbClr val="FF6600"/>
              </a:buClr>
              <a:buFont typeface="Arial" panose="020B0604020202020204" pitchFamily="34" charset="0"/>
              <a:buChar char="•"/>
              <a:defRPr sz="2000">
                <a:solidFill>
                  <a:schemeClr val="tx1">
                    <a:lumMod val="65000"/>
                    <a:lumOff val="35000"/>
                  </a:schemeClr>
                </a:solidFill>
              </a:defRPr>
            </a:lvl2pPr>
            <a:lvl3pPr>
              <a:buClr>
                <a:srgbClr val="FF6600"/>
              </a:buClr>
              <a:defRPr sz="1800">
                <a:solidFill>
                  <a:schemeClr val="tx1">
                    <a:lumMod val="65000"/>
                    <a:lumOff val="35000"/>
                  </a:schemeClr>
                </a:solidFill>
              </a:defRPr>
            </a:lvl3pPr>
            <a:lvl4pPr>
              <a:buClr>
                <a:srgbClr val="FF6600"/>
              </a:buClr>
              <a:defRPr sz="1800">
                <a:solidFill>
                  <a:schemeClr val="tx1">
                    <a:lumMod val="65000"/>
                    <a:lumOff val="35000"/>
                  </a:schemeClr>
                </a:solidFill>
              </a:defRPr>
            </a:lvl4pPr>
            <a:lvl5pPr>
              <a:buClr>
                <a:srgbClr val="FF6600"/>
              </a:buClr>
              <a:defRPr sz="14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2447803" y="6480002"/>
            <a:ext cx="8682263" cy="307773"/>
          </a:xfrm>
        </p:spPr>
        <p:txBody>
          <a:bodyPr>
            <a:spAutoFit/>
          </a:bodyPr>
          <a:lstStyle>
            <a:lvl1pPr algn="r">
              <a:lnSpc>
                <a:spcPts val="1400"/>
              </a:lnSpc>
              <a:spcBef>
                <a:spcPts val="0"/>
              </a:spcBef>
              <a:buNone/>
              <a:defRPr sz="1200" i="1">
                <a:solidFill>
                  <a:srgbClr val="0070C0"/>
                </a:solidFill>
              </a:defRPr>
            </a:lvl1pPr>
            <a:lvl2pPr>
              <a:buNone/>
              <a:defRPr sz="1000"/>
            </a:lvl2pPr>
            <a:lvl3pPr>
              <a:buNone/>
              <a:defRPr sz="1000"/>
            </a:lvl3pPr>
            <a:lvl4pPr>
              <a:buNone/>
              <a:defRPr sz="1000"/>
            </a:lvl4pPr>
            <a:lvl5pPr>
              <a:buNone/>
              <a:defRPr sz="1000"/>
            </a:lvl5pPr>
          </a:lstStyle>
          <a:p>
            <a:pPr lvl="0"/>
            <a:r>
              <a:rPr lang="en-US"/>
              <a:t>Edit Master text styles</a:t>
            </a:r>
          </a:p>
        </p:txBody>
      </p:sp>
    </p:spTree>
    <p:extLst>
      <p:ext uri="{BB962C8B-B14F-4D97-AF65-F5344CB8AC3E}">
        <p14:creationId xmlns:p14="http://schemas.microsoft.com/office/powerpoint/2010/main" val="2045344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nSpc>
                <a:spcPct val="95000"/>
              </a:lnSpc>
              <a:defRPr sz="2200"/>
            </a:lvl1pPr>
          </a:lstStyle>
          <a:p>
            <a:r>
              <a:rPr kumimoji="1" lang="en-US" altLang="ja-JP"/>
              <a:t>Click to edit Master title style</a:t>
            </a:r>
            <a:endParaRPr kumimoji="1" lang="ja-JP" altLang="en-US" dirty="0"/>
          </a:p>
        </p:txBody>
      </p:sp>
      <p:sp>
        <p:nvSpPr>
          <p:cNvPr id="10" name="日付プレースホルダ 3"/>
          <p:cNvSpPr>
            <a:spLocks noGrp="1"/>
          </p:cNvSpPr>
          <p:nvPr>
            <p:ph type="dt" sz="half" idx="2"/>
          </p:nvPr>
        </p:nvSpPr>
        <p:spPr>
          <a:xfrm>
            <a:off x="6858614" y="6525345"/>
            <a:ext cx="1422996" cy="196131"/>
          </a:xfrm>
          <a:prstGeom prst="rect">
            <a:avLst/>
          </a:prstGeom>
        </p:spPr>
        <p:txBody>
          <a:bodyPr vert="horz" lIns="121917" tIns="60958" rIns="121917" bIns="60958" rtlCol="0" anchor="ctr"/>
          <a:lstStyle>
            <a:lvl1pPr algn="l">
              <a:defRPr sz="900">
                <a:solidFill>
                  <a:srgbClr val="898989"/>
                </a:solidFill>
                <a:latin typeface="+mn-lt"/>
              </a:defRPr>
            </a:lvl1pPr>
          </a:lstStyle>
          <a:p>
            <a:pPr defTabSz="914377" eaLnBrk="0" fontAlgn="base" hangingPunct="0">
              <a:spcBef>
                <a:spcPct val="0"/>
              </a:spcBef>
              <a:spcAft>
                <a:spcPct val="0"/>
              </a:spcAft>
            </a:pPr>
            <a:fld id="{172F5484-8685-4643-B06C-6F18F4D652CA}" type="datetimeFigureOut">
              <a:rPr lang="en-US" b="1" smtClean="0">
                <a:latin typeface="Calibri"/>
                <a:ea typeface="ＭＳ Ｐゴシック" pitchFamily="34" charset="-128"/>
              </a:rPr>
              <a:pPr defTabSz="914377" eaLnBrk="0" fontAlgn="base" hangingPunct="0">
                <a:spcBef>
                  <a:spcPct val="0"/>
                </a:spcBef>
                <a:spcAft>
                  <a:spcPct val="0"/>
                </a:spcAft>
              </a:pPr>
              <a:t>3/24/2020</a:t>
            </a:fld>
            <a:endParaRPr lang="en-US" b="1">
              <a:latin typeface="Calibri"/>
              <a:ea typeface="ＭＳ Ｐゴシック" pitchFamily="34" charset="-128"/>
            </a:endParaRPr>
          </a:p>
        </p:txBody>
      </p:sp>
      <p:sp>
        <p:nvSpPr>
          <p:cNvPr id="11" name="フッター プレースホルダ 4"/>
          <p:cNvSpPr>
            <a:spLocks noGrp="1"/>
          </p:cNvSpPr>
          <p:nvPr>
            <p:ph type="ftr" sz="quarter" idx="3"/>
          </p:nvPr>
        </p:nvSpPr>
        <p:spPr>
          <a:xfrm>
            <a:off x="646197" y="6525345"/>
            <a:ext cx="6144683" cy="196131"/>
          </a:xfrm>
          <a:prstGeom prst="rect">
            <a:avLst/>
          </a:prstGeom>
        </p:spPr>
        <p:txBody>
          <a:bodyPr vert="horz" lIns="0" tIns="60958" rIns="0" bIns="60958" rtlCol="0" anchor="ctr"/>
          <a:lstStyle>
            <a:lvl1pPr algn="l">
              <a:defRPr sz="900">
                <a:solidFill>
                  <a:srgbClr val="898989"/>
                </a:solidFill>
                <a:latin typeface="+mn-lt"/>
              </a:defRPr>
            </a:lvl1pPr>
          </a:lstStyle>
          <a:p>
            <a:pPr defTabSz="914377" eaLnBrk="0" fontAlgn="base" hangingPunct="0">
              <a:spcBef>
                <a:spcPct val="0"/>
              </a:spcBef>
              <a:spcAft>
                <a:spcPct val="0"/>
              </a:spcAft>
            </a:pPr>
            <a:endParaRPr lang="en-US" b="1">
              <a:latin typeface="Calibri"/>
              <a:ea typeface="ＭＳ Ｐゴシック" pitchFamily="34" charset="-128"/>
            </a:endParaRPr>
          </a:p>
        </p:txBody>
      </p:sp>
      <p:sp>
        <p:nvSpPr>
          <p:cNvPr id="12" name="スライド番号プレースホルダ 5"/>
          <p:cNvSpPr>
            <a:spLocks noGrp="1"/>
          </p:cNvSpPr>
          <p:nvPr>
            <p:ph type="sldNum" sz="quarter" idx="4"/>
          </p:nvPr>
        </p:nvSpPr>
        <p:spPr>
          <a:xfrm>
            <a:off x="34628" y="6525345"/>
            <a:ext cx="589856" cy="196131"/>
          </a:xfrm>
          <a:prstGeom prst="rect">
            <a:avLst/>
          </a:prstGeom>
        </p:spPr>
        <p:txBody>
          <a:bodyPr vert="horz" lIns="0" tIns="60958" rIns="0" bIns="60958" rtlCol="0" anchor="ctr"/>
          <a:lstStyle>
            <a:lvl1pPr algn="r">
              <a:defRPr sz="900">
                <a:solidFill>
                  <a:srgbClr val="898989"/>
                </a:solidFill>
                <a:latin typeface="+mn-lt"/>
              </a:defRPr>
            </a:lvl1pPr>
          </a:lstStyle>
          <a:p>
            <a:pPr defTabSz="914377" eaLnBrk="0" fontAlgn="base" hangingPunct="0">
              <a:spcBef>
                <a:spcPct val="0"/>
              </a:spcBef>
              <a:spcAft>
                <a:spcPct val="0"/>
              </a:spcAft>
            </a:pPr>
            <a:fld id="{F9FD4551-CD92-D444-AAB6-09B9B9A6E017}" type="slidenum">
              <a:rPr lang="en-US" b="1" smtClean="0">
                <a:latin typeface="Calibri"/>
                <a:ea typeface="ＭＳ Ｐゴシック" pitchFamily="34" charset="-128"/>
              </a:rPr>
              <a:pPr defTabSz="914377" eaLnBrk="0" fontAlgn="base" hangingPunct="0">
                <a:spcBef>
                  <a:spcPct val="0"/>
                </a:spcBef>
                <a:spcAft>
                  <a:spcPct val="0"/>
                </a:spcAft>
              </a:pPr>
              <a:t>‹#›</a:t>
            </a:fld>
            <a:endParaRPr lang="en-US" b="1">
              <a:latin typeface="Calibri"/>
              <a:ea typeface="ＭＳ Ｐゴシック" pitchFamily="34" charset="-128"/>
            </a:endParaRPr>
          </a:p>
        </p:txBody>
      </p:sp>
      <p:sp>
        <p:nvSpPr>
          <p:cNvPr id="6" name="Text Placeholder 8"/>
          <p:cNvSpPr>
            <a:spLocks noGrp="1"/>
          </p:cNvSpPr>
          <p:nvPr>
            <p:ph type="body" sz="quarter" idx="10"/>
          </p:nvPr>
        </p:nvSpPr>
        <p:spPr>
          <a:xfrm>
            <a:off x="541868" y="5976245"/>
            <a:ext cx="11040533" cy="419100"/>
          </a:xfrm>
        </p:spPr>
        <p:txBody>
          <a:bodyPr vert="horz" lIns="121917" tIns="60958" rIns="121917" bIns="60958" rtlCol="0" anchor="b" anchorCtr="0">
            <a:noAutofit/>
          </a:bodyPr>
          <a:lstStyle>
            <a:lvl1pPr marL="228594" indent="-228594">
              <a:buNone/>
              <a:defRPr lang="en-US" sz="1100" dirty="0"/>
            </a:lvl1pPr>
          </a:lstStyle>
          <a:p>
            <a:pPr marL="0" lvl="0" indent="0">
              <a:spcBef>
                <a:spcPts val="300"/>
              </a:spcBef>
            </a:pPr>
            <a:r>
              <a:rPr lang="en-US"/>
              <a:t>Edit Master text styles</a:t>
            </a:r>
          </a:p>
        </p:txBody>
      </p:sp>
    </p:spTree>
    <p:extLst>
      <p:ext uri="{BB962C8B-B14F-4D97-AF65-F5344CB8AC3E}">
        <p14:creationId xmlns:p14="http://schemas.microsoft.com/office/powerpoint/2010/main" val="319225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F0009E-296F-41BE-8341-2E4DE6B0025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52D4A7-CE2B-49A3-988F-20AFF2E8C059}" type="slidenum">
              <a:rPr lang="en-US" smtClean="0"/>
              <a:t>‹#›</a:t>
            </a:fld>
            <a:endParaRPr lang="en-US"/>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529075" y="47506"/>
            <a:ext cx="2615426" cy="895770"/>
          </a:xfrm>
          <a:prstGeom prst="rect">
            <a:avLst/>
          </a:prstGeom>
        </p:spPr>
      </p:pic>
    </p:spTree>
    <p:extLst>
      <p:ext uri="{BB962C8B-B14F-4D97-AF65-F5344CB8AC3E}">
        <p14:creationId xmlns:p14="http://schemas.microsoft.com/office/powerpoint/2010/main" val="44985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527053" y="1214440"/>
            <a:ext cx="10983383" cy="4537075"/>
          </a:xfrm>
        </p:spPr>
        <p:txBody>
          <a:bodyPr lIns="0" tIns="0" rIns="0" bIns="0"/>
          <a:lstStyle>
            <a:lvl1pPr>
              <a:buClr>
                <a:srgbClr val="EA5532"/>
              </a:buClr>
              <a:defRPr/>
            </a:lvl1pPr>
            <a:lvl2pPr>
              <a:buClr>
                <a:srgbClr val="EA5532"/>
              </a:buClr>
              <a:defRPr/>
            </a:lvl2pPr>
            <a:lvl3pPr>
              <a:buClr>
                <a:srgbClr val="EA5532"/>
              </a:buClr>
              <a:defRPr/>
            </a:lvl3pPr>
            <a:lvl4pPr>
              <a:buClr>
                <a:srgbClr val="EA5532"/>
              </a:buClr>
              <a:defRPr/>
            </a:lvl4pPr>
            <a:lvl5pPr>
              <a:buClr>
                <a:srgbClr val="EA553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de-CH" dirty="0"/>
          </a:p>
        </p:txBody>
      </p:sp>
      <p:sp>
        <p:nvSpPr>
          <p:cNvPr id="9" name="Content Placeholder 3"/>
          <p:cNvSpPr>
            <a:spLocks noGrp="1"/>
          </p:cNvSpPr>
          <p:nvPr>
            <p:ph sz="quarter" idx="11"/>
          </p:nvPr>
        </p:nvSpPr>
        <p:spPr>
          <a:xfrm>
            <a:off x="527052" y="5877272"/>
            <a:ext cx="5568949" cy="431800"/>
          </a:xfrm>
        </p:spPr>
        <p:txBody>
          <a:bodyPr anchor="b">
            <a:normAutofit/>
          </a:bodyPr>
          <a:lstStyle>
            <a:lvl1pPr marL="0" indent="0">
              <a:spcBef>
                <a:spcPts val="0"/>
              </a:spcBef>
              <a:buNone/>
              <a:defRPr sz="800" i="1"/>
            </a:lvl1pPr>
          </a:lstStyle>
          <a:p>
            <a:pPr lvl="0"/>
            <a:r>
              <a:rPr lang="en-US"/>
              <a:t>Edit Master text styles</a:t>
            </a:r>
          </a:p>
        </p:txBody>
      </p:sp>
      <p:sp>
        <p:nvSpPr>
          <p:cNvPr id="11" name="Content Placeholder 3"/>
          <p:cNvSpPr>
            <a:spLocks noGrp="1"/>
          </p:cNvSpPr>
          <p:nvPr>
            <p:ph sz="quarter" idx="12"/>
          </p:nvPr>
        </p:nvSpPr>
        <p:spPr>
          <a:xfrm>
            <a:off x="6383868" y="5877272"/>
            <a:ext cx="5568949" cy="431800"/>
          </a:xfrm>
        </p:spPr>
        <p:txBody>
          <a:bodyPr anchor="b">
            <a:normAutofit/>
          </a:bodyPr>
          <a:lstStyle>
            <a:lvl1pPr marL="0" indent="0" algn="r">
              <a:spcBef>
                <a:spcPts val="0"/>
              </a:spcBef>
              <a:buNone/>
              <a:defRPr sz="800" i="0"/>
            </a:lvl1pPr>
          </a:lstStyle>
          <a:p>
            <a:pPr lvl="0"/>
            <a:r>
              <a:rPr lang="en-US"/>
              <a:t>Edit Master text styles</a:t>
            </a:r>
          </a:p>
        </p:txBody>
      </p:sp>
      <p:sp>
        <p:nvSpPr>
          <p:cNvPr id="12" name="Slide Number Placeholder 26"/>
          <p:cNvSpPr>
            <a:spLocks noGrp="1"/>
          </p:cNvSpPr>
          <p:nvPr>
            <p:ph type="sldNum" sz="quarter" idx="4"/>
          </p:nvPr>
        </p:nvSpPr>
        <p:spPr>
          <a:xfrm>
            <a:off x="11429568" y="152656"/>
            <a:ext cx="432021" cy="180000"/>
          </a:xfrm>
          <a:prstGeom prst="rect">
            <a:avLst/>
          </a:prstGeom>
        </p:spPr>
        <p:txBody>
          <a:bodyPr vert="horz" lIns="0" tIns="0" rIns="0" bIns="0" rtlCol="0" anchor="ctr"/>
          <a:lstStyle>
            <a:lvl1pPr algn="r">
              <a:defRPr sz="900">
                <a:solidFill>
                  <a:schemeClr val="tx1">
                    <a:tint val="75000"/>
                  </a:schemeClr>
                </a:solidFill>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
        <p:nvSpPr>
          <p:cNvPr id="10" name="Footer Placeholder 25"/>
          <p:cNvSpPr>
            <a:spLocks noGrp="1"/>
          </p:cNvSpPr>
          <p:nvPr>
            <p:ph type="ftr" sz="quarter" idx="3"/>
          </p:nvPr>
        </p:nvSpPr>
        <p:spPr>
          <a:xfrm>
            <a:off x="719403" y="6499529"/>
            <a:ext cx="5760000" cy="333759"/>
          </a:xfrm>
          <a:prstGeom prst="rect">
            <a:avLst/>
          </a:prstGeom>
        </p:spPr>
        <p:txBody>
          <a:bodyPr vert="horz" lIns="0" tIns="0" rIns="0" bIns="0" rtlCol="0" anchor="ctr"/>
          <a:lstStyle>
            <a:lvl1pPr algn="l">
              <a:defRPr sz="900">
                <a:solidFill>
                  <a:schemeClr val="tx1">
                    <a:tint val="75000"/>
                  </a:schemeClr>
                </a:solidFill>
                <a:latin typeface="Arial" pitchFamily="34" charset="0"/>
                <a:cs typeface="Arial" pitchFamily="34" charset="0"/>
              </a:defRPr>
            </a:lvl1pPr>
          </a:lstStyle>
          <a:p>
            <a:pPr defTabSz="914377" eaLnBrk="0" fontAlgn="base" hangingPunct="0">
              <a:spcBef>
                <a:spcPct val="0"/>
              </a:spcBef>
              <a:spcAft>
                <a:spcPct val="0"/>
              </a:spcAft>
            </a:pPr>
            <a:endParaRPr lang="en-US" b="1">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24155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495" y="116977"/>
            <a:ext cx="11759013" cy="1065891"/>
          </a:xfrm>
          <a:effectLst/>
        </p:spPr>
        <p:txBody>
          <a:bodyPr anchor="b">
            <a:noAutofit/>
          </a:bodyPr>
          <a:lstStyle>
            <a:lvl1pPr>
              <a:lnSpc>
                <a:spcPct val="100000"/>
              </a:lnSpc>
              <a:defRPr sz="2800">
                <a:solidFill>
                  <a:schemeClr val="tx1">
                    <a:lumMod val="65000"/>
                    <a:lumOff val="35000"/>
                  </a:schemeClr>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247109" y="1366887"/>
            <a:ext cx="11474993" cy="4376791"/>
          </a:xfrm>
        </p:spPr>
        <p:txBody>
          <a:bodyPr/>
          <a:lstStyle>
            <a:lvl1pPr marL="342891" indent="-342891">
              <a:buClr>
                <a:srgbClr val="FF0000"/>
              </a:buClr>
              <a:buSzPct val="120000"/>
              <a:buFont typeface="Wingdings" panose="05000000000000000000" pitchFamily="2" charset="2"/>
              <a:buChar char="§"/>
              <a:defRPr sz="2400">
                <a:solidFill>
                  <a:schemeClr val="tx1">
                    <a:lumMod val="65000"/>
                    <a:lumOff val="35000"/>
                  </a:schemeClr>
                </a:solidFill>
              </a:defRPr>
            </a:lvl1pPr>
            <a:lvl2pPr marL="684196" indent="-227008">
              <a:buClr>
                <a:srgbClr val="FF0000"/>
              </a:buClr>
              <a:buFont typeface="Arial" panose="020B0604020202020204" pitchFamily="34" charset="0"/>
              <a:buChar char="•"/>
              <a:defRPr sz="2000">
                <a:solidFill>
                  <a:schemeClr val="tx1">
                    <a:lumMod val="65000"/>
                    <a:lumOff val="35000"/>
                  </a:schemeClr>
                </a:solidFill>
              </a:defRPr>
            </a:lvl2pPr>
            <a:lvl3pPr>
              <a:buClr>
                <a:srgbClr val="FF0000"/>
              </a:buClr>
              <a:defRPr sz="1800">
                <a:solidFill>
                  <a:schemeClr val="tx1">
                    <a:lumMod val="65000"/>
                    <a:lumOff val="35000"/>
                  </a:schemeClr>
                </a:solidFill>
              </a:defRPr>
            </a:lvl3pPr>
            <a:lvl4pPr>
              <a:buClr>
                <a:srgbClr val="FF0000"/>
              </a:buClr>
              <a:defRPr sz="1800">
                <a:solidFill>
                  <a:schemeClr val="tx1">
                    <a:lumMod val="65000"/>
                    <a:lumOff val="35000"/>
                  </a:schemeClr>
                </a:solidFill>
              </a:defRPr>
            </a:lvl4pPr>
            <a:lvl5pPr>
              <a:buClr>
                <a:srgbClr val="FF6600"/>
              </a:buClr>
              <a:defRPr sz="14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reeform 7"/>
          <p:cNvSpPr/>
          <p:nvPr/>
        </p:nvSpPr>
        <p:spPr>
          <a:xfrm>
            <a:off x="458841" y="1209369"/>
            <a:ext cx="11248103" cy="5437239"/>
          </a:xfrm>
          <a:custGeom>
            <a:avLst/>
            <a:gdLst>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 name="connsiteX4" fmla="*/ 0 w 8436077"/>
              <a:gd name="connsiteY4" fmla="*/ 5437238 h 5437238"/>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Lst>
            <a:ahLst/>
            <a:cxnLst>
              <a:cxn ang="0">
                <a:pos x="connsiteX0" y="connsiteY0"/>
              </a:cxn>
              <a:cxn ang="0">
                <a:pos x="connsiteX1" y="connsiteY1"/>
              </a:cxn>
              <a:cxn ang="0">
                <a:pos x="connsiteX2" y="connsiteY2"/>
              </a:cxn>
              <a:cxn ang="0">
                <a:pos x="connsiteX3" y="connsiteY3"/>
              </a:cxn>
            </a:cxnLst>
            <a:rect l="l" t="t" r="r" b="b"/>
            <a:pathLst>
              <a:path w="8436077" h="5437238">
                <a:moveTo>
                  <a:pt x="8062452" y="5437238"/>
                </a:moveTo>
                <a:lnTo>
                  <a:pt x="8436077" y="5437238"/>
                </a:lnTo>
                <a:lnTo>
                  <a:pt x="8436077" y="0"/>
                </a:lnTo>
                <a:lnTo>
                  <a:pt x="0" y="0"/>
                </a:lnTo>
              </a:path>
            </a:pathLst>
          </a:custGeom>
          <a:ln w="57150">
            <a:solidFill>
              <a:srgbClr val="AFCB3A"/>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defTabSz="914377" eaLnBrk="0" fontAlgn="base" hangingPunct="0">
              <a:spcBef>
                <a:spcPct val="0"/>
              </a:spcBef>
              <a:spcAft>
                <a:spcPct val="0"/>
              </a:spcAft>
              <a:defRPr/>
            </a:pPr>
            <a:endParaRPr lang="en-CA" b="1">
              <a:solidFill>
                <a:srgbClr val="000000"/>
              </a:solidFill>
              <a:latin typeface="Calibri"/>
            </a:endParaRPr>
          </a:p>
        </p:txBody>
      </p:sp>
      <p:sp>
        <p:nvSpPr>
          <p:cNvPr id="5" name="Content Placeholder 4">
            <a:extLst>
              <a:ext uri="{FF2B5EF4-FFF2-40B4-BE49-F238E27FC236}">
                <a16:creationId xmlns:a16="http://schemas.microsoft.com/office/drawing/2014/main" id="{298E406C-9724-4E99-9241-C7F084BDE4D0}"/>
              </a:ext>
            </a:extLst>
          </p:cNvPr>
          <p:cNvSpPr>
            <a:spLocks noGrp="1"/>
          </p:cNvSpPr>
          <p:nvPr>
            <p:ph sz="quarter" idx="11"/>
          </p:nvPr>
        </p:nvSpPr>
        <p:spPr>
          <a:xfrm>
            <a:off x="272036" y="5962693"/>
            <a:ext cx="5190067" cy="788988"/>
          </a:xfrm>
        </p:spPr>
        <p:txBody>
          <a:bodyPr anchor="b"/>
          <a:lstStyle>
            <a:lvl1pPr marL="0" indent="0">
              <a:buNone/>
              <a:defRPr sz="900">
                <a:solidFill>
                  <a:schemeClr val="tx1">
                    <a:lumMod val="65000"/>
                    <a:lumOff val="35000"/>
                  </a:schemeClr>
                </a:solidFill>
              </a:defRPr>
            </a:lvl1pPr>
            <a:lvl2pPr marL="457189" indent="0">
              <a:buNone/>
              <a:defRPr sz="800"/>
            </a:lvl2pPr>
            <a:lvl3pPr marL="914377" indent="0">
              <a:buNone/>
              <a:defRPr sz="800"/>
            </a:lvl3pPr>
            <a:lvl4pPr marL="1371566" indent="0">
              <a:buNone/>
              <a:defRPr sz="800"/>
            </a:lvl4pPr>
            <a:lvl5pPr marL="1828754" indent="0">
              <a:buNone/>
              <a:defRPr sz="800"/>
            </a:lvl5pPr>
          </a:lstStyle>
          <a:p>
            <a:pPr lvl="0"/>
            <a:r>
              <a:rPr lang="en-US"/>
              <a:t>Edit Master text styles</a:t>
            </a:r>
          </a:p>
        </p:txBody>
      </p:sp>
      <p:sp>
        <p:nvSpPr>
          <p:cNvPr id="9" name="Text Placeholder 5">
            <a:extLst>
              <a:ext uri="{FF2B5EF4-FFF2-40B4-BE49-F238E27FC236}">
                <a16:creationId xmlns:a16="http://schemas.microsoft.com/office/drawing/2014/main" id="{94421896-05AB-4CB8-8137-2AE0C78AB6A5}"/>
              </a:ext>
            </a:extLst>
          </p:cNvPr>
          <p:cNvSpPr>
            <a:spLocks noGrp="1"/>
          </p:cNvSpPr>
          <p:nvPr>
            <p:ph type="body" sz="quarter" idx="10" hasCustomPrompt="1"/>
          </p:nvPr>
        </p:nvSpPr>
        <p:spPr>
          <a:xfrm>
            <a:off x="2447803" y="6480001"/>
            <a:ext cx="8682263" cy="311151"/>
          </a:xfrm>
        </p:spPr>
        <p:txBody>
          <a:bodyPr anchor="b" anchorCtr="0"/>
          <a:lstStyle>
            <a:lvl1pPr algn="r">
              <a:lnSpc>
                <a:spcPts val="1400"/>
              </a:lnSpc>
              <a:spcBef>
                <a:spcPts val="0"/>
              </a:spcBef>
              <a:buNone/>
              <a:defRPr sz="1200" i="1">
                <a:solidFill>
                  <a:schemeClr val="tx1">
                    <a:lumMod val="65000"/>
                    <a:lumOff val="35000"/>
                  </a:schemeClr>
                </a:solidFill>
              </a:defRPr>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3858931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1 column">
    <p:spTree>
      <p:nvGrpSpPr>
        <p:cNvPr id="1" name=""/>
        <p:cNvGrpSpPr/>
        <p:nvPr/>
      </p:nvGrpSpPr>
      <p:grpSpPr>
        <a:xfrm>
          <a:off x="0" y="0"/>
          <a:ext cx="0" cy="0"/>
          <a:chOff x="0" y="0"/>
          <a:chExt cx="0" cy="0"/>
        </a:xfrm>
      </p:grpSpPr>
      <p:cxnSp>
        <p:nvCxnSpPr>
          <p:cNvPr id="7" name="Connecteur droit 8"/>
          <p:cNvCxnSpPr/>
          <p:nvPr/>
        </p:nvCxnSpPr>
        <p:spPr>
          <a:xfrm>
            <a:off x="1928284" y="798515"/>
            <a:ext cx="0" cy="458787"/>
          </a:xfrm>
          <a:prstGeom prst="lin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en-US" noProof="0"/>
              <a:t>Click to edit Master title style</a:t>
            </a:r>
            <a:endParaRPr lang="en-US"/>
          </a:p>
        </p:txBody>
      </p:sp>
      <p:sp>
        <p:nvSpPr>
          <p:cNvPr id="4" name="Espace réservé du texte 4"/>
          <p:cNvSpPr>
            <a:spLocks noGrp="1"/>
          </p:cNvSpPr>
          <p:nvPr>
            <p:ph type="body" sz="quarter" idx="17"/>
          </p:nvPr>
        </p:nvSpPr>
        <p:spPr>
          <a:xfrm>
            <a:off x="2060347" y="723432"/>
            <a:ext cx="6931620" cy="615553"/>
          </a:xfrm>
        </p:spPr>
        <p:txBody>
          <a:bodyPr anchor="ctr">
            <a:noAutofit/>
          </a:bodyPr>
          <a:lstStyle>
            <a:lvl1pPr>
              <a:spcBef>
                <a:spcPts val="0"/>
              </a:spcBef>
              <a:defRPr sz="1800">
                <a:solidFill>
                  <a:schemeClr val="tx1"/>
                </a:solidFill>
              </a:defRPr>
            </a:lvl1pPr>
          </a:lstStyle>
          <a:p>
            <a:pPr lvl="0"/>
            <a:r>
              <a:rPr lang="en-US"/>
              <a:t>Edit Master text styles</a:t>
            </a:r>
          </a:p>
        </p:txBody>
      </p:sp>
      <p:sp>
        <p:nvSpPr>
          <p:cNvPr id="6" name="Espace réservé du texte 5"/>
          <p:cNvSpPr>
            <a:spLocks noGrp="1"/>
          </p:cNvSpPr>
          <p:nvPr>
            <p:ph type="body" sz="quarter" idx="18"/>
          </p:nvPr>
        </p:nvSpPr>
        <p:spPr>
          <a:xfrm>
            <a:off x="571502" y="1652400"/>
            <a:ext cx="10641300" cy="4320000"/>
          </a:xfrm>
        </p:spPr>
        <p:txBody>
          <a:bodyPr/>
          <a:lstStyle>
            <a:lvl1pPr>
              <a:defRPr/>
            </a:lvl1pPr>
            <a:lvl2pPr>
              <a:defRPr/>
            </a:lvl2pPr>
            <a:lvl3pPr>
              <a:defRPr/>
            </a:lvl3pPr>
            <a:lvl4pPr>
              <a:defRPr/>
            </a:lvl4pPr>
            <a:lvl5pP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dirty="0"/>
          </a:p>
        </p:txBody>
      </p:sp>
      <p:sp>
        <p:nvSpPr>
          <p:cNvPr id="12" name="Espace réservé du texte 4"/>
          <p:cNvSpPr>
            <a:spLocks noGrp="1"/>
          </p:cNvSpPr>
          <p:nvPr>
            <p:ph type="body" sz="quarter" idx="14"/>
          </p:nvPr>
        </p:nvSpPr>
        <p:spPr>
          <a:xfrm>
            <a:off x="1114427" y="6415089"/>
            <a:ext cx="4902061" cy="297656"/>
          </a:xfrm>
        </p:spPr>
        <p:txBody>
          <a:bodyPr/>
          <a:lstStyle>
            <a:lvl1pPr>
              <a:spcBef>
                <a:spcPts val="100"/>
              </a:spcBef>
              <a:defRPr sz="600">
                <a:solidFill>
                  <a:schemeClr val="tx1"/>
                </a:solidFill>
              </a:defRPr>
            </a:lvl1pPr>
          </a:lstStyle>
          <a:p>
            <a:pPr lvl="0"/>
            <a:r>
              <a:rPr lang="en-US"/>
              <a:t>Edit Master text styles</a:t>
            </a:r>
          </a:p>
        </p:txBody>
      </p:sp>
      <p:sp>
        <p:nvSpPr>
          <p:cNvPr id="8" name="Espace réservé du numéro de diapositive 2"/>
          <p:cNvSpPr>
            <a:spLocks noGrp="1"/>
          </p:cNvSpPr>
          <p:nvPr>
            <p:ph type="sldNum" sz="quarter" idx="19"/>
          </p:nvPr>
        </p:nvSpPr>
        <p:spPr>
          <a:xfrm>
            <a:off x="8940800" y="6248400"/>
            <a:ext cx="2540000" cy="457200"/>
          </a:xfrm>
          <a:prstGeom prst="rect">
            <a:avLst/>
          </a:prstGeom>
        </p:spPr>
        <p:txBody>
          <a:bodyPr/>
          <a:lstStyle>
            <a:lvl1pPr>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cxnSp>
        <p:nvCxnSpPr>
          <p:cNvPr id="9" name="Connecteur droit 8">
            <a:extLst>
              <a:ext uri="{FF2B5EF4-FFF2-40B4-BE49-F238E27FC236}">
                <a16:creationId xmlns:a16="http://schemas.microsoft.com/office/drawing/2014/main" id="{764A737C-F05A-364B-9427-52C617DE5529}"/>
              </a:ext>
            </a:extLst>
          </p:cNvPr>
          <p:cNvCxnSpPr/>
          <p:nvPr/>
        </p:nvCxnSpPr>
        <p:spPr>
          <a:xfrm>
            <a:off x="1928284" y="798515"/>
            <a:ext cx="0" cy="458787"/>
          </a:xfrm>
          <a:prstGeom prst="lin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09091"/>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495" y="116977"/>
            <a:ext cx="11759013" cy="1065891"/>
          </a:xfrm>
          <a:effectLst/>
        </p:spPr>
        <p:txBody>
          <a:bodyPr anchor="b">
            <a:noAutofit/>
          </a:bodyPr>
          <a:lstStyle>
            <a:lvl1pPr>
              <a:lnSpc>
                <a:spcPct val="100000"/>
              </a:lnSpc>
              <a:defRPr sz="3200">
                <a:solidFill>
                  <a:srgbClr val="0070C0"/>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247109" y="1366887"/>
            <a:ext cx="11474993" cy="4376791"/>
          </a:xfrm>
        </p:spPr>
        <p:txBody>
          <a:bodyPr/>
          <a:lstStyle>
            <a:lvl1pPr marL="342891" indent="-342891">
              <a:buClr>
                <a:srgbClr val="FF6600"/>
              </a:buClr>
              <a:buSzPct val="120000"/>
              <a:buFont typeface="Wingdings" panose="05000000000000000000" pitchFamily="2" charset="2"/>
              <a:buChar char="§"/>
              <a:defRPr sz="2400">
                <a:solidFill>
                  <a:schemeClr val="tx1">
                    <a:lumMod val="65000"/>
                    <a:lumOff val="35000"/>
                  </a:schemeClr>
                </a:solidFill>
              </a:defRPr>
            </a:lvl1pPr>
            <a:lvl2pPr marL="684196" indent="-227008">
              <a:buClr>
                <a:srgbClr val="FF6600"/>
              </a:buClr>
              <a:buFont typeface="Arial" panose="020B0604020202020204" pitchFamily="34" charset="0"/>
              <a:buChar char="•"/>
              <a:defRPr sz="2000">
                <a:solidFill>
                  <a:schemeClr val="tx1">
                    <a:lumMod val="65000"/>
                    <a:lumOff val="35000"/>
                  </a:schemeClr>
                </a:solidFill>
              </a:defRPr>
            </a:lvl2pPr>
            <a:lvl3pPr>
              <a:buClr>
                <a:srgbClr val="FF6600"/>
              </a:buClr>
              <a:defRPr sz="1800">
                <a:solidFill>
                  <a:schemeClr val="tx1">
                    <a:lumMod val="65000"/>
                    <a:lumOff val="35000"/>
                  </a:schemeClr>
                </a:solidFill>
              </a:defRPr>
            </a:lvl3pPr>
            <a:lvl4pPr>
              <a:buClr>
                <a:srgbClr val="FF6600"/>
              </a:buClr>
              <a:defRPr sz="1800">
                <a:solidFill>
                  <a:schemeClr val="tx1">
                    <a:lumMod val="65000"/>
                    <a:lumOff val="35000"/>
                  </a:schemeClr>
                </a:solidFill>
              </a:defRPr>
            </a:lvl4pPr>
            <a:lvl5pPr>
              <a:buClr>
                <a:srgbClr val="FF6600"/>
              </a:buClr>
              <a:defRPr sz="14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2447803" y="6480002"/>
            <a:ext cx="8682263" cy="307773"/>
          </a:xfrm>
        </p:spPr>
        <p:txBody>
          <a:bodyPr>
            <a:spAutoFit/>
          </a:bodyPr>
          <a:lstStyle>
            <a:lvl1pPr algn="r">
              <a:lnSpc>
                <a:spcPts val="1400"/>
              </a:lnSpc>
              <a:spcBef>
                <a:spcPts val="0"/>
              </a:spcBef>
              <a:buNone/>
              <a:defRPr sz="1200" i="1">
                <a:solidFill>
                  <a:srgbClr val="0070C0"/>
                </a:solidFill>
              </a:defRPr>
            </a:lvl1pPr>
            <a:lvl2pPr>
              <a:buNone/>
              <a:defRPr sz="1000"/>
            </a:lvl2pPr>
            <a:lvl3pPr>
              <a:buNone/>
              <a:defRPr sz="1000"/>
            </a:lvl3pPr>
            <a:lvl4pPr>
              <a:buNone/>
              <a:defRPr sz="1000"/>
            </a:lvl4pPr>
            <a:lvl5pPr>
              <a:buNone/>
              <a:defRPr sz="1000"/>
            </a:lvl5pPr>
          </a:lstStyle>
          <a:p>
            <a:pPr lvl="0"/>
            <a:r>
              <a:rPr lang="en-US"/>
              <a:t>Edit Master text styles</a:t>
            </a:r>
          </a:p>
        </p:txBody>
      </p:sp>
      <p:sp>
        <p:nvSpPr>
          <p:cNvPr id="8" name="Freeform 7"/>
          <p:cNvSpPr/>
          <p:nvPr/>
        </p:nvSpPr>
        <p:spPr>
          <a:xfrm>
            <a:off x="458841" y="1209369"/>
            <a:ext cx="11248103" cy="5437239"/>
          </a:xfrm>
          <a:custGeom>
            <a:avLst/>
            <a:gdLst>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 name="connsiteX4" fmla="*/ 0 w 8436077"/>
              <a:gd name="connsiteY4" fmla="*/ 5437238 h 5437238"/>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Lst>
            <a:ahLst/>
            <a:cxnLst>
              <a:cxn ang="0">
                <a:pos x="connsiteX0" y="connsiteY0"/>
              </a:cxn>
              <a:cxn ang="0">
                <a:pos x="connsiteX1" y="connsiteY1"/>
              </a:cxn>
              <a:cxn ang="0">
                <a:pos x="connsiteX2" y="connsiteY2"/>
              </a:cxn>
              <a:cxn ang="0">
                <a:pos x="connsiteX3" y="connsiteY3"/>
              </a:cxn>
            </a:cxnLst>
            <a:rect l="l" t="t" r="r" b="b"/>
            <a:pathLst>
              <a:path w="8436077" h="5437238">
                <a:moveTo>
                  <a:pt x="8062452" y="5437238"/>
                </a:moveTo>
                <a:lnTo>
                  <a:pt x="8436077" y="5437238"/>
                </a:lnTo>
                <a:lnTo>
                  <a:pt x="8436077" y="0"/>
                </a:lnTo>
                <a:lnTo>
                  <a:pt x="0"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defTabSz="914377" eaLnBrk="0" fontAlgn="base" hangingPunct="0">
              <a:spcBef>
                <a:spcPct val="0"/>
              </a:spcBef>
              <a:spcAft>
                <a:spcPct val="0"/>
              </a:spcAft>
              <a:defRPr/>
            </a:pPr>
            <a:endParaRPr lang="en-CA" b="1">
              <a:solidFill>
                <a:prstClr val="black"/>
              </a:solidFill>
              <a:latin typeface="Calibri"/>
            </a:endParaRPr>
          </a:p>
        </p:txBody>
      </p:sp>
    </p:spTree>
    <p:extLst>
      <p:ext uri="{BB962C8B-B14F-4D97-AF65-F5344CB8AC3E}">
        <p14:creationId xmlns:p14="http://schemas.microsoft.com/office/powerpoint/2010/main" val="1038549222"/>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495" y="116977"/>
            <a:ext cx="11759013" cy="1065891"/>
          </a:xfrm>
          <a:effectLst/>
        </p:spPr>
        <p:txBody>
          <a:bodyPr anchor="b">
            <a:noAutofit/>
          </a:bodyPr>
          <a:lstStyle>
            <a:lvl1pPr>
              <a:lnSpc>
                <a:spcPct val="100000"/>
              </a:lnSpc>
              <a:defRPr sz="2800">
                <a:solidFill>
                  <a:schemeClr val="tx1">
                    <a:lumMod val="65000"/>
                    <a:lumOff val="35000"/>
                  </a:schemeClr>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247109" y="1366887"/>
            <a:ext cx="11474993" cy="4376791"/>
          </a:xfrm>
        </p:spPr>
        <p:txBody>
          <a:bodyPr/>
          <a:lstStyle>
            <a:lvl1pPr marL="342891" indent="-342891">
              <a:buClr>
                <a:srgbClr val="FF0000"/>
              </a:buClr>
              <a:buSzPct val="120000"/>
              <a:buFont typeface="Wingdings" panose="05000000000000000000" pitchFamily="2" charset="2"/>
              <a:buChar char="§"/>
              <a:defRPr sz="2400">
                <a:solidFill>
                  <a:schemeClr val="tx1">
                    <a:lumMod val="65000"/>
                    <a:lumOff val="35000"/>
                  </a:schemeClr>
                </a:solidFill>
              </a:defRPr>
            </a:lvl1pPr>
            <a:lvl2pPr marL="684196" indent="-227008">
              <a:buClr>
                <a:srgbClr val="FF0000"/>
              </a:buClr>
              <a:buFont typeface="Arial" panose="020B0604020202020204" pitchFamily="34" charset="0"/>
              <a:buChar char="•"/>
              <a:defRPr sz="2000">
                <a:solidFill>
                  <a:schemeClr val="tx1">
                    <a:lumMod val="65000"/>
                    <a:lumOff val="35000"/>
                  </a:schemeClr>
                </a:solidFill>
              </a:defRPr>
            </a:lvl2pPr>
            <a:lvl3pPr>
              <a:buClr>
                <a:srgbClr val="FF0000"/>
              </a:buClr>
              <a:defRPr sz="1800">
                <a:solidFill>
                  <a:schemeClr val="tx1">
                    <a:lumMod val="65000"/>
                    <a:lumOff val="35000"/>
                  </a:schemeClr>
                </a:solidFill>
              </a:defRPr>
            </a:lvl3pPr>
            <a:lvl4pPr>
              <a:buClr>
                <a:srgbClr val="FF0000"/>
              </a:buClr>
              <a:defRPr sz="1800">
                <a:solidFill>
                  <a:schemeClr val="tx1">
                    <a:lumMod val="65000"/>
                    <a:lumOff val="35000"/>
                  </a:schemeClr>
                </a:solidFill>
              </a:defRPr>
            </a:lvl4pPr>
            <a:lvl5pPr>
              <a:buClr>
                <a:srgbClr val="FF6600"/>
              </a:buClr>
              <a:defRPr sz="14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reeform 7"/>
          <p:cNvSpPr/>
          <p:nvPr/>
        </p:nvSpPr>
        <p:spPr>
          <a:xfrm>
            <a:off x="458841" y="1209369"/>
            <a:ext cx="11248103" cy="5437239"/>
          </a:xfrm>
          <a:custGeom>
            <a:avLst/>
            <a:gdLst>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 name="connsiteX4" fmla="*/ 0 w 8436077"/>
              <a:gd name="connsiteY4" fmla="*/ 5437238 h 5437238"/>
              <a:gd name="connsiteX0" fmla="*/ 8062452 w 8436077"/>
              <a:gd name="connsiteY0" fmla="*/ 5437238 h 5437238"/>
              <a:gd name="connsiteX1" fmla="*/ 8436077 w 8436077"/>
              <a:gd name="connsiteY1" fmla="*/ 5437238 h 5437238"/>
              <a:gd name="connsiteX2" fmla="*/ 8436077 w 8436077"/>
              <a:gd name="connsiteY2" fmla="*/ 0 h 5437238"/>
              <a:gd name="connsiteX3" fmla="*/ 0 w 8436077"/>
              <a:gd name="connsiteY3" fmla="*/ 0 h 5437238"/>
            </a:gdLst>
            <a:ahLst/>
            <a:cxnLst>
              <a:cxn ang="0">
                <a:pos x="connsiteX0" y="connsiteY0"/>
              </a:cxn>
              <a:cxn ang="0">
                <a:pos x="connsiteX1" y="connsiteY1"/>
              </a:cxn>
              <a:cxn ang="0">
                <a:pos x="connsiteX2" y="connsiteY2"/>
              </a:cxn>
              <a:cxn ang="0">
                <a:pos x="connsiteX3" y="connsiteY3"/>
              </a:cxn>
            </a:cxnLst>
            <a:rect l="l" t="t" r="r" b="b"/>
            <a:pathLst>
              <a:path w="8436077" h="5437238">
                <a:moveTo>
                  <a:pt x="8062452" y="5437238"/>
                </a:moveTo>
                <a:lnTo>
                  <a:pt x="8436077" y="5437238"/>
                </a:lnTo>
                <a:lnTo>
                  <a:pt x="8436077" y="0"/>
                </a:lnTo>
                <a:lnTo>
                  <a:pt x="0" y="0"/>
                </a:lnTo>
              </a:path>
            </a:pathLst>
          </a:custGeom>
          <a:ln w="57150">
            <a:solidFill>
              <a:srgbClr val="AFCB3A"/>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defTabSz="914377" eaLnBrk="0" fontAlgn="base" hangingPunct="0">
              <a:spcBef>
                <a:spcPct val="0"/>
              </a:spcBef>
              <a:spcAft>
                <a:spcPct val="0"/>
              </a:spcAft>
              <a:defRPr/>
            </a:pPr>
            <a:endParaRPr lang="en-CA" b="1">
              <a:solidFill>
                <a:srgbClr val="000000"/>
              </a:solidFill>
              <a:latin typeface="Calibri"/>
            </a:endParaRPr>
          </a:p>
        </p:txBody>
      </p:sp>
      <p:sp>
        <p:nvSpPr>
          <p:cNvPr id="5" name="Content Placeholder 4">
            <a:extLst>
              <a:ext uri="{FF2B5EF4-FFF2-40B4-BE49-F238E27FC236}">
                <a16:creationId xmlns:a16="http://schemas.microsoft.com/office/drawing/2014/main" id="{298E406C-9724-4E99-9241-C7F084BDE4D0}"/>
              </a:ext>
            </a:extLst>
          </p:cNvPr>
          <p:cNvSpPr>
            <a:spLocks noGrp="1"/>
          </p:cNvSpPr>
          <p:nvPr>
            <p:ph sz="quarter" idx="11"/>
          </p:nvPr>
        </p:nvSpPr>
        <p:spPr>
          <a:xfrm>
            <a:off x="272036" y="5962693"/>
            <a:ext cx="5190067" cy="788988"/>
          </a:xfrm>
        </p:spPr>
        <p:txBody>
          <a:bodyPr anchor="b"/>
          <a:lstStyle>
            <a:lvl1pPr marL="0" indent="0">
              <a:buNone/>
              <a:defRPr sz="900">
                <a:solidFill>
                  <a:schemeClr val="tx1">
                    <a:lumMod val="65000"/>
                    <a:lumOff val="35000"/>
                  </a:schemeClr>
                </a:solidFill>
              </a:defRPr>
            </a:lvl1pPr>
            <a:lvl2pPr marL="457189" indent="0">
              <a:buNone/>
              <a:defRPr sz="800"/>
            </a:lvl2pPr>
            <a:lvl3pPr marL="914377" indent="0">
              <a:buNone/>
              <a:defRPr sz="800"/>
            </a:lvl3pPr>
            <a:lvl4pPr marL="1371566" indent="0">
              <a:buNone/>
              <a:defRPr sz="800"/>
            </a:lvl4pPr>
            <a:lvl5pPr marL="1828754" indent="0">
              <a:buNone/>
              <a:defRPr sz="800"/>
            </a:lvl5pPr>
          </a:lstStyle>
          <a:p>
            <a:pPr lvl="0"/>
            <a:r>
              <a:rPr lang="en-US"/>
              <a:t>Edit Master text styles</a:t>
            </a:r>
          </a:p>
        </p:txBody>
      </p:sp>
      <p:sp>
        <p:nvSpPr>
          <p:cNvPr id="9" name="Text Placeholder 5">
            <a:extLst>
              <a:ext uri="{FF2B5EF4-FFF2-40B4-BE49-F238E27FC236}">
                <a16:creationId xmlns:a16="http://schemas.microsoft.com/office/drawing/2014/main" id="{94421896-05AB-4CB8-8137-2AE0C78AB6A5}"/>
              </a:ext>
            </a:extLst>
          </p:cNvPr>
          <p:cNvSpPr>
            <a:spLocks noGrp="1"/>
          </p:cNvSpPr>
          <p:nvPr>
            <p:ph type="body" sz="quarter" idx="10" hasCustomPrompt="1"/>
          </p:nvPr>
        </p:nvSpPr>
        <p:spPr>
          <a:xfrm>
            <a:off x="2447803" y="6480001"/>
            <a:ext cx="8682263" cy="311151"/>
          </a:xfrm>
        </p:spPr>
        <p:txBody>
          <a:bodyPr anchor="b" anchorCtr="0"/>
          <a:lstStyle>
            <a:lvl1pPr algn="r">
              <a:lnSpc>
                <a:spcPts val="1400"/>
              </a:lnSpc>
              <a:spcBef>
                <a:spcPts val="0"/>
              </a:spcBef>
              <a:buNone/>
              <a:defRPr sz="1200" i="1">
                <a:solidFill>
                  <a:schemeClr val="tx1">
                    <a:lumMod val="65000"/>
                    <a:lumOff val="35000"/>
                  </a:schemeClr>
                </a:solidFill>
              </a:defRPr>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386187779"/>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6253" y="1462091"/>
            <a:ext cx="11417299" cy="4956175"/>
          </a:xfrm>
        </p:spPr>
        <p:txBody>
          <a:bodyPr/>
          <a:lstStyle>
            <a:lvl1pPr>
              <a:defRPr/>
            </a:lvl1pPr>
            <a:lvl4pP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9"/>
          <p:cNvSpPr>
            <a:spLocks noGrp="1"/>
          </p:cNvSpPr>
          <p:nvPr>
            <p:ph type="ftr" sz="quarter" idx="10"/>
          </p:nvPr>
        </p:nvSpPr>
        <p:spPr/>
        <p:txBody>
          <a:bodyPr/>
          <a:lstStyle>
            <a:lvl1pPr>
              <a:defRPr/>
            </a:lvl1p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5" name="Date Placeholder 10"/>
          <p:cNvSpPr>
            <a:spLocks noGrp="1"/>
          </p:cNvSpPr>
          <p:nvPr>
            <p:ph type="dt" sz="half" idx="11"/>
          </p:nvPr>
        </p:nvSpPr>
        <p:spPr/>
        <p:txBody>
          <a:bodyPr/>
          <a:lstStyle>
            <a:lvl1pPr>
              <a:defRPr/>
            </a:lvl1p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11"/>
          <p:cNvSpPr>
            <a:spLocks noGrp="1"/>
          </p:cNvSpPr>
          <p:nvPr>
            <p:ph type="sldNum" sz="quarter" idx="12"/>
          </p:nvPr>
        </p:nvSpPr>
        <p:spPr/>
        <p:txBody>
          <a:bodyPr/>
          <a:lstStyle>
            <a:lvl1pPr>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657322641"/>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with tab">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59027"/>
            <a:ext cx="10972800" cy="731520"/>
          </a:xfrm>
          <a:prstGeom prst="rect">
            <a:avLst/>
          </a:prstGeom>
        </p:spPr>
        <p:txBody>
          <a:bodyPr vert="horz" lIns="121917" tIns="60958" rIns="121917" bIns="60958" rtlCol="0" anchor="b">
            <a:noAutofit/>
          </a:bodyPr>
          <a:lstStyle/>
          <a:p>
            <a:r>
              <a:rPr lang="en-US"/>
              <a:t>Click to edit Master title style</a:t>
            </a:r>
            <a:endParaRPr lang="en-US" dirty="0"/>
          </a:p>
        </p:txBody>
      </p:sp>
      <p:sp>
        <p:nvSpPr>
          <p:cNvPr id="7" name="Text Placeholder 4"/>
          <p:cNvSpPr>
            <a:spLocks noGrp="1"/>
          </p:cNvSpPr>
          <p:nvPr>
            <p:ph type="body" sz="quarter" idx="10" hasCustomPrompt="1"/>
          </p:nvPr>
        </p:nvSpPr>
        <p:spPr>
          <a:xfrm>
            <a:off x="508485" y="5918260"/>
            <a:ext cx="11216640" cy="188913"/>
          </a:xfrm>
        </p:spPr>
        <p:txBody>
          <a:bodyPr anchor="b">
            <a:noAutofit/>
          </a:bodyPr>
          <a:lstStyle>
            <a:lvl1pPr marL="0" indent="0">
              <a:spcBef>
                <a:spcPts val="0"/>
              </a:spcBef>
              <a:buNone/>
              <a:defRPr sz="1000">
                <a:solidFill>
                  <a:srgbClr val="000000"/>
                </a:solidFill>
              </a:defRPr>
            </a:lvl1pPr>
          </a:lstStyle>
          <a:p>
            <a:pPr lvl="0"/>
            <a:r>
              <a:rPr lang="en-US" dirty="0"/>
              <a:t>Footnotes.</a:t>
            </a:r>
          </a:p>
        </p:txBody>
      </p:sp>
      <p:sp>
        <p:nvSpPr>
          <p:cNvPr id="8" name="Text Placeholder 4"/>
          <p:cNvSpPr>
            <a:spLocks noGrp="1"/>
          </p:cNvSpPr>
          <p:nvPr>
            <p:ph type="body" sz="quarter" idx="11" hasCustomPrompt="1"/>
          </p:nvPr>
        </p:nvSpPr>
        <p:spPr>
          <a:xfrm>
            <a:off x="508485" y="6109149"/>
            <a:ext cx="11216640" cy="188913"/>
          </a:xfrm>
        </p:spPr>
        <p:txBody>
          <a:bodyPr anchor="b">
            <a:noAutofit/>
          </a:bodyPr>
          <a:lstStyle>
            <a:lvl1pPr marL="0" indent="0">
              <a:spcBef>
                <a:spcPts val="0"/>
              </a:spcBef>
              <a:buNone/>
              <a:defRPr sz="1000">
                <a:solidFill>
                  <a:srgbClr val="000000"/>
                </a:solidFill>
              </a:defRPr>
            </a:lvl1pPr>
          </a:lstStyle>
          <a:p>
            <a:pPr lvl="0"/>
            <a:r>
              <a:rPr lang="en-US" dirty="0"/>
              <a:t>Abbreviations.</a:t>
            </a:r>
          </a:p>
        </p:txBody>
      </p:sp>
      <p:sp>
        <p:nvSpPr>
          <p:cNvPr id="9" name="Text Placeholder 4"/>
          <p:cNvSpPr>
            <a:spLocks noGrp="1"/>
          </p:cNvSpPr>
          <p:nvPr>
            <p:ph type="body" sz="quarter" idx="12" hasCustomPrompt="1"/>
          </p:nvPr>
        </p:nvSpPr>
        <p:spPr>
          <a:xfrm>
            <a:off x="508485" y="6296053"/>
            <a:ext cx="11216640" cy="188913"/>
          </a:xfrm>
        </p:spPr>
        <p:txBody>
          <a:bodyPr anchor="b">
            <a:noAutofit/>
          </a:bodyPr>
          <a:lstStyle>
            <a:lvl1pPr marL="0" indent="0">
              <a:spcBef>
                <a:spcPts val="0"/>
              </a:spcBef>
              <a:buNone/>
              <a:defRPr sz="900">
                <a:solidFill>
                  <a:srgbClr val="000000"/>
                </a:solidFill>
              </a:defRPr>
            </a:lvl1pPr>
          </a:lstStyle>
          <a:p>
            <a:pPr lvl="0"/>
            <a:r>
              <a:rPr lang="en-US" dirty="0"/>
              <a:t>References.</a:t>
            </a:r>
          </a:p>
        </p:txBody>
      </p:sp>
      <p:sp>
        <p:nvSpPr>
          <p:cNvPr id="11" name="Footer Placeholder 5"/>
          <p:cNvSpPr>
            <a:spLocks noGrp="1"/>
          </p:cNvSpPr>
          <p:nvPr>
            <p:ph type="ftr" sz="quarter" idx="3"/>
          </p:nvPr>
        </p:nvSpPr>
        <p:spPr>
          <a:xfrm>
            <a:off x="1572768" y="6561249"/>
            <a:ext cx="3202432" cy="257811"/>
          </a:xfrm>
          <a:prstGeom prst="rect">
            <a:avLst/>
          </a:prstGeom>
        </p:spPr>
        <p:txBody>
          <a:bodyPr anchor="ctr" anchorCtr="0"/>
          <a:lstStyle>
            <a:lvl1pPr>
              <a:defRPr sz="1000">
                <a:solidFill>
                  <a:srgbClr val="000000"/>
                </a:solidFill>
                <a:latin typeface="Calibri" panose="020F0502020204030204" pitchFamily="34" charset="0"/>
              </a:defRPr>
            </a:lvl1pPr>
          </a:lstStyle>
          <a:p>
            <a:pPr defTabSz="914377" eaLnBrk="0" fontAlgn="base" hangingPunct="0">
              <a:spcBef>
                <a:spcPct val="0"/>
              </a:spcBef>
              <a:spcAft>
                <a:spcPct val="0"/>
              </a:spcAft>
            </a:pPr>
            <a:endParaRPr lang="en-US" b="1">
              <a:ea typeface="ＭＳ Ｐゴシック" pitchFamily="34" charset="-128"/>
            </a:endParaRPr>
          </a:p>
        </p:txBody>
      </p:sp>
    </p:spTree>
    <p:extLst>
      <p:ext uri="{BB962C8B-B14F-4D97-AF65-F5344CB8AC3E}">
        <p14:creationId xmlns:p14="http://schemas.microsoft.com/office/powerpoint/2010/main" val="3547716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607F-7D50-3644-A615-F6F9F18FF572}"/>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B1C35D-2EE4-FF45-BE8B-B8144BD76B21}"/>
              </a:ext>
            </a:extLst>
          </p:cNvPr>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B1DBF8-3959-EA42-A50D-3F0E02BC0537}"/>
              </a:ext>
            </a:extLst>
          </p:cNvPr>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89B50-F780-D148-95E6-F775CDC3274C}"/>
              </a:ext>
            </a:extLst>
          </p:cNvPr>
          <p:cNvSpPr>
            <a:spLocks noGrp="1"/>
          </p:cNvSpPr>
          <p:nvPr>
            <p:ph type="dt" sz="half" idx="10"/>
          </p:nvPr>
        </p:nvSpPr>
        <p:spPr>
          <a:xfrm>
            <a:off x="838200" y="6356352"/>
            <a:ext cx="2743200" cy="365125"/>
          </a:xfrm>
          <a:prstGeom prst="rect">
            <a:avLst/>
          </a:prstGeom>
        </p:spPr>
        <p:txBody>
          <a:body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6" name="Footer Placeholder 5">
            <a:extLst>
              <a:ext uri="{FF2B5EF4-FFF2-40B4-BE49-F238E27FC236}">
                <a16:creationId xmlns:a16="http://schemas.microsoft.com/office/drawing/2014/main" id="{CBDC4D23-8BF2-B046-8DFE-6AFBA85BA273}"/>
              </a:ext>
            </a:extLst>
          </p:cNvPr>
          <p:cNvSpPr>
            <a:spLocks noGrp="1"/>
          </p:cNvSpPr>
          <p:nvPr>
            <p:ph type="ftr" sz="quarter" idx="11"/>
          </p:nvPr>
        </p:nvSpPr>
        <p:spPr>
          <a:xfrm>
            <a:off x="4038600" y="6356352"/>
            <a:ext cx="4114800" cy="365125"/>
          </a:xfrm>
          <a:prstGeom prst="rect">
            <a:avLst/>
          </a:prstGeom>
        </p:spPr>
        <p:txBody>
          <a:body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7" name="Slide Number Placeholder 6">
            <a:extLst>
              <a:ext uri="{FF2B5EF4-FFF2-40B4-BE49-F238E27FC236}">
                <a16:creationId xmlns:a16="http://schemas.microsoft.com/office/drawing/2014/main" id="{7F428EDE-13B8-804B-8C78-E800664776EB}"/>
              </a:ext>
            </a:extLst>
          </p:cNvPr>
          <p:cNvSpPr>
            <a:spLocks noGrp="1"/>
          </p:cNvSpPr>
          <p:nvPr>
            <p:ph type="sldNum" sz="quarter" idx="12"/>
          </p:nvPr>
        </p:nvSpPr>
        <p:spPr>
          <a:xfrm>
            <a:off x="8610600" y="6356352"/>
            <a:ext cx="2743200" cy="365125"/>
          </a:xfrm>
          <a:prstGeom prst="rect">
            <a:avLst/>
          </a:prstGeom>
        </p:spPr>
        <p:txBody>
          <a:body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599531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0" y="3635375"/>
            <a:ext cx="12192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
        <p:nvSpPr>
          <p:cNvPr id="293890" name="Rectangle 2"/>
          <p:cNvSpPr>
            <a:spLocks noGrp="1" noChangeArrowheads="1"/>
          </p:cNvSpPr>
          <p:nvPr>
            <p:ph type="ctrTitle"/>
          </p:nvPr>
        </p:nvSpPr>
        <p:spPr>
          <a:xfrm>
            <a:off x="700620" y="2454275"/>
            <a:ext cx="10799233" cy="1143000"/>
          </a:xfrm>
        </p:spPr>
        <p:txBody>
          <a:bodyPr/>
          <a:lstStyle>
            <a:lvl1pPr>
              <a:defRPr/>
            </a:lvl1pPr>
          </a:lstStyle>
          <a:p>
            <a:r>
              <a:rPr lang="en-US"/>
              <a:t>Click to edit Master title style</a:t>
            </a:r>
          </a:p>
        </p:txBody>
      </p:sp>
      <p:sp>
        <p:nvSpPr>
          <p:cNvPr id="293891" name="Rectangle 3"/>
          <p:cNvSpPr>
            <a:spLocks noGrp="1" noChangeArrowheads="1"/>
          </p:cNvSpPr>
          <p:nvPr>
            <p:ph type="subTitle" idx="1"/>
          </p:nvPr>
        </p:nvSpPr>
        <p:spPr>
          <a:xfrm>
            <a:off x="1826684" y="3829051"/>
            <a:ext cx="8534400" cy="1752600"/>
          </a:xfrm>
        </p:spPr>
        <p:txBody>
          <a:bodyPr anchorCtr="1"/>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085598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eaLnBrk="0" fontAlgn="base" hangingPunct="0">
              <a:spcBef>
                <a:spcPct val="0"/>
              </a:spcBef>
              <a:spcAft>
                <a:spcPct val="0"/>
              </a:spcAft>
            </a:pPr>
            <a:fld id="{0ECC1F74-3BF4-4889-8DCE-C871129D65E4}" type="datetimeFigureOut">
              <a:rPr lang="en-US" b="1" smtClean="0">
                <a:solidFill>
                  <a:prstClr val="black">
                    <a:tint val="75000"/>
                  </a:prstClr>
                </a:solidFill>
                <a:latin typeface="Calibri"/>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11"/>
          </p:nvPr>
        </p:nvSpPr>
        <p:spPr/>
        <p:txBody>
          <a:bodyPr/>
          <a:lstStyle/>
          <a:p>
            <a:pPr defTabSz="914377" eaLnBrk="0" fontAlgn="base" hangingPunct="0">
              <a:spcBef>
                <a:spcPct val="0"/>
              </a:spcBef>
              <a:spcAft>
                <a:spcPct val="0"/>
              </a:spcAft>
            </a:pPr>
            <a:endParaRPr lang="en-US" b="1">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12"/>
          </p:nvPr>
        </p:nvSpPr>
        <p:spPr/>
        <p:txBody>
          <a:bodyPr/>
          <a:lstStyle/>
          <a:p>
            <a:pPr defTabSz="914377" eaLnBrk="0" fontAlgn="base" hangingPunct="0">
              <a:spcBef>
                <a:spcPct val="0"/>
              </a:spcBef>
              <a:spcAft>
                <a:spcPct val="0"/>
              </a:spcAft>
            </a:pPr>
            <a:fld id="{83DFD280-C365-4DED-81FF-8670444AEA1B}" type="slidenum">
              <a:rPr lang="en-US" b="1" smtClean="0">
                <a:solidFill>
                  <a:prstClr val="black">
                    <a:tint val="75000"/>
                  </a:prstClr>
                </a:solidFill>
                <a:latin typeface="Calibri"/>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Calibri"/>
              <a:ea typeface="ＭＳ Ｐゴシック" pitchFamily="34" charset="-128"/>
            </a:endParaRPr>
          </a:p>
        </p:txBody>
      </p:sp>
    </p:spTree>
    <p:extLst>
      <p:ext uri="{BB962C8B-B14F-4D97-AF65-F5344CB8AC3E}">
        <p14:creationId xmlns:p14="http://schemas.microsoft.com/office/powerpoint/2010/main" val="654019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0009E-296F-41BE-8341-2E4DE6B0025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3690911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p:cNvSpPr/>
          <p:nvPr userDrawn="1"/>
        </p:nvSpPr>
        <p:spPr>
          <a:xfrm>
            <a:off x="1907" y="2053028"/>
            <a:ext cx="12190095" cy="4001409"/>
          </a:xfrm>
          <a:prstGeom prst="rect">
            <a:avLst/>
          </a:prstGeom>
        </p:spPr>
        <p:txBody>
          <a:bodyPr wrap="square" lIns="121917" tIns="60958" rIns="121917" bIns="60958">
            <a:noAutofit/>
          </a:bodyPr>
          <a:lstStyle/>
          <a:p>
            <a:pPr algn="ctr" defTabSz="609585"/>
            <a:endParaRPr lang="en-US" sz="4300" dirty="0">
              <a:solidFill>
                <a:srgbClr val="364199"/>
              </a:solidFill>
              <a:latin typeface="Arial" pitchFamily="34" charset="0"/>
              <a:cs typeface="Arial" pitchFamily="34" charset="0"/>
            </a:endParaRPr>
          </a:p>
        </p:txBody>
      </p:sp>
    </p:spTree>
    <p:extLst>
      <p:ext uri="{BB962C8B-B14F-4D97-AF65-F5344CB8AC3E}">
        <p14:creationId xmlns:p14="http://schemas.microsoft.com/office/powerpoint/2010/main" val="3989037649"/>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34532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8E22-946C-1648-9BBD-9BCDEE83B1E0}"/>
              </a:ext>
            </a:extLst>
          </p:cNvPr>
          <p:cNvSpPr>
            <a:spLocks noGrp="1"/>
          </p:cNvSpPr>
          <p:nvPr>
            <p:ph type="title"/>
          </p:nvPr>
        </p:nvSpPr>
        <p:spPr>
          <a:xfrm>
            <a:off x="838200" y="365127"/>
            <a:ext cx="10515600" cy="810532"/>
          </a:xfrm>
          <a:prstGeom prst="rect">
            <a:avLst/>
          </a:prstGeom>
        </p:spPr>
        <p:txBody>
          <a:bodyPr/>
          <a:lstStyle/>
          <a:p>
            <a:r>
              <a:rPr lang="en-US"/>
              <a:t>Click to edit Master title style</a:t>
            </a:r>
          </a:p>
        </p:txBody>
      </p:sp>
      <p:sp>
        <p:nvSpPr>
          <p:cNvPr id="6" name="Text Placeholder 5">
            <a:extLst>
              <a:ext uri="{FF2B5EF4-FFF2-40B4-BE49-F238E27FC236}">
                <a16:creationId xmlns:a16="http://schemas.microsoft.com/office/drawing/2014/main" id="{66AF2A21-434E-5640-AF88-B5B9E8FA5A48}"/>
              </a:ext>
            </a:extLst>
          </p:cNvPr>
          <p:cNvSpPr>
            <a:spLocks noGrp="1"/>
          </p:cNvSpPr>
          <p:nvPr>
            <p:ph type="body" sz="quarter" idx="10"/>
          </p:nvPr>
        </p:nvSpPr>
        <p:spPr>
          <a:xfrm>
            <a:off x="838200" y="1642091"/>
            <a:ext cx="10515600" cy="914400"/>
          </a:xfrm>
          <a:prstGeom prst="rect">
            <a:avLst/>
          </a:prstGeo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386672"/>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 y="2663309"/>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altLang="en-US">
              <a:solidFill>
                <a:srgbClr val="000000"/>
              </a:solidFill>
            </a:endParaRPr>
          </a:p>
        </p:txBody>
      </p:sp>
      <p:pic>
        <p:nvPicPr>
          <p:cNvPr id="5" name="Picture 15" descr="unc well log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11201" y="6019800"/>
            <a:ext cx="607484"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CGIBD_Logo"/>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69600" y="6096001"/>
            <a:ext cx="11176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userDrawn="1"/>
        </p:nvSpPr>
        <p:spPr bwMode="auto">
          <a:xfrm>
            <a:off x="0" y="914400"/>
            <a:ext cx="12192000" cy="0"/>
          </a:xfrm>
          <a:prstGeom prst="line">
            <a:avLst/>
          </a:prstGeom>
          <a:noFill/>
          <a:ln w="508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a:cs typeface="Arial"/>
            </a:endParaRPr>
          </a:p>
        </p:txBody>
      </p:sp>
      <p:sp>
        <p:nvSpPr>
          <p:cNvPr id="6146" name="Rectangle 2"/>
          <p:cNvSpPr>
            <a:spLocks noGrp="1" noChangeArrowheads="1"/>
          </p:cNvSpPr>
          <p:nvPr>
            <p:ph type="ctrTitle"/>
          </p:nvPr>
        </p:nvSpPr>
        <p:spPr>
          <a:xfrm>
            <a:off x="812800" y="1524001"/>
            <a:ext cx="10363200" cy="1470025"/>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828800" y="3352800"/>
            <a:ext cx="8534400" cy="2286000"/>
          </a:xfrm>
        </p:spPr>
        <p:txBody>
          <a:bodyPr/>
          <a:lstStyle>
            <a:lvl1pPr marL="0" indent="0" algn="ctr">
              <a:buFontTx/>
              <a:buNone/>
              <a:defRPr/>
            </a:lvl1pPr>
          </a:lstStyle>
          <a:p>
            <a:r>
              <a:rPr lang="en-US"/>
              <a:t>Click to edit Master subtitle style</a:t>
            </a:r>
          </a:p>
        </p:txBody>
      </p:sp>
      <p:sp>
        <p:nvSpPr>
          <p:cNvPr id="9"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0"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1" name="Rectangle 6"/>
          <p:cNvSpPr>
            <a:spLocks noGrp="1" noChangeArrowheads="1"/>
          </p:cNvSpPr>
          <p:nvPr>
            <p:ph type="sldNum" sz="quarter" idx="12"/>
          </p:nvPr>
        </p:nvSpPr>
        <p:spPr/>
        <p:txBody>
          <a:bodyPr/>
          <a:lstStyle>
            <a:lvl1pPr>
              <a:defRPr/>
            </a:lvl1pPr>
          </a:lstStyle>
          <a:p>
            <a:pPr>
              <a:defRPr/>
            </a:pPr>
            <a:fld id="{84F4B173-14EC-47CC-94B0-42A9ECCD95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58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5607781"/>
            <a:ext cx="1981200" cy="1036765"/>
          </a:xfrm>
          <a:prstGeom prst="rect">
            <a:avLst/>
          </a:prstGeom>
        </p:spPr>
      </p:pic>
    </p:spTree>
    <p:extLst>
      <p:ext uri="{BB962C8B-B14F-4D97-AF65-F5344CB8AC3E}">
        <p14:creationId xmlns:p14="http://schemas.microsoft.com/office/powerpoint/2010/main" val="3653388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92931-5760-4A5B-8AB4-509C73FBD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567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1"/>
            <a:ext cx="53848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1"/>
            <a:ext cx="53848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D062EF-66AE-4025-97C5-33CC2EAB5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193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43B94-CD2C-4FBE-B117-D081561307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415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7353B-010A-42A2-BB0D-0B642BD55A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5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50DDE4-24B0-45F4-A910-46A1B0A4F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6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F0009E-296F-41BE-8341-2E4DE6B00256}"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754077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1B6A1-41CF-4A5B-A1D1-95BEA6E38A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832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0F050-AD2F-4D8F-9C77-A475420C7A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687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1B6FA1-D535-46F6-A0ED-19EBCDE68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7251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DB7B3E-764D-44C7-AB1A-78D0B9C05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816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87362"/>
          </a:xfrm>
        </p:spPr>
        <p:txBody>
          <a:bodyPr/>
          <a:lstStyle/>
          <a:p>
            <a:r>
              <a:rPr lang="en-US"/>
              <a:t>Click to edit Master title style</a:t>
            </a:r>
          </a:p>
        </p:txBody>
      </p:sp>
      <p:sp>
        <p:nvSpPr>
          <p:cNvPr id="3" name="Table Placeholder 2"/>
          <p:cNvSpPr>
            <a:spLocks noGrp="1"/>
          </p:cNvSpPr>
          <p:nvPr>
            <p:ph type="tbl" idx="1"/>
          </p:nvPr>
        </p:nvSpPr>
        <p:spPr>
          <a:xfrm>
            <a:off x="609600" y="1219201"/>
            <a:ext cx="10972800" cy="4906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DB4ED-DB6E-4B79-8A9E-7C1632335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13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2" name="Picture 18" descr="UNC SOM 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03200" y="6324601"/>
            <a:ext cx="203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655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395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0009E-296F-41BE-8341-2E4DE6B00256}"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52D4A7-CE2B-49A3-988F-20AFF2E8C059}" type="slidenum">
              <a:rPr lang="en-US" smtClean="0"/>
              <a:t>‹#›</a:t>
            </a:fld>
            <a:endParaRPr lang="en-US"/>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41625" y="47506"/>
            <a:ext cx="1102875" cy="377729"/>
          </a:xfrm>
          <a:prstGeom prst="rect">
            <a:avLst/>
          </a:prstGeom>
        </p:spPr>
      </p:pic>
    </p:spTree>
    <p:extLst>
      <p:ext uri="{BB962C8B-B14F-4D97-AF65-F5344CB8AC3E}">
        <p14:creationId xmlns:p14="http://schemas.microsoft.com/office/powerpoint/2010/main" val="407806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0009E-296F-41BE-8341-2E4DE6B00256}"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52D4A7-CE2B-49A3-988F-20AFF2E8C059}" type="slidenum">
              <a:rPr lang="en-US" smtClean="0"/>
              <a:t>‹#›</a:t>
            </a:fld>
            <a:endParaRPr lang="en-US"/>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41625" y="47506"/>
            <a:ext cx="1102875" cy="377729"/>
          </a:xfrm>
          <a:prstGeom prst="rect">
            <a:avLst/>
          </a:prstGeom>
        </p:spPr>
      </p:pic>
    </p:spTree>
    <p:extLst>
      <p:ext uri="{BB962C8B-B14F-4D97-AF65-F5344CB8AC3E}">
        <p14:creationId xmlns:p14="http://schemas.microsoft.com/office/powerpoint/2010/main" val="409224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0009E-296F-41BE-8341-2E4DE6B0025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48211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F0009E-296F-41BE-8341-2E4DE6B0025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52D4A7-CE2B-49A3-988F-20AFF2E8C059}" type="slidenum">
              <a:rPr lang="en-US" smtClean="0"/>
              <a:t>‹#›</a:t>
            </a:fld>
            <a:endParaRPr lang="en-US"/>
          </a:p>
        </p:txBody>
      </p:sp>
    </p:spTree>
    <p:extLst>
      <p:ext uri="{BB962C8B-B14F-4D97-AF65-F5344CB8AC3E}">
        <p14:creationId xmlns:p14="http://schemas.microsoft.com/office/powerpoint/2010/main" val="379944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png"/><Relationship Id="rId38" Type="http://schemas.openxmlformats.org/officeDocument/2006/relationships/image" Target="../media/image8.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37"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6.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0.png"/><Relationship Id="rId2" Type="http://schemas.openxmlformats.org/officeDocument/2006/relationships/slideLayout" Target="../slideLayouts/slideLayout44.xml"/><Relationship Id="rId16" Type="http://schemas.openxmlformats.org/officeDocument/2006/relationships/image" Target="../media/image9.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3.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0009E-296F-41BE-8341-2E4DE6B00256}" type="datetimeFigureOut">
              <a:rPr lang="en-US" smtClean="0"/>
              <a:t>3/24/2020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2D4A7-CE2B-49A3-988F-20AFF2E8C059}" type="slidenum">
              <a:rPr lang="en-US" smtClean="0"/>
              <a:t>‹#›</a:t>
            </a:fld>
            <a:endParaRPr lang="en-US"/>
          </a:p>
        </p:txBody>
      </p:sp>
    </p:spTree>
    <p:extLst>
      <p:ext uri="{BB962C8B-B14F-4D97-AF65-F5344CB8AC3E}">
        <p14:creationId xmlns:p14="http://schemas.microsoft.com/office/powerpoint/2010/main" val="225452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4DA37-3326-394A-8A06-16B8235F9F63}"/>
              </a:ext>
            </a:extLst>
          </p:cNvPr>
          <p:cNvSpPr>
            <a:spLocks noGrp="1"/>
          </p:cNvSpPr>
          <p:nvPr>
            <p:ph type="title"/>
          </p:nvPr>
        </p:nvSpPr>
        <p:spPr>
          <a:xfrm>
            <a:off x="2660075" y="1003297"/>
            <a:ext cx="7335669"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EF8A9-F9AE-D341-AE59-A852B4E01CB2}"/>
              </a:ext>
            </a:extLst>
          </p:cNvPr>
          <p:cNvSpPr>
            <a:spLocks noGrp="1"/>
          </p:cNvSpPr>
          <p:nvPr>
            <p:ph type="body" idx="1"/>
          </p:nvPr>
        </p:nvSpPr>
        <p:spPr>
          <a:xfrm>
            <a:off x="2660076" y="2433552"/>
            <a:ext cx="7335669" cy="1783083"/>
          </a:xfrm>
          <a:prstGeom prst="rect">
            <a:avLst/>
          </a:prstGeom>
        </p:spPr>
        <p:txBody>
          <a:bodyPr vert="horz" lIns="121917" tIns="60958" rIns="121917" bIns="6095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17213B-1425-3D41-BAD2-FC5FB5017DB8}"/>
              </a:ext>
            </a:extLst>
          </p:cNvPr>
          <p:cNvSpPr>
            <a:spLocks noGrp="1"/>
          </p:cNvSpPr>
          <p:nvPr>
            <p:ph type="dt" sz="half" idx="2"/>
          </p:nvPr>
        </p:nvSpPr>
        <p:spPr>
          <a:xfrm>
            <a:off x="838200" y="6356352"/>
            <a:ext cx="2743200" cy="365125"/>
          </a:xfrm>
          <a:prstGeom prst="rect">
            <a:avLst/>
          </a:prstGeom>
        </p:spPr>
        <p:txBody>
          <a:bodyPr vert="horz" lIns="121917" tIns="60958" rIns="121917" bIns="60958" rtlCol="0" anchor="ctr"/>
          <a:lstStyle>
            <a:lvl1pPr algn="l">
              <a:defRPr sz="900">
                <a:solidFill>
                  <a:schemeClr val="tx1">
                    <a:tint val="75000"/>
                  </a:schemeClr>
                </a:solidFill>
              </a:defRPr>
            </a:lvl1pPr>
          </a:lstStyle>
          <a:p>
            <a:pPr defTabSz="914377" eaLnBrk="0" fontAlgn="base" hangingPunct="0">
              <a:spcBef>
                <a:spcPct val="0"/>
              </a:spcBef>
              <a:spcAft>
                <a:spcPct val="0"/>
              </a:spcAft>
            </a:pPr>
            <a:fld id="{172F5484-8685-4643-B06C-6F18F4D652CA}" type="datetimeFigureOut">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3/24/2020</a:t>
            </a:fld>
            <a:endParaRPr lang="en-US" b="1">
              <a:solidFill>
                <a:prstClr val="black">
                  <a:tint val="75000"/>
                </a:prstClr>
              </a:solidFill>
              <a:latin typeface="Times New Roman" pitchFamily="18" charset="0"/>
              <a:ea typeface="ＭＳ Ｐゴシック" pitchFamily="34" charset="-128"/>
            </a:endParaRPr>
          </a:p>
        </p:txBody>
      </p:sp>
      <p:sp>
        <p:nvSpPr>
          <p:cNvPr id="5" name="Footer Placeholder 4">
            <a:extLst>
              <a:ext uri="{FF2B5EF4-FFF2-40B4-BE49-F238E27FC236}">
                <a16:creationId xmlns:a16="http://schemas.microsoft.com/office/drawing/2014/main" id="{888B7100-10CE-AC49-BDE6-1CF55633616B}"/>
              </a:ext>
            </a:extLst>
          </p:cNvPr>
          <p:cNvSpPr>
            <a:spLocks noGrp="1"/>
          </p:cNvSpPr>
          <p:nvPr>
            <p:ph type="ftr" sz="quarter" idx="3"/>
          </p:nvPr>
        </p:nvSpPr>
        <p:spPr>
          <a:xfrm>
            <a:off x="4038600" y="6356352"/>
            <a:ext cx="4114800" cy="365125"/>
          </a:xfrm>
          <a:prstGeom prst="rect">
            <a:avLst/>
          </a:prstGeom>
        </p:spPr>
        <p:txBody>
          <a:bodyPr vert="horz" lIns="121917" tIns="60958" rIns="121917" bIns="60958" rtlCol="0" anchor="ctr"/>
          <a:lstStyle>
            <a:lvl1pPr algn="ctr">
              <a:defRPr sz="900">
                <a:solidFill>
                  <a:schemeClr val="tx1">
                    <a:tint val="75000"/>
                  </a:schemeClr>
                </a:solidFill>
              </a:defRPr>
            </a:lvl1pPr>
          </a:lstStyle>
          <a:p>
            <a:pPr defTabSz="914377" eaLnBrk="0" fontAlgn="base" hangingPunct="0">
              <a:spcBef>
                <a:spcPct val="0"/>
              </a:spcBef>
              <a:spcAft>
                <a:spcPct val="0"/>
              </a:spcAft>
            </a:pPr>
            <a:endParaRPr lang="en-US" b="1">
              <a:solidFill>
                <a:prstClr val="black">
                  <a:tint val="75000"/>
                </a:prstClr>
              </a:solidFill>
              <a:latin typeface="Times New Roman" pitchFamily="18" charset="0"/>
              <a:ea typeface="ＭＳ Ｐゴシック" pitchFamily="34" charset="-128"/>
            </a:endParaRPr>
          </a:p>
        </p:txBody>
      </p:sp>
      <p:sp>
        <p:nvSpPr>
          <p:cNvPr id="6" name="Slide Number Placeholder 5">
            <a:extLst>
              <a:ext uri="{FF2B5EF4-FFF2-40B4-BE49-F238E27FC236}">
                <a16:creationId xmlns:a16="http://schemas.microsoft.com/office/drawing/2014/main" id="{F9DE3EF8-A62C-C749-8D26-06B33FD6FBCA}"/>
              </a:ext>
            </a:extLst>
          </p:cNvPr>
          <p:cNvSpPr>
            <a:spLocks noGrp="1"/>
          </p:cNvSpPr>
          <p:nvPr>
            <p:ph type="sldNum" sz="quarter" idx="4"/>
          </p:nvPr>
        </p:nvSpPr>
        <p:spPr>
          <a:xfrm>
            <a:off x="8610600" y="6356352"/>
            <a:ext cx="2743200" cy="365125"/>
          </a:xfrm>
          <a:prstGeom prst="rect">
            <a:avLst/>
          </a:prstGeom>
        </p:spPr>
        <p:txBody>
          <a:bodyPr vert="horz" lIns="121917" tIns="60958" rIns="121917" bIns="60958" rtlCol="0" anchor="ctr"/>
          <a:lstStyle>
            <a:lvl1pPr algn="r">
              <a:defRPr sz="900">
                <a:solidFill>
                  <a:schemeClr val="tx1">
                    <a:tint val="75000"/>
                  </a:schemeClr>
                </a:solidFill>
              </a:defRPr>
            </a:lvl1pPr>
          </a:lstStyle>
          <a:p>
            <a:pPr defTabSz="914377" eaLnBrk="0" fontAlgn="base" hangingPunct="0">
              <a:spcBef>
                <a:spcPct val="0"/>
              </a:spcBef>
              <a:spcAft>
                <a:spcPct val="0"/>
              </a:spcAft>
            </a:pPr>
            <a:fld id="{F9FD4551-CD92-D444-AAB6-09B9B9A6E017}" type="slidenum">
              <a:rPr lang="en-US" b="1" smtClean="0">
                <a:solidFill>
                  <a:prstClr val="black">
                    <a:tint val="75000"/>
                  </a:prstClr>
                </a:solidFill>
                <a:latin typeface="Times New Roman" pitchFamily="18" charset="0"/>
                <a:ea typeface="ＭＳ Ｐゴシック" pitchFamily="34" charset="-128"/>
              </a:rPr>
              <a:pPr defTabSz="914377" eaLnBrk="0" fontAlgn="base" hangingPunct="0">
                <a:spcBef>
                  <a:spcPct val="0"/>
                </a:spcBef>
                <a:spcAft>
                  <a:spcPct val="0"/>
                </a:spcAft>
              </a:pPr>
              <a:t>‹#›</a:t>
            </a:fld>
            <a:endParaRPr lang="en-US" b="1">
              <a:solidFill>
                <a:prstClr val="black">
                  <a:tint val="75000"/>
                </a:prstClr>
              </a:solidFill>
              <a:latin typeface="Times New Roman" pitchFamily="18" charset="0"/>
              <a:ea typeface="ＭＳ Ｐゴシック" pitchFamily="34" charset="-128"/>
            </a:endParaRPr>
          </a:p>
        </p:txBody>
      </p:sp>
      <p:sp>
        <p:nvSpPr>
          <p:cNvPr id="10" name="Rectangle 9">
            <a:extLst>
              <a:ext uri="{FF2B5EF4-FFF2-40B4-BE49-F238E27FC236}">
                <a16:creationId xmlns:a16="http://schemas.microsoft.com/office/drawing/2014/main" id="{BC2249B8-49DF-8C4F-9414-E97BEF4B9E25}"/>
              </a:ext>
            </a:extLst>
          </p:cNvPr>
          <p:cNvSpPr/>
          <p:nvPr/>
        </p:nvSpPr>
        <p:spPr>
          <a:xfrm>
            <a:off x="19032" y="6079418"/>
            <a:ext cx="12192000" cy="778583"/>
          </a:xfrm>
          <a:prstGeom prst="rect">
            <a:avLst/>
          </a:prstGeom>
          <a:gradFill flip="none" rotWithShape="1">
            <a:gsLst>
              <a:gs pos="94000">
                <a:srgbClr val="0E7442"/>
              </a:gs>
              <a:gs pos="35000">
                <a:srgbClr val="0E7442">
                  <a:alpha val="0"/>
                </a:srgbClr>
              </a:gs>
              <a:gs pos="55000">
                <a:srgbClr val="0E7442">
                  <a:alpha val="50000"/>
                </a:srgbClr>
              </a:gs>
              <a:gs pos="81000">
                <a:srgbClr val="0E7442">
                  <a:alpha val="94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eaLnBrk="0" fontAlgn="base" hangingPunct="0">
              <a:spcBef>
                <a:spcPct val="0"/>
              </a:spcBef>
              <a:spcAft>
                <a:spcPct val="0"/>
              </a:spcAft>
              <a:defRPr/>
            </a:pPr>
            <a:endParaRPr lang="en-US" sz="1500" b="1">
              <a:solidFill>
                <a:prstClr val="white"/>
              </a:solidFill>
              <a:latin typeface="Calibri"/>
            </a:endParaRPr>
          </a:p>
        </p:txBody>
      </p:sp>
      <p:pic>
        <p:nvPicPr>
          <p:cNvPr id="18" name="Picture 2">
            <a:extLst>
              <a:ext uri="{FF2B5EF4-FFF2-40B4-BE49-F238E27FC236}">
                <a16:creationId xmlns:a16="http://schemas.microsoft.com/office/drawing/2014/main" id="{E2FF69E1-207B-B740-926F-2D9C6D9A2CB1}"/>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a:stretch/>
        </p:blipFill>
        <p:spPr bwMode="auto">
          <a:xfrm>
            <a:off x="1846010" y="6294259"/>
            <a:ext cx="1628129" cy="427508"/>
          </a:xfrm>
          <a:prstGeom prst="rect">
            <a:avLst/>
          </a:prstGeom>
          <a:noFill/>
          <a:ln w="9525">
            <a:noFill/>
            <a:miter lim="800000"/>
            <a:headEnd/>
            <a:tailEnd/>
          </a:ln>
          <a:effectLst/>
        </p:spPr>
      </p:pic>
      <p:pic>
        <p:nvPicPr>
          <p:cNvPr id="20" name="Picture 2">
            <a:extLst>
              <a:ext uri="{FF2B5EF4-FFF2-40B4-BE49-F238E27FC236}">
                <a16:creationId xmlns:a16="http://schemas.microsoft.com/office/drawing/2014/main" id="{939F27A6-FB3F-CB48-99C9-C9907498E494}"/>
              </a:ext>
            </a:extLst>
          </p:cNvPr>
          <p:cNvPicPr>
            <a:picLocks noChangeAspect="1" noChangeArrowheads="1"/>
          </p:cNvPicPr>
          <p:nvPr/>
        </p:nvPicPr>
        <p:blipFill rotWithShape="1">
          <a:blip r:embed="rId34" cstate="email">
            <a:alphaModFix/>
            <a:extLst>
              <a:ext uri="{28A0092B-C50C-407E-A947-70E740481C1C}">
                <a14:useLocalDpi xmlns:a14="http://schemas.microsoft.com/office/drawing/2010/main"/>
              </a:ext>
            </a:extLst>
          </a:blip>
          <a:srcRect/>
          <a:stretch/>
        </p:blipFill>
        <p:spPr bwMode="auto">
          <a:xfrm>
            <a:off x="16935" y="5873192"/>
            <a:ext cx="3993703" cy="288449"/>
          </a:xfrm>
          <a:prstGeom prst="rect">
            <a:avLst/>
          </a:prstGeom>
          <a:noFill/>
          <a:ln w="9525">
            <a:noFill/>
            <a:miter lim="800000"/>
            <a:headEnd/>
            <a:tailEnd/>
          </a:ln>
          <a:effectLst/>
        </p:spPr>
      </p:pic>
      <p:sp>
        <p:nvSpPr>
          <p:cNvPr id="21" name="TextBox 20">
            <a:extLst>
              <a:ext uri="{FF2B5EF4-FFF2-40B4-BE49-F238E27FC236}">
                <a16:creationId xmlns:a16="http://schemas.microsoft.com/office/drawing/2014/main" id="{CE16BD70-A303-F247-9577-EA34D709EE2C}"/>
              </a:ext>
            </a:extLst>
          </p:cNvPr>
          <p:cNvSpPr txBox="1"/>
          <p:nvPr/>
        </p:nvSpPr>
        <p:spPr>
          <a:xfrm rot="20355501">
            <a:off x="160994" y="5634301"/>
            <a:ext cx="568127" cy="430887"/>
          </a:xfrm>
          <a:prstGeom prst="rect">
            <a:avLst/>
          </a:prstGeom>
          <a:noFill/>
        </p:spPr>
        <p:txBody>
          <a:bodyPr wrap="square" lIns="121917" tIns="60958" rIns="121917" bIns="60958" rtlCol="0">
            <a:spAutoFit/>
          </a:bodyPr>
          <a:lstStyle/>
          <a:p>
            <a:pPr defTabSz="914377" eaLnBrk="0" fontAlgn="base" hangingPunct="0">
              <a:spcBef>
                <a:spcPct val="0"/>
              </a:spcBef>
              <a:spcAft>
                <a:spcPct val="0"/>
              </a:spcAft>
              <a:defRPr/>
            </a:pPr>
            <a:r>
              <a:rPr lang="en-US" sz="2000" dirty="0">
                <a:solidFill>
                  <a:srgbClr val="EE8B1C"/>
                </a:solidFill>
                <a:latin typeface="Brush Script MT" panose="03060802040406070304" pitchFamily="66" charset="-122"/>
                <a:ea typeface="Brush Script MT" panose="03060802040406070304" pitchFamily="66" charset="-122"/>
                <a:cs typeface="Brush Script MT" panose="03060802040406070304" pitchFamily="66" charset="-122"/>
              </a:rPr>
              <a:t>the</a:t>
            </a:r>
          </a:p>
        </p:txBody>
      </p:sp>
      <p:pic>
        <p:nvPicPr>
          <p:cNvPr id="23" name="Picture 22">
            <a:extLst>
              <a:ext uri="{FF2B5EF4-FFF2-40B4-BE49-F238E27FC236}">
                <a16:creationId xmlns:a16="http://schemas.microsoft.com/office/drawing/2014/main" id="{64F121C0-ED39-0B47-8D6C-29A4CF914AA8}"/>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9032" y="6722055"/>
            <a:ext cx="12192000" cy="162320"/>
          </a:xfrm>
          <a:prstGeom prst="rect">
            <a:avLst/>
          </a:prstGeom>
        </p:spPr>
      </p:pic>
      <p:pic>
        <p:nvPicPr>
          <p:cNvPr id="13" name="Picture 12">
            <a:extLst>
              <a:ext uri="{FF2B5EF4-FFF2-40B4-BE49-F238E27FC236}">
                <a16:creationId xmlns:a16="http://schemas.microsoft.com/office/drawing/2014/main" id="{A56B4DC1-BF26-F84F-B273-127728A5BB6D}"/>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22874" y="6079419"/>
            <a:ext cx="743241" cy="746501"/>
          </a:xfrm>
          <a:prstGeom prst="rect">
            <a:avLst/>
          </a:prstGeom>
        </p:spPr>
      </p:pic>
      <p:pic>
        <p:nvPicPr>
          <p:cNvPr id="15" name="Picture 2">
            <a:extLst>
              <a:ext uri="{FF2B5EF4-FFF2-40B4-BE49-F238E27FC236}">
                <a16:creationId xmlns:a16="http://schemas.microsoft.com/office/drawing/2014/main" id="{89550307-319D-4D4B-84B5-21FCD5B0F8B9}"/>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a:stretch/>
        </p:blipFill>
        <p:spPr bwMode="auto">
          <a:xfrm>
            <a:off x="1846010" y="6294259"/>
            <a:ext cx="1628129" cy="427508"/>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FD6A9E95-3919-0547-AC5A-500FB60CFAB8}"/>
              </a:ext>
            </a:extLst>
          </p:cNvPr>
          <p:cNvPicPr>
            <a:picLocks noChangeAspect="1" noChangeArrowheads="1"/>
          </p:cNvPicPr>
          <p:nvPr/>
        </p:nvPicPr>
        <p:blipFill rotWithShape="1">
          <a:blip r:embed="rId34" cstate="email">
            <a:alphaModFix/>
            <a:extLst>
              <a:ext uri="{28A0092B-C50C-407E-A947-70E740481C1C}">
                <a14:useLocalDpi xmlns:a14="http://schemas.microsoft.com/office/drawing/2010/main"/>
              </a:ext>
            </a:extLst>
          </a:blip>
          <a:srcRect/>
          <a:stretch/>
        </p:blipFill>
        <p:spPr bwMode="auto">
          <a:xfrm>
            <a:off x="16935" y="5873192"/>
            <a:ext cx="3993703" cy="288449"/>
          </a:xfrm>
          <a:prstGeom prst="rect">
            <a:avLst/>
          </a:prstGeom>
          <a:noFill/>
          <a:ln w="9525">
            <a:noFill/>
            <a:miter lim="800000"/>
            <a:headEnd/>
            <a:tailEnd/>
          </a:ln>
          <a:effectLst/>
        </p:spPr>
      </p:pic>
      <p:sp>
        <p:nvSpPr>
          <p:cNvPr id="19" name="TextBox 18">
            <a:extLst>
              <a:ext uri="{FF2B5EF4-FFF2-40B4-BE49-F238E27FC236}">
                <a16:creationId xmlns:a16="http://schemas.microsoft.com/office/drawing/2014/main" id="{60B54C43-8AD3-0C4D-BC03-C780C89B442E}"/>
              </a:ext>
            </a:extLst>
          </p:cNvPr>
          <p:cNvSpPr txBox="1"/>
          <p:nvPr/>
        </p:nvSpPr>
        <p:spPr>
          <a:xfrm rot="20355501">
            <a:off x="160994" y="5634301"/>
            <a:ext cx="568127" cy="430887"/>
          </a:xfrm>
          <a:prstGeom prst="rect">
            <a:avLst/>
          </a:prstGeom>
          <a:noFill/>
        </p:spPr>
        <p:txBody>
          <a:bodyPr wrap="square" lIns="121917" tIns="60958" rIns="121917" bIns="60958" rtlCol="0">
            <a:spAutoFit/>
          </a:bodyPr>
          <a:lstStyle/>
          <a:p>
            <a:pPr defTabSz="914377" eaLnBrk="0" fontAlgn="base" hangingPunct="0">
              <a:spcBef>
                <a:spcPct val="0"/>
              </a:spcBef>
              <a:spcAft>
                <a:spcPct val="0"/>
              </a:spcAft>
              <a:defRPr/>
            </a:pPr>
            <a:r>
              <a:rPr lang="en-US" sz="2000" dirty="0">
                <a:solidFill>
                  <a:srgbClr val="EE8B1C"/>
                </a:solidFill>
                <a:latin typeface="Brush Script MT" panose="03060802040406070304" pitchFamily="66" charset="-122"/>
                <a:ea typeface="Brush Script MT" panose="03060802040406070304" pitchFamily="66" charset="-122"/>
                <a:cs typeface="Brush Script MT" panose="03060802040406070304" pitchFamily="66" charset="-122"/>
              </a:rPr>
              <a:t>the</a:t>
            </a:r>
          </a:p>
        </p:txBody>
      </p:sp>
      <p:pic>
        <p:nvPicPr>
          <p:cNvPr id="22" name="Picture 21">
            <a:extLst>
              <a:ext uri="{FF2B5EF4-FFF2-40B4-BE49-F238E27FC236}">
                <a16:creationId xmlns:a16="http://schemas.microsoft.com/office/drawing/2014/main" id="{50C0ECCA-1A42-DD4D-99AB-5BA198C1A3FD}"/>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9032" y="6722055"/>
            <a:ext cx="12192000" cy="162320"/>
          </a:xfrm>
          <a:prstGeom prst="rect">
            <a:avLst/>
          </a:prstGeom>
        </p:spPr>
      </p:pic>
      <p:pic>
        <p:nvPicPr>
          <p:cNvPr id="24" name="Picture 23">
            <a:extLst>
              <a:ext uri="{FF2B5EF4-FFF2-40B4-BE49-F238E27FC236}">
                <a16:creationId xmlns:a16="http://schemas.microsoft.com/office/drawing/2014/main" id="{0BCCE174-1D44-AF43-9795-3700DA65AAE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22874" y="6079419"/>
            <a:ext cx="743241" cy="746501"/>
          </a:xfrm>
          <a:prstGeom prst="rect">
            <a:avLst/>
          </a:prstGeom>
        </p:spPr>
      </p:pic>
      <p:pic>
        <p:nvPicPr>
          <p:cNvPr id="25" name="Picture 24">
            <a:extLst>
              <a:ext uri="{FF2B5EF4-FFF2-40B4-BE49-F238E27FC236}">
                <a16:creationId xmlns:a16="http://schemas.microsoft.com/office/drawing/2014/main" id="{009BE645-FAFD-4715-B101-ABD01BBAF506}"/>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 y="0"/>
            <a:ext cx="12192000" cy="1116957"/>
          </a:xfrm>
          <a:prstGeom prst="rect">
            <a:avLst/>
          </a:prstGeom>
          <a:gradFill>
            <a:gsLst>
              <a:gs pos="94000">
                <a:srgbClr val="0E7442"/>
              </a:gs>
              <a:gs pos="35000">
                <a:srgbClr val="0E7442">
                  <a:alpha val="0"/>
                </a:srgbClr>
              </a:gs>
              <a:gs pos="55000">
                <a:srgbClr val="0E7442">
                  <a:alpha val="50000"/>
                </a:srgbClr>
              </a:gs>
              <a:gs pos="81000">
                <a:srgbClr val="0E7442">
                  <a:alpha val="94000"/>
                </a:srgbClr>
              </a:gs>
            </a:gsLst>
            <a:lin ang="0" scaled="1"/>
          </a:gradFill>
        </p:spPr>
      </p:pic>
      <p:pic>
        <p:nvPicPr>
          <p:cNvPr id="26" name="Afbeelding 3" descr="ioibd-NEW logo.jpg">
            <a:extLst>
              <a:ext uri="{FF2B5EF4-FFF2-40B4-BE49-F238E27FC236}">
                <a16:creationId xmlns:a16="http://schemas.microsoft.com/office/drawing/2014/main" id="{68C6A766-4BA4-DC42-AE90-1EDD505059DE}"/>
              </a:ext>
            </a:extLst>
          </p:cNvPr>
          <p:cNvPicPr>
            <a:picLocks noChangeAspect="1"/>
          </p:cNvPicPr>
          <p:nvPr userDrawn="1"/>
        </p:nvPicPr>
        <p:blipFill>
          <a:blip r:embed="rId38">
            <a:extLst>
              <a:ext uri="{28A0092B-C50C-407E-A947-70E740481C1C}">
                <a14:useLocalDpi xmlns:a14="http://schemas.microsoft.com/office/drawing/2010/main"/>
              </a:ext>
            </a:extLst>
          </a:blip>
          <a:srcRect/>
          <a:stretch>
            <a:fillRect/>
          </a:stretch>
        </p:blipFill>
        <p:spPr bwMode="auto">
          <a:xfrm>
            <a:off x="9044517" y="31751"/>
            <a:ext cx="3098800" cy="134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18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zoom/>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1"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4"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9"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1"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48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219201"/>
            <a:ext cx="10972800" cy="490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27C18574-0052-4F35-9F7F-DBF4B360A192}"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1" name="Picture 7" descr="unc well logo"/>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11201" y="6019800"/>
            <a:ext cx="607484"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Line 8"/>
          <p:cNvSpPr>
            <a:spLocks noChangeShapeType="1"/>
          </p:cNvSpPr>
          <p:nvPr/>
        </p:nvSpPr>
        <p:spPr bwMode="auto">
          <a:xfrm>
            <a:off x="0" y="5867400"/>
            <a:ext cx="12192000" cy="0"/>
          </a:xfrm>
          <a:prstGeom prst="line">
            <a:avLst/>
          </a:prstGeom>
          <a:noFill/>
          <a:ln w="508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a:cs typeface="Arial"/>
            </a:endParaRPr>
          </a:p>
        </p:txBody>
      </p:sp>
      <p:pic>
        <p:nvPicPr>
          <p:cNvPr id="1033" name="Picture 10" descr="CGIBD_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769600" y="6096001"/>
            <a:ext cx="11176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Line 11"/>
          <p:cNvSpPr>
            <a:spLocks noChangeShapeType="1"/>
          </p:cNvSpPr>
          <p:nvPr/>
        </p:nvSpPr>
        <p:spPr bwMode="auto">
          <a:xfrm>
            <a:off x="0" y="914400"/>
            <a:ext cx="12192000" cy="0"/>
          </a:xfrm>
          <a:prstGeom prst="line">
            <a:avLst/>
          </a:prstGeom>
          <a:noFill/>
          <a:ln w="508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a:cs typeface="Arial"/>
            </a:endParaRPr>
          </a:p>
        </p:txBody>
      </p:sp>
    </p:spTree>
    <p:extLst>
      <p:ext uri="{BB962C8B-B14F-4D97-AF65-F5344CB8AC3E}">
        <p14:creationId xmlns:p14="http://schemas.microsoft.com/office/powerpoint/2010/main" val="5375453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fontAlgn="base">
        <a:spcBef>
          <a:spcPct val="0"/>
        </a:spcBef>
        <a:spcAft>
          <a:spcPct val="0"/>
        </a:spcAft>
        <a:defRPr sz="3600">
          <a:solidFill>
            <a:schemeClr val="tx2"/>
          </a:solidFill>
          <a:latin typeface="Arial" charset="0"/>
          <a:cs typeface="Arial" charset="0"/>
        </a:defRPr>
      </a:lvl6pPr>
      <a:lvl7pPr marL="914400" algn="ctr" rtl="0" fontAlgn="base">
        <a:spcBef>
          <a:spcPct val="0"/>
        </a:spcBef>
        <a:spcAft>
          <a:spcPct val="0"/>
        </a:spcAft>
        <a:defRPr sz="3600">
          <a:solidFill>
            <a:schemeClr val="tx2"/>
          </a:solidFill>
          <a:latin typeface="Arial" charset="0"/>
          <a:cs typeface="Arial" charset="0"/>
        </a:defRPr>
      </a:lvl7pPr>
      <a:lvl8pPr marL="1371600" algn="ctr" rtl="0" fontAlgn="base">
        <a:spcBef>
          <a:spcPct val="0"/>
        </a:spcBef>
        <a:spcAft>
          <a:spcPct val="0"/>
        </a:spcAft>
        <a:defRPr sz="3600">
          <a:solidFill>
            <a:schemeClr val="tx2"/>
          </a:solidFill>
          <a:latin typeface="Arial" charset="0"/>
          <a:cs typeface="Arial" charset="0"/>
        </a:defRPr>
      </a:lvl8pPr>
      <a:lvl9pPr marL="1828800" algn="ctr"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32043983"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ubmed/25542975"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topics/biochemistry-genetics-and-molecular-biology/cxcl10" TargetMode="External"/><Relationship Id="rId2" Type="http://schemas.openxmlformats.org/officeDocument/2006/relationships/hyperlink" Target="https://www.sciencedirect.com/topics/medicine-and-dentistry/sars-coronavirus" TargetMode="External"/><Relationship Id="rId1" Type="http://schemas.openxmlformats.org/officeDocument/2006/relationships/slideLayout" Target="../slideLayouts/slideLayout13.xml"/><Relationship Id="rId6" Type="http://schemas.openxmlformats.org/officeDocument/2006/relationships/hyperlink" Target="https://www.sciencedirect.com/topics/immunology-and-microbiology/ccl5" TargetMode="External"/><Relationship Id="rId5" Type="http://schemas.openxmlformats.org/officeDocument/2006/relationships/hyperlink" Target="https://www.sciencedirect.com/topics/immunology-and-microbiology/ccl3" TargetMode="External"/><Relationship Id="rId4" Type="http://schemas.openxmlformats.org/officeDocument/2006/relationships/hyperlink" Target="https://www.sciencedirect.com/topics/immunology-and-microbiology/ccl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ubmed/30169593"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ncbi.nlm.nih.gov/pubmed/26970526"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16/S2468-1253(20)30082-0" TargetMode="External"/><Relationship Id="rId2" Type="http://schemas.openxmlformats.org/officeDocument/2006/relationships/image" Target="../media/image19.tif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1053/j.gastro.2020.02.055"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openxmlformats.org/officeDocument/2006/relationships/hyperlink" Target="http://www.elsevier.com/termsandcondi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993" y="0"/>
            <a:ext cx="12465006" cy="5276193"/>
          </a:xfrm>
          <a:prstGeom prst="rect">
            <a:avLst/>
          </a:prstGeom>
        </p:spPr>
      </p:pic>
      <p:sp>
        <p:nvSpPr>
          <p:cNvPr id="4" name="TextBox 3"/>
          <p:cNvSpPr txBox="1"/>
          <p:nvPr/>
        </p:nvSpPr>
        <p:spPr>
          <a:xfrm>
            <a:off x="1379197" y="2718397"/>
            <a:ext cx="9525387" cy="2862322"/>
          </a:xfrm>
          <a:prstGeom prst="rect">
            <a:avLst/>
          </a:prstGeom>
          <a:solidFill>
            <a:schemeClr val="bg1"/>
          </a:solidFill>
        </p:spPr>
        <p:txBody>
          <a:bodyPr wrap="square" rtlCol="0">
            <a:spAutoFit/>
          </a:bodyPr>
          <a:lstStyle/>
          <a:p>
            <a:pPr algn="ctr"/>
            <a:r>
              <a:rPr lang="en-US" sz="3600" dirty="0"/>
              <a:t>COVID-19 Webinar</a:t>
            </a:r>
          </a:p>
          <a:p>
            <a:pPr algn="ctr"/>
            <a:endParaRPr lang="en-US" sz="3600" dirty="0"/>
          </a:p>
          <a:p>
            <a:pPr algn="ctr"/>
            <a:endParaRPr lang="en-US" sz="3600" dirty="0"/>
          </a:p>
          <a:p>
            <a:pPr algn="ctr"/>
            <a:endParaRPr lang="en-US" sz="3600" dirty="0"/>
          </a:p>
          <a:p>
            <a:pPr algn="ctr"/>
            <a:endParaRPr lang="en-US" sz="3600" dirty="0"/>
          </a:p>
        </p:txBody>
      </p:sp>
      <p:sp>
        <p:nvSpPr>
          <p:cNvPr id="7" name="Subtitle 2"/>
          <p:cNvSpPr>
            <a:spLocks noGrp="1"/>
          </p:cNvSpPr>
          <p:nvPr>
            <p:ph type="subTitle" idx="1"/>
          </p:nvPr>
        </p:nvSpPr>
        <p:spPr>
          <a:xfrm>
            <a:off x="1534510" y="3754449"/>
            <a:ext cx="9144000" cy="538655"/>
          </a:xfrm>
        </p:spPr>
        <p:txBody>
          <a:bodyPr>
            <a:normAutofit/>
          </a:bodyPr>
          <a:lstStyle/>
          <a:p>
            <a:r>
              <a:rPr lang="en-US" sz="3200" dirty="0"/>
              <a:t>20 March 2020</a:t>
            </a:r>
          </a:p>
        </p:txBody>
      </p:sp>
      <p:pic>
        <p:nvPicPr>
          <p:cNvPr id="6" name="Picture 5"/>
          <p:cNvPicPr>
            <a:picLocks noChangeAspect="1"/>
          </p:cNvPicPr>
          <p:nvPr/>
        </p:nvPicPr>
        <p:blipFill>
          <a:blip r:embed="rId3"/>
          <a:stretch>
            <a:fillRect/>
          </a:stretch>
        </p:blipFill>
        <p:spPr>
          <a:xfrm>
            <a:off x="8275179" y="2922124"/>
            <a:ext cx="2224272" cy="223438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17331" y="2976347"/>
            <a:ext cx="2254517" cy="2152892"/>
          </a:xfrm>
          <a:prstGeom prst="rect">
            <a:avLst/>
          </a:prstGeom>
        </p:spPr>
      </p:pic>
    </p:spTree>
    <p:extLst>
      <p:ext uri="{BB962C8B-B14F-4D97-AF65-F5344CB8AC3E}">
        <p14:creationId xmlns:p14="http://schemas.microsoft.com/office/powerpoint/2010/main" val="557841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281D2-7D71-7B47-BA71-8DB7E6F10144}"/>
              </a:ext>
            </a:extLst>
          </p:cNvPr>
          <p:cNvSpPr>
            <a:spLocks noGrp="1"/>
          </p:cNvSpPr>
          <p:nvPr>
            <p:ph type="title"/>
          </p:nvPr>
        </p:nvSpPr>
        <p:spPr>
          <a:xfrm>
            <a:off x="402463" y="316397"/>
            <a:ext cx="11322932" cy="1325563"/>
          </a:xfrm>
        </p:spPr>
        <p:txBody>
          <a:bodyPr/>
          <a:lstStyle/>
          <a:p>
            <a:r>
              <a:rPr lang="en-US" dirty="0"/>
              <a:t>No specific information on mesalamines</a:t>
            </a:r>
          </a:p>
        </p:txBody>
      </p:sp>
      <p:sp>
        <p:nvSpPr>
          <p:cNvPr id="4" name="Content Placeholder 3">
            <a:extLst>
              <a:ext uri="{FF2B5EF4-FFF2-40B4-BE49-F238E27FC236}">
                <a16:creationId xmlns:a16="http://schemas.microsoft.com/office/drawing/2014/main" id="{0BFC07E8-0D0B-944B-BF47-F279682C0CFD}"/>
              </a:ext>
            </a:extLst>
          </p:cNvPr>
          <p:cNvSpPr>
            <a:spLocks noGrp="1"/>
          </p:cNvSpPr>
          <p:nvPr>
            <p:ph idx="1"/>
          </p:nvPr>
        </p:nvSpPr>
        <p:spPr>
          <a:xfrm>
            <a:off x="1095445" y="1844709"/>
            <a:ext cx="9501059" cy="1783083"/>
          </a:xfrm>
        </p:spPr>
        <p:txBody>
          <a:bodyPr>
            <a:normAutofit/>
          </a:bodyPr>
          <a:lstStyle/>
          <a:p>
            <a:r>
              <a:rPr lang="en-US" sz="2700" dirty="0"/>
              <a:t>Concern about NSAIDs debunked</a:t>
            </a:r>
          </a:p>
        </p:txBody>
      </p:sp>
    </p:spTree>
    <p:extLst>
      <p:ext uri="{BB962C8B-B14F-4D97-AF65-F5344CB8AC3E}">
        <p14:creationId xmlns:p14="http://schemas.microsoft.com/office/powerpoint/2010/main" val="1876006117"/>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75F8D-DC32-9142-9CAE-9D404E0EA188}"/>
              </a:ext>
            </a:extLst>
          </p:cNvPr>
          <p:cNvSpPr>
            <a:spLocks noGrp="1"/>
          </p:cNvSpPr>
          <p:nvPr>
            <p:ph type="title"/>
          </p:nvPr>
        </p:nvSpPr>
        <p:spPr>
          <a:xfrm>
            <a:off x="402463" y="365888"/>
            <a:ext cx="11322932" cy="1325563"/>
          </a:xfrm>
        </p:spPr>
        <p:txBody>
          <a:bodyPr>
            <a:noAutofit/>
          </a:bodyPr>
          <a:lstStyle/>
          <a:p>
            <a:r>
              <a:rPr lang="en-US" sz="3700" b="1" dirty="0"/>
              <a:t>Clinical evidence does not support corticosteroid treatment for 2019-nCoV lung injury</a:t>
            </a:r>
          </a:p>
        </p:txBody>
      </p:sp>
      <p:sp>
        <p:nvSpPr>
          <p:cNvPr id="4" name="Content Placeholder 3">
            <a:extLst>
              <a:ext uri="{FF2B5EF4-FFF2-40B4-BE49-F238E27FC236}">
                <a16:creationId xmlns:a16="http://schemas.microsoft.com/office/drawing/2014/main" id="{10B9EE0C-5A70-2C45-9F76-9064FDA77C4B}"/>
              </a:ext>
            </a:extLst>
          </p:cNvPr>
          <p:cNvSpPr>
            <a:spLocks noGrp="1"/>
          </p:cNvSpPr>
          <p:nvPr>
            <p:ph idx="1"/>
          </p:nvPr>
        </p:nvSpPr>
        <p:spPr>
          <a:xfrm>
            <a:off x="944928" y="2356472"/>
            <a:ext cx="9501059" cy="1783083"/>
          </a:xfrm>
        </p:spPr>
        <p:txBody>
          <a:bodyPr/>
          <a:lstStyle/>
          <a:p>
            <a:endParaRPr lang="en-US"/>
          </a:p>
        </p:txBody>
      </p:sp>
      <p:sp>
        <p:nvSpPr>
          <p:cNvPr id="6" name="TextBox 5">
            <a:extLst>
              <a:ext uri="{FF2B5EF4-FFF2-40B4-BE49-F238E27FC236}">
                <a16:creationId xmlns:a16="http://schemas.microsoft.com/office/drawing/2014/main" id="{1AC23BBA-D3F9-0442-845F-7A153B9A6DAB}"/>
              </a:ext>
            </a:extLst>
          </p:cNvPr>
          <p:cNvSpPr txBox="1"/>
          <p:nvPr/>
        </p:nvSpPr>
        <p:spPr>
          <a:xfrm>
            <a:off x="3838225" y="6020743"/>
            <a:ext cx="8353777" cy="707883"/>
          </a:xfrm>
          <a:prstGeom prst="rect">
            <a:avLst/>
          </a:prstGeom>
          <a:noFill/>
        </p:spPr>
        <p:txBody>
          <a:bodyPr wrap="square" lIns="121914" tIns="60957" rIns="121914" bIns="60957" rtlCol="0">
            <a:spAutoFit/>
          </a:bodyPr>
          <a:lstStyle/>
          <a:p>
            <a:pPr algn="r" defTabSz="609570"/>
            <a:r>
              <a:rPr lang="en-US" sz="1900" u="sng" dirty="0">
                <a:solidFill>
                  <a:prstClr val="black"/>
                </a:solidFill>
                <a:latin typeface="Calibri"/>
                <a:hlinkClick r:id="rId3" tooltip="Lancet (London, England)."/>
              </a:rPr>
              <a:t>Russell, CD, et al Lancet.</a:t>
            </a:r>
            <a:r>
              <a:rPr lang="en-US" sz="1900" dirty="0">
                <a:solidFill>
                  <a:prstClr val="black"/>
                </a:solidFill>
                <a:latin typeface="Calibri"/>
              </a:rPr>
              <a:t> 2020 Feb 15;395(10223):473-475. </a:t>
            </a:r>
            <a:r>
              <a:rPr lang="en-US" sz="1900" dirty="0" err="1">
                <a:solidFill>
                  <a:prstClr val="black"/>
                </a:solidFill>
                <a:latin typeface="Calibri"/>
              </a:rPr>
              <a:t>doi</a:t>
            </a:r>
            <a:r>
              <a:rPr lang="en-US" sz="1900" dirty="0">
                <a:solidFill>
                  <a:prstClr val="black"/>
                </a:solidFill>
                <a:latin typeface="Calibri"/>
              </a:rPr>
              <a:t>: 10.1016/S0140-6736(20)30317-2. </a:t>
            </a:r>
            <a:r>
              <a:rPr lang="en-US" sz="1900" dirty="0" err="1">
                <a:solidFill>
                  <a:prstClr val="black"/>
                </a:solidFill>
                <a:latin typeface="Calibri"/>
              </a:rPr>
              <a:t>Epub</a:t>
            </a:r>
            <a:r>
              <a:rPr lang="en-US" sz="1900" dirty="0">
                <a:solidFill>
                  <a:prstClr val="black"/>
                </a:solidFill>
                <a:latin typeface="Calibri"/>
              </a:rPr>
              <a:t> 2020 Feb 7.</a:t>
            </a:r>
          </a:p>
        </p:txBody>
      </p:sp>
      <p:pic>
        <p:nvPicPr>
          <p:cNvPr id="7" name="Picture 6">
            <a:extLst>
              <a:ext uri="{FF2B5EF4-FFF2-40B4-BE49-F238E27FC236}">
                <a16:creationId xmlns:a16="http://schemas.microsoft.com/office/drawing/2014/main" id="{2764919D-F14C-3A40-9DF4-765EF5CE7048}"/>
              </a:ext>
            </a:extLst>
          </p:cNvPr>
          <p:cNvPicPr>
            <a:picLocks noChangeAspect="1"/>
          </p:cNvPicPr>
          <p:nvPr/>
        </p:nvPicPr>
        <p:blipFill>
          <a:blip r:embed="rId4"/>
          <a:stretch>
            <a:fillRect/>
          </a:stretch>
        </p:blipFill>
        <p:spPr>
          <a:xfrm>
            <a:off x="783143" y="1637099"/>
            <a:ext cx="10686368" cy="4183701"/>
          </a:xfrm>
          <a:prstGeom prst="rect">
            <a:avLst/>
          </a:prstGeom>
        </p:spPr>
      </p:pic>
    </p:spTree>
    <p:extLst>
      <p:ext uri="{BB962C8B-B14F-4D97-AF65-F5344CB8AC3E}">
        <p14:creationId xmlns:p14="http://schemas.microsoft.com/office/powerpoint/2010/main" val="342285972"/>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A434-4F7F-D241-8364-84E9947A92DB}"/>
              </a:ext>
            </a:extLst>
          </p:cNvPr>
          <p:cNvSpPr>
            <a:spLocks noGrp="1"/>
          </p:cNvSpPr>
          <p:nvPr>
            <p:ph type="title"/>
          </p:nvPr>
        </p:nvSpPr>
        <p:spPr>
          <a:xfrm>
            <a:off x="477722" y="654613"/>
            <a:ext cx="11322932" cy="1325563"/>
          </a:xfrm>
        </p:spPr>
        <p:txBody>
          <a:bodyPr>
            <a:normAutofit fontScale="90000"/>
          </a:bodyPr>
          <a:lstStyle/>
          <a:p>
            <a:r>
              <a:rPr lang="en-US" dirty="0"/>
              <a:t>Potential anti-viral activity of 6-MP and 6-TG on MERS and SARS</a:t>
            </a:r>
          </a:p>
        </p:txBody>
      </p:sp>
      <p:sp>
        <p:nvSpPr>
          <p:cNvPr id="4" name="TextBox 3">
            <a:extLst>
              <a:ext uri="{FF2B5EF4-FFF2-40B4-BE49-F238E27FC236}">
                <a16:creationId xmlns:a16="http://schemas.microsoft.com/office/drawing/2014/main" id="{987D557C-C5FC-2C4F-9CC2-B198A603B439}"/>
              </a:ext>
            </a:extLst>
          </p:cNvPr>
          <p:cNvSpPr txBox="1"/>
          <p:nvPr/>
        </p:nvSpPr>
        <p:spPr>
          <a:xfrm>
            <a:off x="301037" y="5433720"/>
            <a:ext cx="9304465" cy="400103"/>
          </a:xfrm>
          <a:prstGeom prst="rect">
            <a:avLst/>
          </a:prstGeom>
          <a:noFill/>
        </p:spPr>
        <p:txBody>
          <a:bodyPr wrap="none" lIns="121914" tIns="60957" rIns="121914" bIns="60957" rtlCol="0">
            <a:spAutoFit/>
          </a:bodyPr>
          <a:lstStyle/>
          <a:p>
            <a:pPr defTabSz="609570"/>
            <a:r>
              <a:rPr lang="en-US" u="sng" dirty="0">
                <a:solidFill>
                  <a:prstClr val="black"/>
                </a:solidFill>
                <a:latin typeface="Calibri"/>
                <a:hlinkClick r:id="rId3" tooltip="Antiviral research."/>
              </a:rPr>
              <a:t>Cheng Antiviral Res.</a:t>
            </a:r>
            <a:r>
              <a:rPr lang="en-US" dirty="0">
                <a:solidFill>
                  <a:prstClr val="black"/>
                </a:solidFill>
                <a:latin typeface="Calibri"/>
              </a:rPr>
              <a:t> 2015 Mar;115:9-16. </a:t>
            </a:r>
            <a:r>
              <a:rPr lang="en-US" dirty="0" err="1">
                <a:solidFill>
                  <a:prstClr val="black"/>
                </a:solidFill>
                <a:latin typeface="Calibri"/>
              </a:rPr>
              <a:t>doi</a:t>
            </a:r>
            <a:r>
              <a:rPr lang="en-US" dirty="0">
                <a:solidFill>
                  <a:prstClr val="black"/>
                </a:solidFill>
                <a:latin typeface="Calibri"/>
              </a:rPr>
              <a:t>: 10.1016/j.antiviral.2014.12.011. </a:t>
            </a:r>
            <a:r>
              <a:rPr lang="en-US" dirty="0" err="1">
                <a:solidFill>
                  <a:prstClr val="black"/>
                </a:solidFill>
                <a:latin typeface="Calibri"/>
              </a:rPr>
              <a:t>Epub</a:t>
            </a:r>
            <a:r>
              <a:rPr lang="en-US" dirty="0">
                <a:solidFill>
                  <a:prstClr val="black"/>
                </a:solidFill>
                <a:latin typeface="Calibri"/>
              </a:rPr>
              <a:t> 2014 Dec 24.</a:t>
            </a:r>
          </a:p>
        </p:txBody>
      </p:sp>
      <p:pic>
        <p:nvPicPr>
          <p:cNvPr id="5" name="Picture 4">
            <a:extLst>
              <a:ext uri="{FF2B5EF4-FFF2-40B4-BE49-F238E27FC236}">
                <a16:creationId xmlns:a16="http://schemas.microsoft.com/office/drawing/2014/main" id="{E1ED78A5-BE86-A54C-80C1-89A18B651390}"/>
              </a:ext>
            </a:extLst>
          </p:cNvPr>
          <p:cNvPicPr>
            <a:picLocks noChangeAspect="1"/>
          </p:cNvPicPr>
          <p:nvPr/>
        </p:nvPicPr>
        <p:blipFill>
          <a:blip r:embed="rId4"/>
          <a:stretch>
            <a:fillRect/>
          </a:stretch>
        </p:blipFill>
        <p:spPr>
          <a:xfrm>
            <a:off x="2678632" y="1980175"/>
            <a:ext cx="6533105" cy="3158648"/>
          </a:xfrm>
          <a:prstGeom prst="rect">
            <a:avLst/>
          </a:prstGeom>
        </p:spPr>
      </p:pic>
    </p:spTree>
    <p:extLst>
      <p:ext uri="{BB962C8B-B14F-4D97-AF65-F5344CB8AC3E}">
        <p14:creationId xmlns:p14="http://schemas.microsoft.com/office/powerpoint/2010/main" val="1794824965"/>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EA63-94E7-0243-A0DF-951605C7887A}"/>
              </a:ext>
            </a:extLst>
          </p:cNvPr>
          <p:cNvSpPr>
            <a:spLocks noGrp="1"/>
          </p:cNvSpPr>
          <p:nvPr>
            <p:ph type="title"/>
          </p:nvPr>
        </p:nvSpPr>
        <p:spPr>
          <a:xfrm>
            <a:off x="869072" y="30412"/>
            <a:ext cx="8658753" cy="1325563"/>
          </a:xfrm>
        </p:spPr>
        <p:txBody>
          <a:bodyPr>
            <a:normAutofit fontScale="90000"/>
          </a:bodyPr>
          <a:lstStyle/>
          <a:p>
            <a:r>
              <a:rPr lang="en-US" dirty="0"/>
              <a:t>Low lymphocyte counts associated with death from coronavirus</a:t>
            </a:r>
          </a:p>
        </p:txBody>
      </p:sp>
      <p:sp>
        <p:nvSpPr>
          <p:cNvPr id="3" name="Content Placeholder 2">
            <a:extLst>
              <a:ext uri="{FF2B5EF4-FFF2-40B4-BE49-F238E27FC236}">
                <a16:creationId xmlns:a16="http://schemas.microsoft.com/office/drawing/2014/main" id="{B523AD35-F978-D14D-BE1F-D1B76A2952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0E753DF-4E8B-D84E-9078-4321BE591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525" y="1355976"/>
            <a:ext cx="6972771" cy="5071105"/>
          </a:xfrm>
          <a:prstGeom prst="rect">
            <a:avLst/>
          </a:prstGeom>
        </p:spPr>
      </p:pic>
      <p:sp>
        <p:nvSpPr>
          <p:cNvPr id="5" name="TextBox 4">
            <a:extLst>
              <a:ext uri="{FF2B5EF4-FFF2-40B4-BE49-F238E27FC236}">
                <a16:creationId xmlns:a16="http://schemas.microsoft.com/office/drawing/2014/main" id="{37A91202-2785-8F41-8093-E1B7D45C6840}"/>
              </a:ext>
            </a:extLst>
          </p:cNvPr>
          <p:cNvSpPr txBox="1"/>
          <p:nvPr/>
        </p:nvSpPr>
        <p:spPr>
          <a:xfrm>
            <a:off x="7766757" y="5116257"/>
            <a:ext cx="4199467" cy="677102"/>
          </a:xfrm>
          <a:prstGeom prst="rect">
            <a:avLst/>
          </a:prstGeom>
          <a:noFill/>
        </p:spPr>
        <p:txBody>
          <a:bodyPr wrap="square" lIns="121914" tIns="60957" rIns="121914" bIns="60957" rtlCol="0">
            <a:spAutoFit/>
          </a:bodyPr>
          <a:lstStyle/>
          <a:p>
            <a:pPr algn="r" defTabSz="609570"/>
            <a:r>
              <a:rPr lang="en-US" i="1" dirty="0">
                <a:solidFill>
                  <a:prstClr val="black"/>
                </a:solidFill>
                <a:latin typeface="Calibri"/>
              </a:rPr>
              <a:t>Wang, D. et al. JAMA. </a:t>
            </a:r>
            <a:r>
              <a:rPr lang="en-US" dirty="0">
                <a:solidFill>
                  <a:prstClr val="black"/>
                </a:solidFill>
                <a:latin typeface="Calibri"/>
              </a:rPr>
              <a:t>2020;323(11):1061-1069. doi:10.1001/jama.2020.1585</a:t>
            </a:r>
          </a:p>
        </p:txBody>
      </p:sp>
    </p:spTree>
    <p:extLst>
      <p:ext uri="{BB962C8B-B14F-4D97-AF65-F5344CB8AC3E}">
        <p14:creationId xmlns:p14="http://schemas.microsoft.com/office/powerpoint/2010/main" val="2490249007"/>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A7F0-EA4F-4C4B-9FDD-A3BCED7980E1}"/>
              </a:ext>
            </a:extLst>
          </p:cNvPr>
          <p:cNvSpPr>
            <a:spLocks noGrp="1"/>
          </p:cNvSpPr>
          <p:nvPr>
            <p:ph type="title"/>
          </p:nvPr>
        </p:nvSpPr>
        <p:spPr/>
        <p:txBody>
          <a:bodyPr/>
          <a:lstStyle/>
          <a:p>
            <a:r>
              <a:rPr lang="en-US" dirty="0"/>
              <a:t>No specific data on methotrexate</a:t>
            </a:r>
          </a:p>
        </p:txBody>
      </p:sp>
      <p:sp>
        <p:nvSpPr>
          <p:cNvPr id="3" name="Content Placeholder 2">
            <a:extLst>
              <a:ext uri="{FF2B5EF4-FFF2-40B4-BE49-F238E27FC236}">
                <a16:creationId xmlns:a16="http://schemas.microsoft.com/office/drawing/2014/main" id="{E866B39D-C445-694E-9263-D0CEE8CC0212}"/>
              </a:ext>
            </a:extLst>
          </p:cNvPr>
          <p:cNvSpPr>
            <a:spLocks noGrp="1"/>
          </p:cNvSpPr>
          <p:nvPr>
            <p:ph idx="1"/>
          </p:nvPr>
        </p:nvSpPr>
        <p:spPr>
          <a:xfrm>
            <a:off x="1140601" y="1859760"/>
            <a:ext cx="9501059" cy="1783083"/>
          </a:xfrm>
        </p:spPr>
        <p:txBody>
          <a:bodyPr>
            <a:normAutofit/>
          </a:bodyPr>
          <a:lstStyle/>
          <a:p>
            <a:r>
              <a:rPr lang="en-US" sz="3200" dirty="0"/>
              <a:t>Rheumatologists not recommending stopping methotrexate</a:t>
            </a:r>
          </a:p>
        </p:txBody>
      </p:sp>
    </p:spTree>
    <p:extLst>
      <p:ext uri="{BB962C8B-B14F-4D97-AF65-F5344CB8AC3E}">
        <p14:creationId xmlns:p14="http://schemas.microsoft.com/office/powerpoint/2010/main" val="1853874655"/>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788157-878D-A048-BAEF-6CC87AC1C3DC}"/>
              </a:ext>
            </a:extLst>
          </p:cNvPr>
          <p:cNvSpPr/>
          <p:nvPr/>
        </p:nvSpPr>
        <p:spPr>
          <a:xfrm>
            <a:off x="481309" y="77579"/>
            <a:ext cx="6096000" cy="7140409"/>
          </a:xfrm>
          <a:prstGeom prst="rect">
            <a:avLst/>
          </a:prstGeom>
        </p:spPr>
        <p:txBody>
          <a:bodyPr lIns="121914" tIns="60957" rIns="121914" bIns="60957">
            <a:spAutoFit/>
          </a:bodyPr>
          <a:lstStyle/>
          <a:p>
            <a:pPr defTabSz="609570"/>
            <a:r>
              <a:rPr lang="en-US" sz="1900" b="1" dirty="0">
                <a:solidFill>
                  <a:prstClr val="black"/>
                </a:solidFill>
                <a:latin typeface="Calibri"/>
              </a:rPr>
              <a:t>Effective Treatment of Severe COVID-19 Patients with Tocilizumab (article not on </a:t>
            </a:r>
            <a:r>
              <a:rPr lang="en-US" sz="1900" b="1" dirty="0" err="1">
                <a:solidFill>
                  <a:prstClr val="black"/>
                </a:solidFill>
                <a:latin typeface="Calibri"/>
              </a:rPr>
              <a:t>pubmed</a:t>
            </a:r>
            <a:r>
              <a:rPr lang="en-US" sz="1900" b="1" dirty="0">
                <a:solidFill>
                  <a:prstClr val="black"/>
                </a:solidFill>
                <a:latin typeface="Calibri"/>
              </a:rPr>
              <a:t>)</a:t>
            </a:r>
            <a:r>
              <a:rPr lang="en-US" sz="1900" dirty="0">
                <a:solidFill>
                  <a:prstClr val="black"/>
                </a:solidFill>
                <a:latin typeface="Calibri"/>
              </a:rPr>
              <a:t/>
            </a:r>
            <a:br>
              <a:rPr lang="en-US" sz="1900" dirty="0">
                <a:solidFill>
                  <a:prstClr val="black"/>
                </a:solidFill>
                <a:latin typeface="Calibri"/>
              </a:rPr>
            </a:br>
            <a:r>
              <a:rPr lang="en-US" sz="1900" dirty="0">
                <a:solidFill>
                  <a:prstClr val="black"/>
                </a:solidFill>
                <a:latin typeface="TimesNewRomanPSMT"/>
              </a:rPr>
              <a:t>We aimed to assess the efficacy of tocilizumab in severe patients with Corona Virus Disease- 19 (COVID-19) and seek a new therapeutic strategy in China (Feb 5-Feb 14</a:t>
            </a:r>
            <a:r>
              <a:rPr lang="en-US" sz="1900" baseline="30000" dirty="0">
                <a:solidFill>
                  <a:prstClr val="black"/>
                </a:solidFill>
                <a:latin typeface="TimesNewRomanPSMT"/>
              </a:rPr>
              <a:t>th</a:t>
            </a:r>
            <a:r>
              <a:rPr lang="en-US" sz="1900" dirty="0">
                <a:solidFill>
                  <a:prstClr val="black"/>
                </a:solidFill>
                <a:latin typeface="TimesNewRomanPSMT"/>
              </a:rPr>
              <a:t>)</a:t>
            </a:r>
            <a:br>
              <a:rPr lang="en-US" sz="1900" dirty="0">
                <a:solidFill>
                  <a:prstClr val="black"/>
                </a:solidFill>
                <a:latin typeface="TimesNewRomanPSMT"/>
              </a:rPr>
            </a:br>
            <a:r>
              <a:rPr lang="en-US" sz="1900" b="1" dirty="0">
                <a:solidFill>
                  <a:prstClr val="black"/>
                </a:solidFill>
                <a:latin typeface="TimesNewRomanPS"/>
              </a:rPr>
              <a:t>Findings: </a:t>
            </a:r>
            <a:r>
              <a:rPr lang="en-US" sz="1900" b="1" dirty="0">
                <a:solidFill>
                  <a:prstClr val="black"/>
                </a:solidFill>
                <a:latin typeface="TimesNewRomanPSMT"/>
              </a:rPr>
              <a:t>Fe</a:t>
            </a:r>
            <a:r>
              <a:rPr lang="en-US" sz="1900" dirty="0">
                <a:solidFill>
                  <a:prstClr val="black"/>
                </a:solidFill>
                <a:latin typeface="TimesNewRomanPSMT"/>
              </a:rPr>
              <a:t>ver returned to normal and all other symptoms improved remarkably. </a:t>
            </a:r>
            <a:r>
              <a:rPr lang="en-US" sz="1900" i="1" u="sng" dirty="0">
                <a:solidFill>
                  <a:prstClr val="black"/>
                </a:solidFill>
                <a:latin typeface="TimesNewRomanPSMT"/>
              </a:rPr>
              <a:t>Fifteen of the 20 patients </a:t>
            </a:r>
            <a:r>
              <a:rPr lang="en-US" sz="1900" dirty="0">
                <a:solidFill>
                  <a:prstClr val="black"/>
                </a:solidFill>
                <a:latin typeface="TimesNewRomanPSMT"/>
              </a:rPr>
              <a:t>(75.0%) had lowered their oxygen intake and one patient need no oxygen therapy. CT scans manifested that the lung lesion opacity absorbed in 19 patients (90.5%). The percentage of lymphocytes in peripheral blood, which decreased in 85.0% patients (17/20) before treatment (mean, 15.52 ± 8.89%), returned to normal in 52.6% patients (10/19) on the fifth day after </a:t>
            </a:r>
            <a:r>
              <a:rPr lang="en-US" sz="1900" dirty="0" err="1">
                <a:solidFill>
                  <a:prstClr val="black"/>
                </a:solidFill>
                <a:latin typeface="TimesNewRomanPSMT"/>
              </a:rPr>
              <a:t>treatment.Abnormally</a:t>
            </a:r>
            <a:r>
              <a:rPr lang="en-US" sz="1900" dirty="0">
                <a:solidFill>
                  <a:prstClr val="black"/>
                </a:solidFill>
                <a:latin typeface="TimesNewRomanPSMT"/>
              </a:rPr>
              <a:t> elevated C-reactive protein decreased significantly in 84.2% patients (16/19). </a:t>
            </a:r>
            <a:r>
              <a:rPr lang="en-US" sz="1600" dirty="0">
                <a:solidFill>
                  <a:prstClr val="black"/>
                </a:solidFill>
                <a:latin typeface="DengXian" panose="02010600030101010101" pitchFamily="2" charset="-122"/>
                <a:ea typeface="DengXian" panose="02010600030101010101" pitchFamily="2" charset="-122"/>
              </a:rPr>
              <a:t> </a:t>
            </a:r>
            <a:r>
              <a:rPr lang="en-US" sz="1900" i="1" u="sng" dirty="0">
                <a:solidFill>
                  <a:prstClr val="black"/>
                </a:solidFill>
                <a:latin typeface="TimesNewRomanPSMT"/>
              </a:rPr>
              <a:t>No obvious adverse reactions were observed. </a:t>
            </a:r>
            <a:r>
              <a:rPr lang="en-US" sz="1900" dirty="0">
                <a:solidFill>
                  <a:prstClr val="black"/>
                </a:solidFill>
                <a:latin typeface="TimesNewRomanPSMT"/>
              </a:rPr>
              <a:t>Nineteen patients (90.5%) have been discharged on average 13.5 days after the treatment with tocilizumab and the rest are recovering well. </a:t>
            </a:r>
            <a:r>
              <a:rPr lang="en-US" sz="1900" b="1" dirty="0">
                <a:solidFill>
                  <a:prstClr val="black"/>
                </a:solidFill>
                <a:latin typeface="TimesNewRomanPS"/>
              </a:rPr>
              <a:t>Interpretation: </a:t>
            </a:r>
            <a:r>
              <a:rPr lang="en-US" sz="1900" dirty="0">
                <a:solidFill>
                  <a:prstClr val="black"/>
                </a:solidFill>
                <a:latin typeface="TimesNewRomanPSMT"/>
              </a:rPr>
              <a:t>Tocilizumab is an effective treatment in severe patients of COVID-19, which provided a new therapeutic strategy for this fatal infectious disease. </a:t>
            </a:r>
            <a:endParaRPr lang="en-US" sz="1900" dirty="0">
              <a:solidFill>
                <a:prstClr val="black"/>
              </a:solidFill>
              <a:latin typeface="Calibri"/>
            </a:endParaRPr>
          </a:p>
          <a:p>
            <a:pPr defTabSz="609570"/>
            <a:r>
              <a:rPr lang="en-US" sz="1900" dirty="0">
                <a:solidFill>
                  <a:prstClr val="black"/>
                </a:solidFill>
                <a:latin typeface="Calibri"/>
              </a:rPr>
              <a:t/>
            </a:r>
            <a:br>
              <a:rPr lang="en-US" sz="1900" dirty="0">
                <a:solidFill>
                  <a:prstClr val="black"/>
                </a:solidFill>
                <a:latin typeface="Calibri"/>
              </a:rPr>
            </a:br>
            <a:endParaRPr lang="en-US" sz="1900"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D790A25C-F52A-5044-AB6A-CC6E4B5B448C}"/>
              </a:ext>
            </a:extLst>
          </p:cNvPr>
          <p:cNvSpPr txBox="1"/>
          <p:nvPr/>
        </p:nvSpPr>
        <p:spPr>
          <a:xfrm>
            <a:off x="7242588" y="1320281"/>
            <a:ext cx="3904736" cy="3924145"/>
          </a:xfrm>
          <a:prstGeom prst="rect">
            <a:avLst/>
          </a:prstGeom>
          <a:noFill/>
        </p:spPr>
        <p:txBody>
          <a:bodyPr wrap="square" lIns="121914" tIns="60957" rIns="121914" bIns="60957" rtlCol="0">
            <a:spAutoFit/>
          </a:bodyPr>
          <a:lstStyle/>
          <a:p>
            <a:pPr defTabSz="609570" fontAlgn="base">
              <a:buFont typeface="Arial" panose="020B0604020202020204" pitchFamily="34" charset="0"/>
              <a:buChar char="•"/>
            </a:pPr>
            <a:r>
              <a:rPr lang="en-US" sz="1900" dirty="0">
                <a:solidFill>
                  <a:srgbClr val="000000"/>
                </a:solidFill>
                <a:latin typeface="Arial" panose="020B0604020202020204" pitchFamily="34" charset="0"/>
              </a:rPr>
              <a:t>Lopinavir / ritonavir (KALETRA) 200/50 mg2cp BID</a:t>
            </a:r>
          </a:p>
          <a:p>
            <a:pPr defTabSz="609570" fontAlgn="base">
              <a:buFont typeface="Arial" panose="020B0604020202020204" pitchFamily="34" charset="0"/>
              <a:buChar char="•"/>
            </a:pPr>
            <a:r>
              <a:rPr lang="en-US" sz="1900" dirty="0">
                <a:solidFill>
                  <a:srgbClr val="000000"/>
                </a:solidFill>
                <a:latin typeface="Arial" panose="020B0604020202020204" pitchFamily="34" charset="0"/>
              </a:rPr>
              <a:t>Chloroquine 500 mg BID or hydroxychloroquine 200 mg BID (early?)</a:t>
            </a:r>
          </a:p>
          <a:p>
            <a:pPr defTabSz="609570"/>
            <a:endParaRPr lang="en-US" sz="1900" b="1" i="1" dirty="0">
              <a:solidFill>
                <a:prstClr val="black"/>
              </a:solidFill>
              <a:latin typeface="Calibri"/>
            </a:endParaRPr>
          </a:p>
          <a:p>
            <a:pPr defTabSz="609570"/>
            <a:endParaRPr lang="en-US" sz="1900" b="1" i="1" dirty="0">
              <a:solidFill>
                <a:prstClr val="black"/>
              </a:solidFill>
              <a:latin typeface="Calibri"/>
            </a:endParaRPr>
          </a:p>
          <a:p>
            <a:pPr defTabSz="609570"/>
            <a:r>
              <a:rPr lang="en-US" sz="1900" b="1" i="1" dirty="0" err="1">
                <a:solidFill>
                  <a:prstClr val="black"/>
                </a:solidFill>
                <a:latin typeface="Calibri"/>
              </a:rPr>
              <a:t>Remdesivir</a:t>
            </a:r>
            <a:r>
              <a:rPr lang="en-US" sz="1900" b="1" i="1" dirty="0">
                <a:solidFill>
                  <a:prstClr val="black"/>
                </a:solidFill>
                <a:latin typeface="Calibri"/>
              </a:rPr>
              <a:t> could eliminate the virus from infected cells (by inhibiting replication).</a:t>
            </a:r>
          </a:p>
          <a:p>
            <a:pPr marL="742913" lvl="1" indent="-285737" defTabSz="609570">
              <a:buFont typeface="Arial" panose="020B0604020202020204" pitchFamily="34" charset="0"/>
              <a:buChar char="•"/>
            </a:pPr>
            <a:r>
              <a:rPr lang="en-US" sz="1900" b="1" i="1" dirty="0">
                <a:solidFill>
                  <a:prstClr val="black"/>
                </a:solidFill>
                <a:latin typeface="Calibri"/>
              </a:rPr>
              <a:t>New 5 clinical trials ongoing since Feb. </a:t>
            </a:r>
          </a:p>
          <a:p>
            <a:pPr defTabSz="609570"/>
            <a:endParaRPr lang="en-US" sz="1900" dirty="0">
              <a:solidFill>
                <a:prstClr val="black"/>
              </a:solidFill>
              <a:latin typeface="Calibri"/>
            </a:endParaRPr>
          </a:p>
        </p:txBody>
      </p:sp>
      <p:sp>
        <p:nvSpPr>
          <p:cNvPr id="2" name="TextBox 1">
            <a:extLst>
              <a:ext uri="{FF2B5EF4-FFF2-40B4-BE49-F238E27FC236}">
                <a16:creationId xmlns:a16="http://schemas.microsoft.com/office/drawing/2014/main" id="{81420F59-34F6-6845-9EA6-12491449EEBA}"/>
              </a:ext>
            </a:extLst>
          </p:cNvPr>
          <p:cNvSpPr txBox="1"/>
          <p:nvPr/>
        </p:nvSpPr>
        <p:spPr>
          <a:xfrm>
            <a:off x="6958015" y="6211671"/>
            <a:ext cx="5529263" cy="707880"/>
          </a:xfrm>
          <a:prstGeom prst="rect">
            <a:avLst/>
          </a:prstGeom>
          <a:noFill/>
        </p:spPr>
        <p:txBody>
          <a:bodyPr wrap="square" lIns="121914" tIns="60957" rIns="121914" bIns="60957" rtlCol="0">
            <a:spAutoFit/>
          </a:bodyPr>
          <a:lstStyle/>
          <a:p>
            <a:pPr defTabSz="609570"/>
            <a:r>
              <a:rPr lang="en-US" sz="1900" dirty="0">
                <a:solidFill>
                  <a:prstClr val="black"/>
                </a:solidFill>
                <a:latin typeface="Calibri"/>
              </a:rPr>
              <a:t>https://</a:t>
            </a:r>
            <a:r>
              <a:rPr lang="en-US" sz="1900" dirty="0" err="1">
                <a:solidFill>
                  <a:prstClr val="black"/>
                </a:solidFill>
                <a:latin typeface="Calibri"/>
              </a:rPr>
              <a:t>www.ser.es</a:t>
            </a:r>
            <a:r>
              <a:rPr lang="en-US" sz="1900" dirty="0">
                <a:solidFill>
                  <a:prstClr val="black"/>
                </a:solidFill>
                <a:latin typeface="Calibri"/>
              </a:rPr>
              <a:t>/wp-content/uploads/2020/03/TCZ-and-COVID-19.pdf</a:t>
            </a:r>
          </a:p>
        </p:txBody>
      </p:sp>
    </p:spTree>
    <p:extLst>
      <p:ext uri="{BB962C8B-B14F-4D97-AF65-F5344CB8AC3E}">
        <p14:creationId xmlns:p14="http://schemas.microsoft.com/office/powerpoint/2010/main" val="3671204490"/>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97C5-6395-D146-A40E-5C23646A5E6E}"/>
              </a:ext>
            </a:extLst>
          </p:cNvPr>
          <p:cNvSpPr>
            <a:spLocks noGrp="1"/>
          </p:cNvSpPr>
          <p:nvPr>
            <p:ph type="title"/>
          </p:nvPr>
        </p:nvSpPr>
        <p:spPr>
          <a:xfrm>
            <a:off x="431738" y="365125"/>
            <a:ext cx="10922065" cy="1325563"/>
          </a:xfrm>
        </p:spPr>
        <p:txBody>
          <a:bodyPr/>
          <a:lstStyle/>
          <a:p>
            <a:pPr algn="ctr"/>
            <a:r>
              <a:rPr lang="en-US" dirty="0"/>
              <a:t>Theoretical immunologic treatments</a:t>
            </a:r>
          </a:p>
        </p:txBody>
      </p:sp>
      <p:sp>
        <p:nvSpPr>
          <p:cNvPr id="3" name="Content Placeholder 2">
            <a:extLst>
              <a:ext uri="{FF2B5EF4-FFF2-40B4-BE49-F238E27FC236}">
                <a16:creationId xmlns:a16="http://schemas.microsoft.com/office/drawing/2014/main" id="{6EA28239-09C4-7F4F-9FB7-071AF4D5BAB6}"/>
              </a:ext>
            </a:extLst>
          </p:cNvPr>
          <p:cNvSpPr>
            <a:spLocks noGrp="1"/>
          </p:cNvSpPr>
          <p:nvPr>
            <p:ph idx="1"/>
          </p:nvPr>
        </p:nvSpPr>
        <p:spPr>
          <a:xfrm>
            <a:off x="368302" y="1825625"/>
            <a:ext cx="10985500" cy="4351339"/>
          </a:xfrm>
        </p:spPr>
        <p:txBody>
          <a:bodyPr>
            <a:normAutofit/>
          </a:bodyPr>
          <a:lstStyle/>
          <a:p>
            <a:pPr marL="0" indent="0" eaLnBrk="0" fontAlgn="base" hangingPunct="0">
              <a:lnSpc>
                <a:spcPct val="100000"/>
              </a:lnSpc>
              <a:spcBef>
                <a:spcPct val="0"/>
              </a:spcBef>
              <a:spcAft>
                <a:spcPct val="0"/>
              </a:spcAft>
              <a:buNone/>
            </a:pPr>
            <a:r>
              <a:rPr lang="en-US" altLang="en-US" dirty="0">
                <a:solidFill>
                  <a:srgbClr val="14171A"/>
                </a:solidFill>
                <a:latin typeface="system-ui"/>
              </a:rPr>
              <a:t>Lessons from SARS; IL-6, TNF, IFN are important in models of </a:t>
            </a:r>
            <a:r>
              <a:rPr lang="en-US" altLang="en-US" dirty="0" err="1">
                <a:solidFill>
                  <a:srgbClr val="14171A"/>
                </a:solidFill>
                <a:latin typeface="system-ui"/>
              </a:rPr>
              <a:t>CoV</a:t>
            </a:r>
            <a:r>
              <a:rPr lang="en-US" altLang="en-US" dirty="0">
                <a:solidFill>
                  <a:srgbClr val="14171A"/>
                </a:solidFill>
                <a:latin typeface="system-ui"/>
              </a:rPr>
              <a:t> disease. </a:t>
            </a:r>
          </a:p>
          <a:p>
            <a:pPr marL="0" indent="0" eaLnBrk="0" fontAlgn="base" hangingPunct="0">
              <a:lnSpc>
                <a:spcPct val="100000"/>
              </a:lnSpc>
              <a:spcBef>
                <a:spcPct val="0"/>
              </a:spcBef>
              <a:spcAft>
                <a:spcPct val="0"/>
              </a:spcAft>
              <a:buNone/>
            </a:pPr>
            <a:endParaRPr lang="en-US" altLang="en-US" dirty="0">
              <a:solidFill>
                <a:srgbClr val="14171A"/>
              </a:solidFill>
              <a:latin typeface="system-ui"/>
            </a:endParaRPr>
          </a:p>
          <a:p>
            <a:pPr marL="0" indent="0" eaLnBrk="0" fontAlgn="base" hangingPunct="0">
              <a:lnSpc>
                <a:spcPct val="100000"/>
              </a:lnSpc>
              <a:spcBef>
                <a:spcPct val="0"/>
              </a:spcBef>
              <a:spcAft>
                <a:spcPct val="0"/>
              </a:spcAft>
              <a:buNone/>
            </a:pPr>
            <a:r>
              <a:rPr lang="en-US" dirty="0">
                <a:hlinkClick r:id="rId2" tooltip="Learn more about SARS Coronavirus from ScienceDirect's AI-generated Topic Pages"/>
              </a:rPr>
              <a:t>SARS-CoV</a:t>
            </a:r>
            <a:r>
              <a:rPr lang="en-US" dirty="0"/>
              <a:t> infection is remarkable for the overexpression of cytokines IL-6, IL-2, IL-5, TNF-</a:t>
            </a:r>
            <a:r>
              <a:rPr lang="el-GR" dirty="0"/>
              <a:t>α </a:t>
            </a:r>
            <a:r>
              <a:rPr lang="en-US" dirty="0"/>
              <a:t>and IFN-</a:t>
            </a:r>
            <a:r>
              <a:rPr lang="el-GR" dirty="0"/>
              <a:t>γ, </a:t>
            </a:r>
            <a:r>
              <a:rPr lang="en-US" dirty="0"/>
              <a:t>and of chemokines </a:t>
            </a:r>
            <a:r>
              <a:rPr lang="en-US" dirty="0">
                <a:hlinkClick r:id="rId3" tooltip="Learn more about CXCL10 from ScienceDirect's AI-generated Topic Pages"/>
              </a:rPr>
              <a:t>CXCL10</a:t>
            </a:r>
            <a:r>
              <a:rPr lang="en-US" dirty="0"/>
              <a:t>, </a:t>
            </a:r>
            <a:r>
              <a:rPr lang="en-US" dirty="0">
                <a:hlinkClick r:id="rId4" tooltip="Learn more about CCL2 from ScienceDirect's AI-generated Topic Pages"/>
              </a:rPr>
              <a:t>CCL2</a:t>
            </a:r>
            <a:r>
              <a:rPr lang="en-US" dirty="0"/>
              <a:t>, </a:t>
            </a:r>
            <a:r>
              <a:rPr lang="en-US" dirty="0">
                <a:hlinkClick r:id="rId5" tooltip="Learn more about CCL3 from ScienceDirect's AI-generated Topic Pages"/>
              </a:rPr>
              <a:t>CCL3</a:t>
            </a:r>
            <a:r>
              <a:rPr lang="en-US" dirty="0"/>
              <a:t> and </a:t>
            </a:r>
            <a:r>
              <a:rPr lang="en-US" dirty="0">
                <a:hlinkClick r:id="rId6" tooltip="Learn more about CCL5 from ScienceDirect's AI-generated Topic Pages"/>
              </a:rPr>
              <a:t>CCL5</a:t>
            </a:r>
            <a:r>
              <a:rPr lang="en-US" dirty="0"/>
              <a:t>. </a:t>
            </a:r>
            <a:endParaRPr lang="en-US" altLang="en-US" dirty="0">
              <a:solidFill>
                <a:srgbClr val="14171A"/>
              </a:solidFill>
              <a:latin typeface="system-ui"/>
            </a:endParaRPr>
          </a:p>
          <a:p>
            <a:pPr marL="0" indent="0" eaLnBrk="0" fontAlgn="base" hangingPunct="0">
              <a:lnSpc>
                <a:spcPct val="100000"/>
              </a:lnSpc>
              <a:spcBef>
                <a:spcPct val="0"/>
              </a:spcBef>
              <a:spcAft>
                <a:spcPct val="0"/>
              </a:spcAft>
              <a:buNone/>
            </a:pPr>
            <a:endParaRPr lang="en-US" altLang="en-US" dirty="0">
              <a:solidFill>
                <a:srgbClr val="14171A"/>
              </a:solidFill>
              <a:latin typeface="system-ui"/>
            </a:endParaRPr>
          </a:p>
          <a:p>
            <a:pPr marL="0" indent="0" eaLnBrk="0" fontAlgn="base" hangingPunct="0">
              <a:lnSpc>
                <a:spcPct val="100000"/>
              </a:lnSpc>
              <a:spcBef>
                <a:spcPct val="0"/>
              </a:spcBef>
              <a:spcAft>
                <a:spcPct val="0"/>
              </a:spcAft>
              <a:buNone/>
            </a:pPr>
            <a:r>
              <a:rPr lang="en-US" altLang="en-US" dirty="0">
                <a:solidFill>
                  <a:srgbClr val="14171A"/>
                </a:solidFill>
                <a:latin typeface="system-ui"/>
              </a:rPr>
              <a:t>Drugs that inhibit these cytokines; </a:t>
            </a:r>
          </a:p>
          <a:p>
            <a:pPr marL="0" indent="0" eaLnBrk="0" fontAlgn="base" hangingPunct="0">
              <a:lnSpc>
                <a:spcPct val="100000"/>
              </a:lnSpc>
              <a:spcBef>
                <a:spcPct val="0"/>
              </a:spcBef>
              <a:spcAft>
                <a:spcPct val="0"/>
              </a:spcAft>
              <a:buNone/>
            </a:pPr>
            <a:r>
              <a:rPr lang="en-US" altLang="en-US" dirty="0">
                <a:solidFill>
                  <a:srgbClr val="14171A"/>
                </a:solidFill>
                <a:latin typeface="system-ui"/>
              </a:rPr>
              <a:t>anti-TNFs , Methotrexate, tofacitinib ,</a:t>
            </a:r>
            <a:r>
              <a:rPr lang="en-US" altLang="en-US" dirty="0" err="1">
                <a:solidFill>
                  <a:srgbClr val="14171A"/>
                </a:solidFill>
                <a:latin typeface="system-ui"/>
              </a:rPr>
              <a:t>ustekinumab</a:t>
            </a:r>
            <a:r>
              <a:rPr lang="en-US" altLang="en-US" dirty="0">
                <a:solidFill>
                  <a:srgbClr val="14171A"/>
                </a:solidFill>
                <a:latin typeface="system-ui"/>
              </a:rPr>
              <a:t> </a:t>
            </a:r>
          </a:p>
          <a:p>
            <a:pPr marL="0" indent="0" eaLnBrk="0" fontAlgn="base" hangingPunct="0">
              <a:lnSpc>
                <a:spcPct val="100000"/>
              </a:lnSpc>
              <a:spcBef>
                <a:spcPct val="0"/>
              </a:spcBef>
              <a:spcAft>
                <a:spcPct val="0"/>
              </a:spcAft>
              <a:buNone/>
            </a:pPr>
            <a:r>
              <a:rPr lang="en-US" altLang="en-US" dirty="0">
                <a:solidFill>
                  <a:srgbClr val="14171A"/>
                </a:solidFill>
                <a:latin typeface="system-ui"/>
              </a:rPr>
              <a:t>This may only be relevant after infection, in reducing a detrimental immune response</a:t>
            </a:r>
            <a:endParaRPr lang="en-US" altLang="en-US" sz="4400" dirty="0">
              <a:latin typeface="Arial" panose="020B0604020202020204" pitchFamily="34" charset="0"/>
            </a:endParaRPr>
          </a:p>
          <a:p>
            <a:endParaRPr lang="en-US" dirty="0"/>
          </a:p>
        </p:txBody>
      </p:sp>
      <p:sp>
        <p:nvSpPr>
          <p:cNvPr id="5" name="AutoShape 2" descr="White heavy check mark">
            <a:extLst>
              <a:ext uri="{FF2B5EF4-FFF2-40B4-BE49-F238E27FC236}">
                <a16:creationId xmlns:a16="http://schemas.microsoft.com/office/drawing/2014/main" id="{97F63547-2C02-0848-B5A8-730EBD67D267}"/>
              </a:ext>
            </a:extLst>
          </p:cNvPr>
          <p:cNvSpPr>
            <a:spLocks noChangeAspect="1" noChangeArrowheads="1"/>
          </p:cNvSpPr>
          <p:nvPr/>
        </p:nvSpPr>
        <p:spPr bwMode="auto">
          <a:xfrm>
            <a:off x="63500" y="-77787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pPr defTabSz="609570"/>
            <a:endParaRPr lang="en-US" sz="1900">
              <a:solidFill>
                <a:prstClr val="black"/>
              </a:solidFill>
              <a:latin typeface="Calibri"/>
            </a:endParaRPr>
          </a:p>
        </p:txBody>
      </p:sp>
      <p:sp>
        <p:nvSpPr>
          <p:cNvPr id="6" name="AutoShape 3" descr="White heavy check mark">
            <a:extLst>
              <a:ext uri="{FF2B5EF4-FFF2-40B4-BE49-F238E27FC236}">
                <a16:creationId xmlns:a16="http://schemas.microsoft.com/office/drawing/2014/main" id="{04412819-AC84-8843-89F1-38456B96A3B3}"/>
              </a:ext>
            </a:extLst>
          </p:cNvPr>
          <p:cNvSpPr>
            <a:spLocks noChangeAspect="1" noChangeArrowheads="1"/>
          </p:cNvSpPr>
          <p:nvPr/>
        </p:nvSpPr>
        <p:spPr bwMode="auto">
          <a:xfrm>
            <a:off x="63500" y="-32067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pPr defTabSz="609570"/>
            <a:endParaRPr lang="en-US" sz="1900">
              <a:solidFill>
                <a:prstClr val="black"/>
              </a:solidFill>
              <a:latin typeface="Calibri"/>
            </a:endParaRPr>
          </a:p>
        </p:txBody>
      </p:sp>
      <p:sp>
        <p:nvSpPr>
          <p:cNvPr id="7" name="AutoShape 4" descr="White heavy check mark">
            <a:extLst>
              <a:ext uri="{FF2B5EF4-FFF2-40B4-BE49-F238E27FC236}">
                <a16:creationId xmlns:a16="http://schemas.microsoft.com/office/drawing/2014/main" id="{AF87831D-C458-F948-B763-6D8E96F31A9A}"/>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pPr defTabSz="609570"/>
            <a:endParaRPr lang="en-US" sz="1900">
              <a:solidFill>
                <a:prstClr val="black"/>
              </a:solidFill>
              <a:latin typeface="Calibri"/>
            </a:endParaRPr>
          </a:p>
        </p:txBody>
      </p:sp>
      <p:sp>
        <p:nvSpPr>
          <p:cNvPr id="8" name="AutoShape 5" descr="White heavy check mark">
            <a:extLst>
              <a:ext uri="{FF2B5EF4-FFF2-40B4-BE49-F238E27FC236}">
                <a16:creationId xmlns:a16="http://schemas.microsoft.com/office/drawing/2014/main" id="{073F4D26-63ED-0049-9630-3942FBEC8B4C}"/>
              </a:ext>
            </a:extLst>
          </p:cNvPr>
          <p:cNvSpPr>
            <a:spLocks noChangeAspect="1" noChangeArrowheads="1"/>
          </p:cNvSpPr>
          <p:nvPr/>
        </p:nvSpPr>
        <p:spPr bwMode="auto">
          <a:xfrm>
            <a:off x="63500" y="5937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pPr defTabSz="609570"/>
            <a:endParaRPr lang="en-US" sz="1900">
              <a:solidFill>
                <a:prstClr val="black"/>
              </a:solidFill>
              <a:latin typeface="Calibri"/>
            </a:endParaRPr>
          </a:p>
        </p:txBody>
      </p:sp>
    </p:spTree>
    <p:extLst>
      <p:ext uri="{BB962C8B-B14F-4D97-AF65-F5344CB8AC3E}">
        <p14:creationId xmlns:p14="http://schemas.microsoft.com/office/powerpoint/2010/main" val="3535022364"/>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DC51-4B45-7B44-853B-B9DC282D884B}"/>
              </a:ext>
            </a:extLst>
          </p:cNvPr>
          <p:cNvSpPr>
            <a:spLocks noGrp="1"/>
          </p:cNvSpPr>
          <p:nvPr>
            <p:ph type="title"/>
          </p:nvPr>
        </p:nvSpPr>
        <p:spPr/>
        <p:txBody>
          <a:bodyPr/>
          <a:lstStyle/>
          <a:p>
            <a:r>
              <a:rPr lang="en-US" dirty="0"/>
              <a:t>Data from Janssen</a:t>
            </a:r>
          </a:p>
        </p:txBody>
      </p:sp>
      <p:sp>
        <p:nvSpPr>
          <p:cNvPr id="3" name="Content Placeholder 2">
            <a:extLst>
              <a:ext uri="{FF2B5EF4-FFF2-40B4-BE49-F238E27FC236}">
                <a16:creationId xmlns:a16="http://schemas.microsoft.com/office/drawing/2014/main" id="{BA370E64-E28B-2F40-90B1-E02E28868F2A}"/>
              </a:ext>
            </a:extLst>
          </p:cNvPr>
          <p:cNvSpPr>
            <a:spLocks noGrp="1"/>
          </p:cNvSpPr>
          <p:nvPr>
            <p:ph idx="1"/>
          </p:nvPr>
        </p:nvSpPr>
        <p:spPr>
          <a:xfrm>
            <a:off x="1020185" y="1784500"/>
            <a:ext cx="9501059" cy="3769633"/>
          </a:xfrm>
        </p:spPr>
        <p:txBody>
          <a:bodyPr>
            <a:normAutofit/>
          </a:bodyPr>
          <a:lstStyle/>
          <a:p>
            <a:r>
              <a:rPr lang="en-US" sz="2700" dirty="0"/>
              <a:t>Infliximab </a:t>
            </a:r>
          </a:p>
          <a:p>
            <a:pPr lvl="1"/>
            <a:r>
              <a:rPr lang="en-US" sz="2100" dirty="0"/>
              <a:t>2 cases of SARS-CoV2 in Canada</a:t>
            </a:r>
          </a:p>
          <a:p>
            <a:r>
              <a:rPr lang="en-US" sz="2700" dirty="0" err="1"/>
              <a:t>Ustekinumab</a:t>
            </a:r>
            <a:endParaRPr lang="en-US" sz="2700" dirty="0"/>
          </a:p>
          <a:p>
            <a:pPr lvl="1"/>
            <a:r>
              <a:rPr lang="en-US" sz="2100" dirty="0"/>
              <a:t>1 case</a:t>
            </a:r>
          </a:p>
          <a:p>
            <a:pPr lvl="1"/>
            <a:r>
              <a:rPr lang="en-US" sz="2100" dirty="0"/>
              <a:t>There does not appear to be an increased risk of viral respiratory infections with STELARA based on Phase 2/3 Integrated Safety and PSOLAR analyses </a:t>
            </a:r>
          </a:p>
          <a:p>
            <a:r>
              <a:rPr lang="en-US" sz="2700" dirty="0"/>
              <a:t>Golimumab</a:t>
            </a:r>
          </a:p>
          <a:p>
            <a:pPr lvl="1"/>
            <a:r>
              <a:rPr lang="en-US" sz="2100" dirty="0"/>
              <a:t>1 case</a:t>
            </a:r>
          </a:p>
          <a:p>
            <a:r>
              <a:rPr lang="en-US" sz="2700" dirty="0"/>
              <a:t>No details on any of these</a:t>
            </a:r>
          </a:p>
        </p:txBody>
      </p:sp>
    </p:spTree>
    <p:extLst>
      <p:ext uri="{BB962C8B-B14F-4D97-AF65-F5344CB8AC3E}">
        <p14:creationId xmlns:p14="http://schemas.microsoft.com/office/powerpoint/2010/main" val="2972766933"/>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5658-CFEC-2048-8C50-574F2E1138DF}"/>
              </a:ext>
            </a:extLst>
          </p:cNvPr>
          <p:cNvSpPr>
            <a:spLocks noGrp="1"/>
          </p:cNvSpPr>
          <p:nvPr>
            <p:ph type="title"/>
          </p:nvPr>
        </p:nvSpPr>
        <p:spPr/>
        <p:txBody>
          <a:bodyPr/>
          <a:lstStyle/>
          <a:p>
            <a:r>
              <a:rPr lang="en-US" dirty="0"/>
              <a:t>Half-life of drugs</a:t>
            </a:r>
          </a:p>
        </p:txBody>
      </p:sp>
      <p:sp>
        <p:nvSpPr>
          <p:cNvPr id="3" name="Content Placeholder 2">
            <a:extLst>
              <a:ext uri="{FF2B5EF4-FFF2-40B4-BE49-F238E27FC236}">
                <a16:creationId xmlns:a16="http://schemas.microsoft.com/office/drawing/2014/main" id="{A8535606-2F2D-A141-BBF6-F0D019ED620A}"/>
              </a:ext>
            </a:extLst>
          </p:cNvPr>
          <p:cNvSpPr>
            <a:spLocks noGrp="1"/>
          </p:cNvSpPr>
          <p:nvPr>
            <p:ph idx="1"/>
          </p:nvPr>
        </p:nvSpPr>
        <p:spPr>
          <a:xfrm>
            <a:off x="673398" y="1160300"/>
            <a:ext cx="10434871" cy="5071168"/>
          </a:xfrm>
        </p:spPr>
        <p:txBody>
          <a:bodyPr>
            <a:normAutofit fontScale="92500"/>
          </a:bodyPr>
          <a:lstStyle/>
          <a:p>
            <a:r>
              <a:rPr lang="en-US" sz="3200" dirty="0"/>
              <a:t>Corticosteroids</a:t>
            </a:r>
          </a:p>
          <a:p>
            <a:pPr lvl="1"/>
            <a:r>
              <a:rPr lang="en-US" sz="2700" dirty="0"/>
              <a:t>Biologic half-life 24h but dose dependent </a:t>
            </a:r>
          </a:p>
          <a:p>
            <a:r>
              <a:rPr lang="en-US" sz="3200" dirty="0"/>
              <a:t>Thiopurines</a:t>
            </a:r>
          </a:p>
          <a:p>
            <a:pPr lvl="1"/>
            <a:r>
              <a:rPr lang="en-US" sz="2100" dirty="0"/>
              <a:t>Median 6-TGN elimination half-life of 6.8 [interquartile range 5.9–8.3] days very low 6-TGN by 40 days</a:t>
            </a:r>
          </a:p>
          <a:p>
            <a:pPr lvl="1"/>
            <a:r>
              <a:rPr lang="en-US" sz="2100" dirty="0"/>
              <a:t>Immune reconstitution, however, may take longer for T-cell clones exposed to stimulation during thiopurine treatment. </a:t>
            </a:r>
          </a:p>
          <a:p>
            <a:pPr lvl="1"/>
            <a:r>
              <a:rPr lang="en-US" sz="2100" u="sng" dirty="0">
                <a:hlinkClick r:id="rId3" tooltip="Journal of Crohn's &amp; colitis."/>
              </a:rPr>
              <a:t>Ben Horin, S. et al. J Crohns Colitis.</a:t>
            </a:r>
            <a:r>
              <a:rPr lang="en-US" sz="2100" dirty="0"/>
              <a:t> 2018 Nov 28;12(12):1410-1417. </a:t>
            </a:r>
            <a:r>
              <a:rPr lang="en-US" sz="2100" dirty="0" err="1"/>
              <a:t>doi</a:t>
            </a:r>
            <a:r>
              <a:rPr lang="en-US" sz="2100" dirty="0"/>
              <a:t>: 10.1093/</a:t>
            </a:r>
            <a:r>
              <a:rPr lang="en-US" sz="2100" dirty="0" err="1"/>
              <a:t>ecco-jcc</a:t>
            </a:r>
            <a:r>
              <a:rPr lang="en-US" sz="2100" dirty="0"/>
              <a:t>/jjy122.</a:t>
            </a:r>
          </a:p>
          <a:p>
            <a:r>
              <a:rPr lang="en-US" sz="3200" dirty="0"/>
              <a:t>Methotrexate</a:t>
            </a:r>
          </a:p>
          <a:p>
            <a:pPr lvl="1"/>
            <a:r>
              <a:rPr lang="en-US" sz="2700" dirty="0"/>
              <a:t>6h half-life; &lt;3days to eliminate</a:t>
            </a:r>
          </a:p>
          <a:p>
            <a:r>
              <a:rPr lang="en-US" sz="3200" dirty="0"/>
              <a:t>Tofacitinib </a:t>
            </a:r>
          </a:p>
          <a:p>
            <a:pPr lvl="1"/>
            <a:r>
              <a:rPr lang="en-US" sz="2700" dirty="0"/>
              <a:t>IR and XR terminal half-life 5.9 hours and 3.2 hours, respectively</a:t>
            </a:r>
          </a:p>
          <a:p>
            <a:pPr lvl="1"/>
            <a:r>
              <a:rPr lang="en-US" sz="2300" u="sng" dirty="0">
                <a:hlinkClick r:id="rId4" tooltip="Journal of clinical pharmacology."/>
              </a:rPr>
              <a:t>Lamba J Clin Pharmacol.</a:t>
            </a:r>
            <a:r>
              <a:rPr lang="en-US" sz="2300" dirty="0"/>
              <a:t> 2016 Nov;56(11):1362-1371. </a:t>
            </a:r>
            <a:r>
              <a:rPr lang="en-US" sz="2300" dirty="0" err="1"/>
              <a:t>doi</a:t>
            </a:r>
            <a:r>
              <a:rPr lang="en-US" sz="2300" dirty="0"/>
              <a:t>: 10.1002/jcph.734</a:t>
            </a:r>
            <a:endParaRPr lang="en-US" sz="3500" dirty="0"/>
          </a:p>
        </p:txBody>
      </p:sp>
    </p:spTree>
    <p:extLst>
      <p:ext uri="{BB962C8B-B14F-4D97-AF65-F5344CB8AC3E}">
        <p14:creationId xmlns:p14="http://schemas.microsoft.com/office/powerpoint/2010/main" val="3854801576"/>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F68-26C5-FF4B-B0D8-96525AFF06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835447-A202-8949-9A4B-D0AD05E4E0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70BCF6-6D65-7D45-9CA6-0596771D4E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807" y="230190"/>
            <a:ext cx="10426391" cy="6627812"/>
          </a:xfrm>
          <a:prstGeom prst="rect">
            <a:avLst/>
          </a:prstGeom>
        </p:spPr>
      </p:pic>
    </p:spTree>
    <p:extLst>
      <p:ext uri="{BB962C8B-B14F-4D97-AF65-F5344CB8AC3E}">
        <p14:creationId xmlns:p14="http://schemas.microsoft.com/office/powerpoint/2010/main" val="1834315078"/>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4148" y="1159241"/>
            <a:ext cx="9633445" cy="1838792"/>
          </a:xfrm>
        </p:spPr>
        <p:txBody>
          <a:bodyPr/>
          <a:lstStyle/>
          <a:p>
            <a:pPr algn="ctr">
              <a:lnSpc>
                <a:spcPct val="100000"/>
              </a:lnSpc>
            </a:pPr>
            <a:r>
              <a:rPr lang="en-US" dirty="0"/>
              <a:t>SARS-Cov2 and the potential impact for patients on non-biologics</a:t>
            </a:r>
            <a:endParaRPr lang="en-US" sz="4300" b="1" dirty="0"/>
          </a:p>
        </p:txBody>
      </p:sp>
      <p:sp>
        <p:nvSpPr>
          <p:cNvPr id="3" name="Rectangle 7"/>
          <p:cNvSpPr txBox="1">
            <a:spLocks noChangeArrowheads="1"/>
          </p:cNvSpPr>
          <p:nvPr/>
        </p:nvSpPr>
        <p:spPr>
          <a:xfrm>
            <a:off x="1693593" y="3421944"/>
            <a:ext cx="9144000" cy="2193925"/>
          </a:xfrm>
          <a:prstGeom prst="rect">
            <a:avLst/>
          </a:prstGeom>
        </p:spPr>
        <p:txBody>
          <a:bodyPr vert="horz" lIns="91436" tIns="45718" rIns="91436" bIns="4571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solidFill>
                  <a:prstClr val="black"/>
                </a:solidFill>
                <a:latin typeface="Calibri"/>
              </a:rPr>
              <a:t>Maria T. Abreu, MD</a:t>
            </a:r>
          </a:p>
          <a:p>
            <a:pPr marL="0" indent="0" algn="ctr">
              <a:buNone/>
            </a:pPr>
            <a:r>
              <a:rPr lang="en-US" sz="2400" dirty="0">
                <a:solidFill>
                  <a:prstClr val="black"/>
                </a:solidFill>
                <a:latin typeface="Calibri"/>
              </a:rPr>
              <a:t>Director, Crohn’s and Colitis Center</a:t>
            </a:r>
          </a:p>
          <a:p>
            <a:pPr marL="0" indent="0" algn="ctr">
              <a:buNone/>
            </a:pPr>
            <a:r>
              <a:rPr lang="en-US" sz="2400" dirty="0">
                <a:solidFill>
                  <a:prstClr val="black"/>
                </a:solidFill>
                <a:latin typeface="Calibri"/>
              </a:rPr>
              <a:t>Professor of Medicine, </a:t>
            </a:r>
          </a:p>
          <a:p>
            <a:pPr marL="0" indent="0" algn="ctr">
              <a:buNone/>
            </a:pPr>
            <a:r>
              <a:rPr lang="en-US" sz="2400" dirty="0">
                <a:solidFill>
                  <a:prstClr val="black"/>
                </a:solidFill>
                <a:latin typeface="Calibri"/>
              </a:rPr>
              <a:t>Microbiology and Immunology</a:t>
            </a:r>
            <a:br>
              <a:rPr lang="en-US" sz="2400" dirty="0">
                <a:solidFill>
                  <a:prstClr val="black"/>
                </a:solidFill>
                <a:latin typeface="Calibri"/>
              </a:rPr>
            </a:br>
            <a:r>
              <a:rPr lang="en-US" sz="2400" dirty="0">
                <a:solidFill>
                  <a:prstClr val="black"/>
                </a:solidFill>
                <a:latin typeface="Calibri"/>
              </a:rPr>
              <a:t>University of Miami Miller School of Medicine</a:t>
            </a:r>
            <a:br>
              <a:rPr lang="en-US" sz="2400" dirty="0">
                <a:solidFill>
                  <a:prstClr val="black"/>
                </a:solidFill>
                <a:latin typeface="Calibri"/>
              </a:rPr>
            </a:br>
            <a:r>
              <a:rPr lang="en-US" sz="2400" dirty="0">
                <a:solidFill>
                  <a:prstClr val="black"/>
                </a:solidFill>
                <a:latin typeface="Calibri"/>
              </a:rPr>
              <a:t>Miami, Florida</a:t>
            </a:r>
          </a:p>
        </p:txBody>
      </p:sp>
      <p:pic>
        <p:nvPicPr>
          <p:cNvPr id="5" name="Picture 4" descr="A sandy beach next to the ocean&#10;&#10;Description automatically generated">
            <a:extLst>
              <a:ext uri="{FF2B5EF4-FFF2-40B4-BE49-F238E27FC236}">
                <a16:creationId xmlns:a16="http://schemas.microsoft.com/office/drawing/2014/main" id="{5D01F900-2B14-4EB6-9BB8-EF80942BCB6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b="-99"/>
          <a:stretch/>
        </p:blipFill>
        <p:spPr>
          <a:xfrm>
            <a:off x="0" y="138896"/>
            <a:ext cx="12192000" cy="6719104"/>
          </a:xfrm>
          <a:prstGeom prst="rect">
            <a:avLst/>
          </a:prstGeom>
        </p:spPr>
      </p:pic>
    </p:spTree>
    <p:extLst>
      <p:ext uri="{BB962C8B-B14F-4D97-AF65-F5344CB8AC3E}">
        <p14:creationId xmlns:p14="http://schemas.microsoft.com/office/powerpoint/2010/main" val="261831948"/>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978" y="0"/>
            <a:ext cx="9206630" cy="6858000"/>
          </a:xfrm>
          <a:prstGeom prst="rect">
            <a:avLst/>
          </a:prstGeom>
        </p:spPr>
      </p:pic>
    </p:spTree>
    <p:extLst>
      <p:ext uri="{BB962C8B-B14F-4D97-AF65-F5344CB8AC3E}">
        <p14:creationId xmlns:p14="http://schemas.microsoft.com/office/powerpoint/2010/main" val="4245142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600" y="0"/>
            <a:ext cx="9187662" cy="6858000"/>
          </a:xfrm>
          <a:prstGeom prst="rect">
            <a:avLst/>
          </a:prstGeom>
        </p:spPr>
      </p:pic>
    </p:spTree>
    <p:extLst>
      <p:ext uri="{BB962C8B-B14F-4D97-AF65-F5344CB8AC3E}">
        <p14:creationId xmlns:p14="http://schemas.microsoft.com/office/powerpoint/2010/main" val="3440718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300" y="0"/>
            <a:ext cx="9153331" cy="6858000"/>
          </a:xfrm>
          <a:prstGeom prst="rect">
            <a:avLst/>
          </a:prstGeom>
        </p:spPr>
      </p:pic>
    </p:spTree>
    <p:extLst>
      <p:ext uri="{BB962C8B-B14F-4D97-AF65-F5344CB8AC3E}">
        <p14:creationId xmlns:p14="http://schemas.microsoft.com/office/powerpoint/2010/main" val="1815551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400" y="0"/>
            <a:ext cx="9091270" cy="6858000"/>
          </a:xfrm>
          <a:prstGeom prst="rect">
            <a:avLst/>
          </a:prstGeom>
        </p:spPr>
      </p:pic>
    </p:spTree>
    <p:extLst>
      <p:ext uri="{BB962C8B-B14F-4D97-AF65-F5344CB8AC3E}">
        <p14:creationId xmlns:p14="http://schemas.microsoft.com/office/powerpoint/2010/main" val="2603962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300" y="0"/>
            <a:ext cx="9150237" cy="6858000"/>
          </a:xfrm>
          <a:prstGeom prst="rect">
            <a:avLst/>
          </a:prstGeom>
        </p:spPr>
      </p:pic>
    </p:spTree>
    <p:extLst>
      <p:ext uri="{BB962C8B-B14F-4D97-AF65-F5344CB8AC3E}">
        <p14:creationId xmlns:p14="http://schemas.microsoft.com/office/powerpoint/2010/main" val="355143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19084" cy="6858000"/>
          </a:xfrm>
          <a:prstGeom prst="rect">
            <a:avLst/>
          </a:prstGeom>
        </p:spPr>
      </p:pic>
    </p:spTree>
    <p:extLst>
      <p:ext uri="{BB962C8B-B14F-4D97-AF65-F5344CB8AC3E}">
        <p14:creationId xmlns:p14="http://schemas.microsoft.com/office/powerpoint/2010/main" val="3974461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300" y="0"/>
            <a:ext cx="9162738" cy="6858000"/>
          </a:xfrm>
          <a:prstGeom prst="rect">
            <a:avLst/>
          </a:prstGeom>
        </p:spPr>
      </p:pic>
    </p:spTree>
    <p:extLst>
      <p:ext uri="{BB962C8B-B14F-4D97-AF65-F5344CB8AC3E}">
        <p14:creationId xmlns:p14="http://schemas.microsoft.com/office/powerpoint/2010/main" val="1362205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0894" cy="6858000"/>
          </a:xfrm>
          <a:prstGeom prst="rect">
            <a:avLst/>
          </a:prstGeom>
        </p:spPr>
      </p:pic>
    </p:spTree>
    <p:extLst>
      <p:ext uri="{BB962C8B-B14F-4D97-AF65-F5344CB8AC3E}">
        <p14:creationId xmlns:p14="http://schemas.microsoft.com/office/powerpoint/2010/main" val="3838495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300" y="0"/>
            <a:ext cx="9147114" cy="6858000"/>
          </a:xfrm>
          <a:prstGeom prst="rect">
            <a:avLst/>
          </a:prstGeom>
        </p:spPr>
      </p:pic>
    </p:spTree>
    <p:extLst>
      <p:ext uri="{BB962C8B-B14F-4D97-AF65-F5344CB8AC3E}">
        <p14:creationId xmlns:p14="http://schemas.microsoft.com/office/powerpoint/2010/main" val="3054411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400" y="0"/>
            <a:ext cx="9075668" cy="6858000"/>
          </a:xfrm>
          <a:prstGeom prst="rect">
            <a:avLst/>
          </a:prstGeom>
        </p:spPr>
      </p:pic>
    </p:spTree>
    <p:extLst>
      <p:ext uri="{BB962C8B-B14F-4D97-AF65-F5344CB8AC3E}">
        <p14:creationId xmlns:p14="http://schemas.microsoft.com/office/powerpoint/2010/main" val="3531542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C8717-D9A5-4E96-9244-10FFF1F556AE}"/>
              </a:ext>
            </a:extLst>
          </p:cNvPr>
          <p:cNvSpPr/>
          <p:nvPr/>
        </p:nvSpPr>
        <p:spPr>
          <a:xfrm>
            <a:off x="23624" y="2128449"/>
            <a:ext cx="6096000" cy="2616097"/>
          </a:xfrm>
          <a:prstGeom prst="rect">
            <a:avLst/>
          </a:prstGeom>
        </p:spPr>
        <p:txBody>
          <a:bodyPr lIns="121914" tIns="60957" rIns="121914" bIns="60957">
            <a:spAutoFit/>
          </a:bodyPr>
          <a:lstStyle/>
          <a:p>
            <a:pPr marL="1408043" lvl="2" indent="-166680" defTabSz="609570">
              <a:buFont typeface="Arial" panose="020B0604020202020204" pitchFamily="34" charset="0"/>
              <a:buChar char="•"/>
            </a:pPr>
            <a:r>
              <a:rPr lang="en-US" sz="2700" dirty="0">
                <a:solidFill>
                  <a:srgbClr val="005B34"/>
                </a:solidFill>
                <a:latin typeface="Arial" panose="020B0604020202020204" pitchFamily="34" charset="0"/>
                <a:ea typeface="ＭＳ Ｐゴシック" charset="0"/>
                <a:cs typeface="Arial" panose="020B0604020202020204" pitchFamily="34" charset="0"/>
              </a:rPr>
              <a:t>Corey Siegel</a:t>
            </a:r>
          </a:p>
          <a:p>
            <a:pPr marL="1408043" lvl="2" indent="-166680" defTabSz="609570">
              <a:buFont typeface="Arial" panose="020B0604020202020204" pitchFamily="34" charset="0"/>
              <a:buChar char="•"/>
            </a:pPr>
            <a:r>
              <a:rPr lang="en-US" sz="2700" dirty="0">
                <a:solidFill>
                  <a:srgbClr val="005B34"/>
                </a:solidFill>
                <a:latin typeface="Arial" panose="020B0604020202020204" pitchFamily="34" charset="0"/>
                <a:ea typeface="ＭＳ Ｐゴシック" charset="0"/>
                <a:cs typeface="Arial" panose="020B0604020202020204" pitchFamily="34" charset="0"/>
              </a:rPr>
              <a:t>David Rubin</a:t>
            </a:r>
          </a:p>
          <a:p>
            <a:pPr marL="1408043" lvl="2" indent="-166680" defTabSz="609570">
              <a:buFont typeface="Arial" panose="020B0604020202020204" pitchFamily="34" charset="0"/>
              <a:buChar char="•"/>
            </a:pPr>
            <a:r>
              <a:rPr lang="en-US" sz="2700" dirty="0" err="1">
                <a:solidFill>
                  <a:srgbClr val="005B34"/>
                </a:solidFill>
                <a:latin typeface="Arial" panose="020B0604020202020204" pitchFamily="34" charset="0"/>
                <a:ea typeface="ＭＳ Ｐゴシック" charset="0"/>
                <a:cs typeface="Arial" panose="020B0604020202020204" pitchFamily="34" charset="0"/>
              </a:rPr>
              <a:t>Marischka</a:t>
            </a:r>
            <a:r>
              <a:rPr lang="en-US" sz="2700" dirty="0">
                <a:solidFill>
                  <a:srgbClr val="005B34"/>
                </a:solidFill>
                <a:latin typeface="Arial" panose="020B0604020202020204" pitchFamily="34" charset="0"/>
                <a:ea typeface="ＭＳ Ｐゴシック" charset="0"/>
                <a:cs typeface="Arial" panose="020B0604020202020204" pitchFamily="34" charset="0"/>
              </a:rPr>
              <a:t> </a:t>
            </a:r>
            <a:r>
              <a:rPr lang="en-US" sz="2700" dirty="0" err="1">
                <a:solidFill>
                  <a:srgbClr val="005B34"/>
                </a:solidFill>
                <a:latin typeface="Arial" panose="020B0604020202020204" pitchFamily="34" charset="0"/>
                <a:ea typeface="ＭＳ Ｐゴシック" charset="0"/>
                <a:cs typeface="Arial" panose="020B0604020202020204" pitchFamily="34" charset="0"/>
              </a:rPr>
              <a:t>Konings</a:t>
            </a:r>
            <a:endParaRPr lang="en-US" sz="2700" dirty="0">
              <a:solidFill>
                <a:srgbClr val="005B34"/>
              </a:solidFill>
              <a:latin typeface="Arial" panose="020B0604020202020204" pitchFamily="34" charset="0"/>
              <a:ea typeface="ＭＳ Ｐゴシック" charset="0"/>
              <a:cs typeface="Arial" panose="020B0604020202020204" pitchFamily="34" charset="0"/>
            </a:endParaRPr>
          </a:p>
          <a:p>
            <a:pPr marL="1408043" lvl="2" indent="-166680" defTabSz="609570">
              <a:buFont typeface="Arial" panose="020B0604020202020204" pitchFamily="34" charset="0"/>
              <a:buChar char="•"/>
            </a:pPr>
            <a:r>
              <a:rPr lang="en-US" sz="2700" dirty="0">
                <a:solidFill>
                  <a:srgbClr val="005B34"/>
                </a:solidFill>
                <a:latin typeface="Arial" panose="020B0604020202020204" pitchFamily="34" charset="0"/>
                <a:ea typeface="ＭＳ Ｐゴシック" charset="0"/>
                <a:cs typeface="Arial" panose="020B0604020202020204" pitchFamily="34" charset="0"/>
              </a:rPr>
              <a:t>Oriana Damas</a:t>
            </a:r>
          </a:p>
          <a:p>
            <a:pPr marL="1241364" lvl="2" defTabSz="609570"/>
            <a:endParaRPr lang="en-US" sz="2700" dirty="0">
              <a:solidFill>
                <a:srgbClr val="005B34"/>
              </a:solidFill>
              <a:latin typeface="Arial" panose="020B0604020202020204" pitchFamily="34" charset="0"/>
              <a:ea typeface="ＭＳ Ｐゴシック" charset="0"/>
              <a:cs typeface="Arial" panose="020B0604020202020204" pitchFamily="34" charset="0"/>
            </a:endParaRPr>
          </a:p>
          <a:p>
            <a:pPr marL="798473" lvl="1" indent="-166680" defTabSz="609570">
              <a:buFont typeface="Arial" panose="020B0604020202020204" pitchFamily="34" charset="0"/>
              <a:buChar char="•"/>
            </a:pPr>
            <a:endParaRPr lang="en-US" sz="2700" dirty="0">
              <a:solidFill>
                <a:srgbClr val="005B34"/>
              </a:solidFill>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8E43B34A-9A6F-481B-BC7C-BFF50C102A2B}"/>
              </a:ext>
            </a:extLst>
          </p:cNvPr>
          <p:cNvSpPr txBox="1">
            <a:spLocks/>
          </p:cNvSpPr>
          <p:nvPr/>
        </p:nvSpPr>
        <p:spPr>
          <a:xfrm>
            <a:off x="838200" y="365129"/>
            <a:ext cx="10756616" cy="1325563"/>
          </a:xfrm>
          <a:prstGeom prst="rect">
            <a:avLst/>
          </a:prstGeom>
        </p:spPr>
        <p:txBody>
          <a:bodyPr lIns="121914" tIns="60957" rIns="121914" bIns="60957">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en-US" sz="5300" dirty="0">
                <a:solidFill>
                  <a:prstClr val="black"/>
                </a:solidFill>
                <a:latin typeface="Calibri Light"/>
              </a:rPr>
              <a:t>Acknowledgements</a:t>
            </a:r>
          </a:p>
        </p:txBody>
      </p:sp>
      <p:grpSp>
        <p:nvGrpSpPr>
          <p:cNvPr id="8" name="Group 7">
            <a:extLst>
              <a:ext uri="{FF2B5EF4-FFF2-40B4-BE49-F238E27FC236}">
                <a16:creationId xmlns:a16="http://schemas.microsoft.com/office/drawing/2014/main" id="{098D5F97-EFD6-4102-B89E-A29133874087}"/>
              </a:ext>
            </a:extLst>
          </p:cNvPr>
          <p:cNvGrpSpPr/>
          <p:nvPr/>
        </p:nvGrpSpPr>
        <p:grpSpPr>
          <a:xfrm>
            <a:off x="597186" y="1222311"/>
            <a:ext cx="10665905" cy="109100"/>
            <a:chOff x="301331" y="1438148"/>
            <a:chExt cx="10290469" cy="85279"/>
          </a:xfrm>
        </p:grpSpPr>
        <p:cxnSp>
          <p:nvCxnSpPr>
            <p:cNvPr id="9" name="Straight Connector 8">
              <a:extLst>
                <a:ext uri="{FF2B5EF4-FFF2-40B4-BE49-F238E27FC236}">
                  <a16:creationId xmlns:a16="http://schemas.microsoft.com/office/drawing/2014/main" id="{D1ECEE47-EA04-4454-A75A-37E51DA97D54}"/>
                </a:ext>
              </a:extLst>
            </p:cNvPr>
            <p:cNvCxnSpPr>
              <a:cxnSpLocks/>
            </p:cNvCxnSpPr>
            <p:nvPr/>
          </p:nvCxnSpPr>
          <p:spPr bwMode="auto">
            <a:xfrm flipV="1">
              <a:off x="301331" y="1438148"/>
              <a:ext cx="9917089" cy="31939"/>
            </a:xfrm>
            <a:prstGeom prst="line">
              <a:avLst/>
            </a:prstGeom>
            <a:noFill/>
            <a:ln w="25400" cap="flat" cmpd="sng" algn="ctr">
              <a:solidFill>
                <a:srgbClr val="007F66"/>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69B795B0-B583-4419-845B-C463501C9638}"/>
                </a:ext>
              </a:extLst>
            </p:cNvPr>
            <p:cNvCxnSpPr>
              <a:cxnSpLocks/>
            </p:cNvCxnSpPr>
            <p:nvPr/>
          </p:nvCxnSpPr>
          <p:spPr bwMode="auto">
            <a:xfrm flipV="1">
              <a:off x="499451" y="1498662"/>
              <a:ext cx="10092349" cy="24765"/>
            </a:xfrm>
            <a:prstGeom prst="line">
              <a:avLst/>
            </a:prstGeom>
            <a:noFill/>
            <a:ln w="25400" cap="flat" cmpd="sng" algn="ctr">
              <a:solidFill>
                <a:srgbClr val="007F66"/>
              </a:solidFill>
              <a:prstDash val="solid"/>
              <a:round/>
              <a:headEnd type="none" w="med" len="med"/>
              <a:tailEnd type="none" w="med" len="med"/>
            </a:ln>
            <a:effectLst/>
          </p:spPr>
        </p:cxnSp>
      </p:grpSp>
    </p:spTree>
    <p:extLst>
      <p:ext uri="{BB962C8B-B14F-4D97-AF65-F5344CB8AC3E}">
        <p14:creationId xmlns:p14="http://schemas.microsoft.com/office/powerpoint/2010/main" val="902438953"/>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Therapies</a:t>
            </a:r>
          </a:p>
        </p:txBody>
      </p:sp>
      <p:graphicFrame>
        <p:nvGraphicFramePr>
          <p:cNvPr id="5" name="Table 4"/>
          <p:cNvGraphicFramePr>
            <a:graphicFrameLocks noGrp="1"/>
          </p:cNvGraphicFramePr>
          <p:nvPr>
            <p:extLst/>
          </p:nvPr>
        </p:nvGraphicFramePr>
        <p:xfrm>
          <a:off x="196239" y="1553228"/>
          <a:ext cx="11799522" cy="5273040"/>
        </p:xfrm>
        <a:graphic>
          <a:graphicData uri="http://schemas.openxmlformats.org/drawingml/2006/table">
            <a:tbl>
              <a:tblPr firstRow="1" bandRow="1">
                <a:tableStyleId>{8799B23B-EC83-4686-B30A-512413B5E67A}</a:tableStyleId>
              </a:tblPr>
              <a:tblGrid>
                <a:gridCol w="2993724">
                  <a:extLst>
                    <a:ext uri="{9D8B030D-6E8A-4147-A177-3AD203B41FA5}">
                      <a16:colId xmlns:a16="http://schemas.microsoft.com/office/drawing/2014/main" val="3961656519"/>
                    </a:ext>
                  </a:extLst>
                </a:gridCol>
                <a:gridCol w="978422">
                  <a:extLst>
                    <a:ext uri="{9D8B030D-6E8A-4147-A177-3AD203B41FA5}">
                      <a16:colId xmlns:a16="http://schemas.microsoft.com/office/drawing/2014/main" val="520980215"/>
                    </a:ext>
                  </a:extLst>
                </a:gridCol>
                <a:gridCol w="978422">
                  <a:extLst>
                    <a:ext uri="{9D8B030D-6E8A-4147-A177-3AD203B41FA5}">
                      <a16:colId xmlns:a16="http://schemas.microsoft.com/office/drawing/2014/main" val="412869548"/>
                    </a:ext>
                  </a:extLst>
                </a:gridCol>
                <a:gridCol w="978422">
                  <a:extLst>
                    <a:ext uri="{9D8B030D-6E8A-4147-A177-3AD203B41FA5}">
                      <a16:colId xmlns:a16="http://schemas.microsoft.com/office/drawing/2014/main" val="4290095618"/>
                    </a:ext>
                  </a:extLst>
                </a:gridCol>
                <a:gridCol w="978422">
                  <a:extLst>
                    <a:ext uri="{9D8B030D-6E8A-4147-A177-3AD203B41FA5}">
                      <a16:colId xmlns:a16="http://schemas.microsoft.com/office/drawing/2014/main" val="237110537"/>
                    </a:ext>
                  </a:extLst>
                </a:gridCol>
                <a:gridCol w="978422">
                  <a:extLst>
                    <a:ext uri="{9D8B030D-6E8A-4147-A177-3AD203B41FA5}">
                      <a16:colId xmlns:a16="http://schemas.microsoft.com/office/drawing/2014/main" val="3893580882"/>
                    </a:ext>
                  </a:extLst>
                </a:gridCol>
                <a:gridCol w="978422">
                  <a:extLst>
                    <a:ext uri="{9D8B030D-6E8A-4147-A177-3AD203B41FA5}">
                      <a16:colId xmlns:a16="http://schemas.microsoft.com/office/drawing/2014/main" val="1283561753"/>
                    </a:ext>
                  </a:extLst>
                </a:gridCol>
                <a:gridCol w="978422">
                  <a:extLst>
                    <a:ext uri="{9D8B030D-6E8A-4147-A177-3AD203B41FA5}">
                      <a16:colId xmlns:a16="http://schemas.microsoft.com/office/drawing/2014/main" val="3579480053"/>
                    </a:ext>
                  </a:extLst>
                </a:gridCol>
                <a:gridCol w="978422">
                  <a:extLst>
                    <a:ext uri="{9D8B030D-6E8A-4147-A177-3AD203B41FA5}">
                      <a16:colId xmlns:a16="http://schemas.microsoft.com/office/drawing/2014/main" val="409775271"/>
                    </a:ext>
                  </a:extLst>
                </a:gridCol>
                <a:gridCol w="978422">
                  <a:extLst>
                    <a:ext uri="{9D8B030D-6E8A-4147-A177-3AD203B41FA5}">
                      <a16:colId xmlns:a16="http://schemas.microsoft.com/office/drawing/2014/main" val="378185095"/>
                    </a:ext>
                  </a:extLst>
                </a:gridCol>
              </a:tblGrid>
              <a:tr h="441424">
                <a:tc>
                  <a:txBody>
                    <a:bodyPr/>
                    <a:lstStyle/>
                    <a:p>
                      <a:pPr algn="l" fontAlgn="b"/>
                      <a:r>
                        <a:rPr lang="en-US" sz="1600" u="none" strike="noStrike" dirty="0">
                          <a:effectLst/>
                        </a:rPr>
                        <a:t>Statement</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5-ASA</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Bud</a:t>
                      </a:r>
                      <a:endParaRPr lang="en-US" sz="1600" b="1" i="0" u="none" strike="noStrike" dirty="0">
                        <a:solidFill>
                          <a:srgbClr val="000000"/>
                        </a:solidFill>
                        <a:effectLst/>
                        <a:latin typeface="+mn-lt"/>
                      </a:endParaRPr>
                    </a:p>
                  </a:txBody>
                  <a:tcPr anchor="ctr"/>
                </a:tc>
                <a:tc>
                  <a:txBody>
                    <a:bodyPr/>
                    <a:lstStyle/>
                    <a:p>
                      <a:pPr algn="ctr" fontAlgn="b"/>
                      <a:r>
                        <a:rPr lang="en-US" sz="1600" b="1" i="0" u="none" strike="noStrike">
                          <a:solidFill>
                            <a:srgbClr val="000000"/>
                          </a:solidFill>
                          <a:effectLst/>
                          <a:latin typeface="+mn-lt"/>
                        </a:rPr>
                        <a:t>Pred</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AZA/</a:t>
                      </a:r>
                    </a:p>
                    <a:p>
                      <a:pPr algn="ctr" fontAlgn="b"/>
                      <a:r>
                        <a:rPr lang="en-US" sz="1600" u="none" strike="noStrike" dirty="0">
                          <a:effectLst/>
                        </a:rPr>
                        <a:t>6MP</a:t>
                      </a:r>
                      <a:endParaRPr lang="en-US" sz="1600" b="1" i="0" u="none" strike="noStrike" dirty="0">
                        <a:solidFill>
                          <a:srgbClr val="000000"/>
                        </a:solidFill>
                        <a:effectLst/>
                        <a:latin typeface="+mn-lt"/>
                      </a:endParaRPr>
                    </a:p>
                  </a:txBody>
                  <a:tcPr anchor="ctr"/>
                </a:tc>
                <a:tc>
                  <a:txBody>
                    <a:bodyPr/>
                    <a:lstStyle/>
                    <a:p>
                      <a:pPr algn="ctr"/>
                      <a:r>
                        <a:rPr lang="en-US" sz="1600" dirty="0"/>
                        <a:t>MTX</a:t>
                      </a:r>
                    </a:p>
                  </a:txBody>
                  <a:tcPr anchor="ctr"/>
                </a:tc>
                <a:tc>
                  <a:txBody>
                    <a:bodyPr/>
                    <a:lstStyle/>
                    <a:p>
                      <a:pPr algn="ctr" fontAlgn="b"/>
                      <a:r>
                        <a:rPr lang="en-US" sz="1600" u="none" strike="noStrike" dirty="0">
                          <a:effectLst/>
                        </a:rPr>
                        <a:t>Anti-TNF</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VEDO</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UST</a:t>
                      </a:r>
                      <a:endParaRPr lang="en-US" sz="1600" b="1" i="0" u="none" strike="noStrike" dirty="0">
                        <a:solidFill>
                          <a:srgbClr val="000000"/>
                        </a:solidFill>
                        <a:effectLst/>
                        <a:latin typeface="+mn-lt"/>
                      </a:endParaRPr>
                    </a:p>
                  </a:txBody>
                  <a:tcPr anchor="ctr"/>
                </a:tc>
                <a:tc>
                  <a:txBody>
                    <a:bodyPr/>
                    <a:lstStyle/>
                    <a:p>
                      <a:pPr algn="ctr" fontAlgn="b"/>
                      <a:r>
                        <a:rPr lang="en-US" sz="1600" u="none" strike="noStrike" dirty="0">
                          <a:effectLst/>
                        </a:rPr>
                        <a:t>TOFA</a:t>
                      </a:r>
                      <a:endParaRPr lang="en-US" sz="1600" b="1" i="0" u="none" strike="noStrike" dirty="0">
                        <a:solidFill>
                          <a:srgbClr val="000000"/>
                        </a:solidFill>
                        <a:effectLst/>
                        <a:latin typeface="+mn-lt"/>
                      </a:endParaRPr>
                    </a:p>
                  </a:txBody>
                  <a:tcPr anchor="ctr"/>
                </a:tc>
                <a:extLst>
                  <a:ext uri="{0D108BD9-81ED-4DB2-BD59-A6C34878D82A}">
                    <a16:rowId xmlns:a16="http://schemas.microsoft.com/office/drawing/2014/main" val="2810905902"/>
                  </a:ext>
                </a:extLst>
              </a:tr>
              <a:tr h="441424">
                <a:tc>
                  <a:txBody>
                    <a:bodyPr/>
                    <a:lstStyle/>
                    <a:p>
                      <a:pPr algn="l" fontAlgn="b"/>
                      <a:r>
                        <a:rPr lang="en-US" sz="1600" u="none" strike="noStrike" dirty="0">
                          <a:effectLst/>
                        </a:rPr>
                        <a:t>Increases the risk of infection with SARS-CoV-2.</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extLst>
                  <a:ext uri="{0D108BD9-81ED-4DB2-BD59-A6C34878D82A}">
                    <a16:rowId xmlns:a16="http://schemas.microsoft.com/office/drawing/2014/main" val="3720149982"/>
                  </a:ext>
                </a:extLst>
              </a:tr>
              <a:tr h="441424">
                <a:tc>
                  <a:txBody>
                    <a:bodyPr/>
                    <a:lstStyle/>
                    <a:p>
                      <a:pPr algn="l" fontAlgn="b"/>
                      <a:r>
                        <a:rPr lang="en-US" sz="1600" u="none" strike="noStrike" dirty="0">
                          <a:effectLst/>
                        </a:rPr>
                        <a:t>Increases the risk of COVID-19 disease.</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extLst>
                  <a:ext uri="{0D108BD9-81ED-4DB2-BD59-A6C34878D82A}">
                    <a16:rowId xmlns:a16="http://schemas.microsoft.com/office/drawing/2014/main" val="1895274242"/>
                  </a:ext>
                </a:extLst>
              </a:tr>
              <a:tr h="700999">
                <a:tc>
                  <a:txBody>
                    <a:bodyPr/>
                    <a:lstStyle/>
                    <a:p>
                      <a:pPr algn="l" fontAlgn="b"/>
                      <a:r>
                        <a:rPr lang="en-US" sz="1600" u="none" strike="noStrike" dirty="0">
                          <a:effectLst/>
                        </a:rPr>
                        <a:t>Patients taking this should reduce the dose of therapy to prevent SARS-CoV-2 infection.</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extLst>
                  <a:ext uri="{0D108BD9-81ED-4DB2-BD59-A6C34878D82A}">
                    <a16:rowId xmlns:a16="http://schemas.microsoft.com/office/drawing/2014/main" val="2147190212"/>
                  </a:ext>
                </a:extLst>
              </a:tr>
              <a:tr h="700999">
                <a:tc>
                  <a:txBody>
                    <a:bodyPr/>
                    <a:lstStyle/>
                    <a:p>
                      <a:pPr algn="l" fontAlgn="b"/>
                      <a:r>
                        <a:rPr lang="en-US" sz="1600" u="none" strike="noStrike" dirty="0">
                          <a:effectLst/>
                        </a:rPr>
                        <a:t>Patients taking this should discontinue therapy to prevent SARS-CoV-2 infection.</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extLst>
                  <a:ext uri="{0D108BD9-81ED-4DB2-BD59-A6C34878D82A}">
                    <a16:rowId xmlns:a16="http://schemas.microsoft.com/office/drawing/2014/main" val="323975173"/>
                  </a:ext>
                </a:extLst>
              </a:tr>
              <a:tr h="859289">
                <a:tc>
                  <a:txBody>
                    <a:bodyPr/>
                    <a:lstStyle/>
                    <a:p>
                      <a:pPr algn="l" fontAlgn="b"/>
                      <a:r>
                        <a:rPr lang="en-US" sz="1600" u="none" strike="noStrike" dirty="0">
                          <a:effectLst/>
                        </a:rPr>
                        <a:t>Patients taking this should stop therapy if they test positive for SARS-CoV-2 but don’t have the COVID-19 disease.</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extLst>
                  <a:ext uri="{0D108BD9-81ED-4DB2-BD59-A6C34878D82A}">
                    <a16:rowId xmlns:a16="http://schemas.microsoft.com/office/drawing/2014/main" val="1592097970"/>
                  </a:ext>
                </a:extLst>
              </a:tr>
              <a:tr h="623187">
                <a:tc>
                  <a:txBody>
                    <a:bodyPr/>
                    <a:lstStyle/>
                    <a:p>
                      <a:pPr algn="l" fontAlgn="b"/>
                      <a:r>
                        <a:rPr lang="en-US" sz="1600" u="none" strike="noStrike" dirty="0">
                          <a:effectLst/>
                        </a:rPr>
                        <a:t>Patients taking this</a:t>
                      </a:r>
                      <a:r>
                        <a:rPr lang="en-US" sz="1600" u="none" strike="noStrike" baseline="0" dirty="0">
                          <a:effectLst/>
                        </a:rPr>
                        <a:t> </a:t>
                      </a:r>
                      <a:r>
                        <a:rPr lang="en-US" sz="1600" u="none" strike="noStrike" dirty="0">
                          <a:effectLst/>
                        </a:rPr>
                        <a:t>should stop therapy if they develop COVID-19.</a:t>
                      </a:r>
                      <a:endParaRPr lang="en-US" sz="1600" b="0" i="0" u="none" strike="noStrike" dirty="0">
                        <a:solidFill>
                          <a:srgbClr val="000000"/>
                        </a:solidFill>
                        <a:effectLst/>
                        <a:latin typeface="+mn-lt"/>
                      </a:endParaRPr>
                    </a:p>
                  </a:txBody>
                  <a:tcPr anchor="ctr"/>
                </a:tc>
                <a:tc>
                  <a:txBody>
                    <a:bodyPr/>
                    <a:lstStyle/>
                    <a:p>
                      <a:pPr algn="ctr" fontAlgn="b"/>
                      <a:endParaRPr lang="en-US" sz="1600" b="0" i="0" u="none" strike="noStrike" dirty="0">
                        <a:solidFill>
                          <a:srgbClr val="000000"/>
                        </a:solidFill>
                        <a:effectLst/>
                        <a:latin typeface="+mn-lt"/>
                      </a:endParaRPr>
                    </a:p>
                  </a:txBody>
                  <a:tcPr anchor="ctr">
                    <a:solidFill>
                      <a:srgbClr val="FF4D4D"/>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FFE699"/>
                    </a:solidFill>
                  </a:tcPr>
                </a:tc>
                <a:tc>
                  <a:txBody>
                    <a:bodyPr/>
                    <a:lstStyle/>
                    <a:p>
                      <a:pPr algn="ctr" fontAlgn="b"/>
                      <a:endParaRPr lang="en-US" sz="1600" b="0" i="0" u="none" strike="noStrike" dirty="0">
                        <a:solidFill>
                          <a:srgbClr val="000000"/>
                        </a:solidFill>
                        <a:effectLst/>
                        <a:latin typeface="+mn-lt"/>
                      </a:endParaRPr>
                    </a:p>
                  </a:txBody>
                  <a:tcPr anchor="ctr">
                    <a:solidFill>
                      <a:srgbClr val="C5E0B4"/>
                    </a:solidFill>
                  </a:tcPr>
                </a:tc>
                <a:extLst>
                  <a:ext uri="{0D108BD9-81ED-4DB2-BD59-A6C34878D82A}">
                    <a16:rowId xmlns:a16="http://schemas.microsoft.com/office/drawing/2014/main" val="1206198586"/>
                  </a:ext>
                </a:extLst>
              </a:tr>
            </a:tbl>
          </a:graphicData>
        </a:graphic>
      </p:graphicFrame>
    </p:spTree>
    <p:extLst>
      <p:ext uri="{BB962C8B-B14F-4D97-AF65-F5344CB8AC3E}">
        <p14:creationId xmlns:p14="http://schemas.microsoft.com/office/powerpoint/2010/main" val="2904662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123" y="127026"/>
            <a:ext cx="10515600" cy="1325563"/>
          </a:xfrm>
        </p:spPr>
        <p:txBody>
          <a:bodyPr/>
          <a:lstStyle/>
          <a:p>
            <a:r>
              <a:rPr lang="en-US" dirty="0"/>
              <a:t>Updates from our colleagues</a:t>
            </a:r>
          </a:p>
        </p:txBody>
      </p:sp>
      <p:sp>
        <p:nvSpPr>
          <p:cNvPr id="3" name="Content Placeholder 2"/>
          <p:cNvSpPr>
            <a:spLocks noGrp="1"/>
          </p:cNvSpPr>
          <p:nvPr>
            <p:ph idx="1"/>
          </p:nvPr>
        </p:nvSpPr>
        <p:spPr>
          <a:xfrm>
            <a:off x="262723" y="2619313"/>
            <a:ext cx="4539665" cy="2589290"/>
          </a:xfrm>
        </p:spPr>
        <p:txBody>
          <a:bodyPr>
            <a:normAutofit/>
          </a:bodyPr>
          <a:lstStyle/>
          <a:p>
            <a:pPr marL="0" indent="0">
              <a:lnSpc>
                <a:spcPct val="80000"/>
              </a:lnSpc>
              <a:buNone/>
            </a:pPr>
            <a:r>
              <a:rPr lang="en-US" sz="3200" i="1" dirty="0" err="1"/>
              <a:t>Siew</a:t>
            </a:r>
            <a:r>
              <a:rPr lang="en-US" sz="3200" i="1" dirty="0"/>
              <a:t> Ng </a:t>
            </a:r>
            <a:r>
              <a:rPr lang="mr-IN" sz="3200" i="1" dirty="0"/>
              <a:t>–</a:t>
            </a:r>
            <a:r>
              <a:rPr lang="en-US" sz="3200" i="1" dirty="0"/>
              <a:t> Hong Kong</a:t>
            </a:r>
          </a:p>
          <a:p>
            <a:pPr marL="0" indent="0">
              <a:lnSpc>
                <a:spcPct val="80000"/>
              </a:lnSpc>
              <a:buNone/>
            </a:pPr>
            <a:r>
              <a:rPr lang="en-US" sz="3200" i="1" dirty="0" err="1"/>
              <a:t>Zhihua</a:t>
            </a:r>
            <a:r>
              <a:rPr lang="en-US" sz="3200" i="1" dirty="0"/>
              <a:t> Ran </a:t>
            </a:r>
            <a:r>
              <a:rPr lang="mr-IN" sz="3200" i="1" dirty="0"/>
              <a:t>–</a:t>
            </a:r>
            <a:r>
              <a:rPr lang="en-US" sz="3200" i="1" dirty="0"/>
              <a:t> China</a:t>
            </a:r>
          </a:p>
          <a:p>
            <a:pPr marL="0" indent="0">
              <a:lnSpc>
                <a:spcPct val="80000"/>
              </a:lnSpc>
              <a:buNone/>
            </a:pPr>
            <a:r>
              <a:rPr lang="en-US" sz="3200" i="1" dirty="0"/>
              <a:t>Silvio </a:t>
            </a:r>
            <a:r>
              <a:rPr lang="en-US" sz="3200" i="1" dirty="0" err="1"/>
              <a:t>Danese</a:t>
            </a:r>
            <a:r>
              <a:rPr lang="en-US" sz="3200" i="1" dirty="0"/>
              <a:t> </a:t>
            </a:r>
            <a:r>
              <a:rPr lang="mr-IN" sz="3200" i="1" dirty="0"/>
              <a:t>–</a:t>
            </a:r>
            <a:r>
              <a:rPr lang="en-US" sz="3200" i="1" dirty="0"/>
              <a:t> Italy</a:t>
            </a:r>
          </a:p>
          <a:p>
            <a:endParaRPr lang="en-US" sz="3200" dirty="0"/>
          </a:p>
        </p:txBody>
      </p:sp>
      <p:pic>
        <p:nvPicPr>
          <p:cNvPr id="4" name="Picture 2" descr="Geographic distribution of cumulative number of reported COVID-19 cases per 100 000 population, worldwide, as of 19 March 20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6735" y="1299319"/>
            <a:ext cx="7428519" cy="52511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8372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838200" y="4343400"/>
            <a:ext cx="10820400" cy="2286000"/>
          </a:xfrm>
        </p:spPr>
        <p:txBody>
          <a:bodyPr/>
          <a:lstStyle/>
          <a:p>
            <a:pPr eaLnBrk="1" hangingPunct="1"/>
            <a:endParaRPr lang="en-US" altLang="en-US" dirty="0"/>
          </a:p>
          <a:p>
            <a:pPr eaLnBrk="1" hangingPunct="1"/>
            <a:r>
              <a:rPr lang="en-US" altLang="en-US" sz="2400" dirty="0"/>
              <a:t>Michael Kappelman MD, MPH (University of North Carolina at Chapel Hill)</a:t>
            </a:r>
          </a:p>
          <a:p>
            <a:pPr eaLnBrk="1" hangingPunct="1"/>
            <a:r>
              <a:rPr lang="en-US" altLang="en-US" sz="2400" dirty="0"/>
              <a:t>Erica Brenner, MD (University of North Carolina at Chapel Hill)</a:t>
            </a:r>
          </a:p>
          <a:p>
            <a:pPr eaLnBrk="1" hangingPunct="1"/>
            <a:r>
              <a:rPr lang="en-US" altLang="en-US" sz="2400" dirty="0"/>
              <a:t>Ryan Ungaro, MD (Icahn School of Medicine at Mount Sinai, New York)</a:t>
            </a:r>
          </a:p>
          <a:p>
            <a:pPr eaLnBrk="1" hangingPunct="1"/>
            <a:endParaRPr lang="en-US" altLang="en-US" sz="2400" dirty="0"/>
          </a:p>
          <a:p>
            <a:pPr eaLnBrk="1" hangingPunct="1"/>
            <a:endParaRPr lang="en-US" alt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3759" y="381000"/>
            <a:ext cx="7228282" cy="3782571"/>
          </a:xfrm>
          <a:prstGeom prst="rect">
            <a:avLst/>
          </a:prstGeom>
        </p:spPr>
      </p:pic>
    </p:spTree>
    <p:extLst>
      <p:ext uri="{BB962C8B-B14F-4D97-AF65-F5344CB8AC3E}">
        <p14:creationId xmlns:p14="http://schemas.microsoft.com/office/powerpoint/2010/main" val="2360414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Not exactly Bordeaux. . .</a:t>
            </a:r>
          </a:p>
        </p:txBody>
      </p:sp>
      <p:sp>
        <p:nvSpPr>
          <p:cNvPr id="3" name="Content Placeholder 2"/>
          <p:cNvSpPr>
            <a:spLocks noGrp="1"/>
          </p:cNvSpPr>
          <p:nvPr>
            <p:ph idx="1"/>
          </p:nvPr>
        </p:nvSpPr>
        <p:spPr>
          <a:xfrm>
            <a:off x="609600" y="1585118"/>
            <a:ext cx="5638800" cy="4906963"/>
          </a:xfrm>
        </p:spPr>
        <p:txBody>
          <a:bodyPr/>
          <a:lstStyle/>
          <a:p>
            <a:r>
              <a:rPr lang="en-US" dirty="0"/>
              <a:t>Originally invited to speak at the IOIBD Real World Evidence program this week</a:t>
            </a:r>
          </a:p>
          <a:p>
            <a:r>
              <a:rPr lang="en-US" dirty="0"/>
              <a:t>Honored to be speaking to this esteemed group today about the SECURE-IBD COVID-19 reporting project</a:t>
            </a:r>
          </a:p>
        </p:txBody>
      </p:sp>
      <p:pic>
        <p:nvPicPr>
          <p:cNvPr id="1028" name="Picture 4" descr="Image result for bordeaux france imag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57984" y="1585118"/>
            <a:ext cx="3313043" cy="2209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Alternate image 1 for Lenox® Tuscany Classics® Grand Bordeaux Wine Glasses (Set of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9961" y="4724400"/>
            <a:ext cx="1589088" cy="15890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43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a:t>
            </a:r>
          </a:p>
        </p:txBody>
      </p:sp>
      <p:sp>
        <p:nvSpPr>
          <p:cNvPr id="3" name="Content Placeholder 2"/>
          <p:cNvSpPr>
            <a:spLocks noGrp="1"/>
          </p:cNvSpPr>
          <p:nvPr>
            <p:ph idx="1"/>
          </p:nvPr>
        </p:nvSpPr>
        <p:spPr/>
        <p:txBody>
          <a:bodyPr/>
          <a:lstStyle/>
          <a:p>
            <a:r>
              <a:rPr lang="en-US" dirty="0"/>
              <a:t>To </a:t>
            </a:r>
            <a:r>
              <a:rPr lang="en-US" b="1" i="1" dirty="0"/>
              <a:t>rapidly</a:t>
            </a:r>
            <a:r>
              <a:rPr lang="en-US" dirty="0"/>
              <a:t> define the impact of COVID-19 on patients with IBD, including the impact of factors such as age, comorbidities, and IBD treatments on COVID outcomes.  </a:t>
            </a:r>
          </a:p>
          <a:p>
            <a:r>
              <a:rPr lang="en-US" dirty="0"/>
              <a:t>To provide regular updates (at least weekly) to the IBD community regarding number of reported cases and outcomes, including data broken down by geographic region and IBD treatment. </a:t>
            </a:r>
          </a:p>
        </p:txBody>
      </p:sp>
    </p:spTree>
    <p:extLst>
      <p:ext uri="{BB962C8B-B14F-4D97-AF65-F5344CB8AC3E}">
        <p14:creationId xmlns:p14="http://schemas.microsoft.com/office/powerpoint/2010/main" val="810726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Components</a:t>
            </a:r>
          </a:p>
        </p:txBody>
      </p:sp>
      <p:sp>
        <p:nvSpPr>
          <p:cNvPr id="3" name="Content Placeholder 2"/>
          <p:cNvSpPr>
            <a:spLocks noGrp="1"/>
          </p:cNvSpPr>
          <p:nvPr>
            <p:ph idx="1"/>
          </p:nvPr>
        </p:nvSpPr>
        <p:spPr>
          <a:xfrm>
            <a:off x="609600" y="1219201"/>
            <a:ext cx="6553200" cy="4906963"/>
          </a:xfrm>
        </p:spPr>
        <p:txBody>
          <a:bodyPr/>
          <a:lstStyle/>
          <a:p>
            <a:r>
              <a:rPr lang="en-US" sz="3200" dirty="0"/>
              <a:t>Registry</a:t>
            </a:r>
          </a:p>
          <a:p>
            <a:r>
              <a:rPr lang="en-US" sz="3200" dirty="0"/>
              <a:t>Website</a:t>
            </a:r>
          </a:p>
          <a:p>
            <a:r>
              <a:rPr lang="en-US" sz="3200" dirty="0"/>
              <a:t>Communication and dissemination strategy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0030" y="1066800"/>
            <a:ext cx="3722370" cy="4652962"/>
          </a:xfrm>
          <a:prstGeom prst="rect">
            <a:avLst/>
          </a:prstGeom>
        </p:spPr>
      </p:pic>
    </p:spTree>
    <p:extLst>
      <p:ext uri="{BB962C8B-B14F-4D97-AF65-F5344CB8AC3E}">
        <p14:creationId xmlns:p14="http://schemas.microsoft.com/office/powerpoint/2010/main" val="2247489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Registry</a:t>
            </a:r>
          </a:p>
        </p:txBody>
      </p:sp>
      <p:sp>
        <p:nvSpPr>
          <p:cNvPr id="3" name="Content Placeholder 2"/>
          <p:cNvSpPr>
            <a:spLocks noGrp="1"/>
          </p:cNvSpPr>
          <p:nvPr>
            <p:ph idx="1"/>
          </p:nvPr>
        </p:nvSpPr>
        <p:spPr>
          <a:xfrm>
            <a:off x="609600" y="1219201"/>
            <a:ext cx="7315200" cy="4906963"/>
          </a:xfrm>
        </p:spPr>
        <p:txBody>
          <a:bodyPr/>
          <a:lstStyle/>
          <a:p>
            <a:r>
              <a:rPr lang="en-US" sz="2400" dirty="0"/>
              <a:t>Built using </a:t>
            </a:r>
            <a:r>
              <a:rPr lang="en-US" sz="2400" dirty="0" err="1"/>
              <a:t>REDCap</a:t>
            </a:r>
            <a:endParaRPr lang="en-US" sz="2400" dirty="0"/>
          </a:p>
          <a:p>
            <a:r>
              <a:rPr lang="en-US" sz="2400" dirty="0"/>
              <a:t>Collects data on patient location, demographics, IBD characteristics, comorbidities, and COVID-19 outcomes</a:t>
            </a:r>
          </a:p>
          <a:p>
            <a:r>
              <a:rPr lang="en-US" sz="2400" dirty="0"/>
              <a:t>Completion time &lt; 5 minutes</a:t>
            </a:r>
          </a:p>
          <a:p>
            <a:r>
              <a:rPr lang="en-US" sz="2400" dirty="0"/>
              <a:t>All data are de-identified, in accordance with HIPAA Safe Harbor standards. </a:t>
            </a:r>
          </a:p>
          <a:p>
            <a:r>
              <a:rPr lang="en-US" sz="2400" dirty="0"/>
              <a:t>The UNC-Chapel Hill Office for Human Research Ethics has determined that the Registry does </a:t>
            </a:r>
            <a:r>
              <a:rPr lang="en-US" sz="2400" u="sng" dirty="0"/>
              <a:t>not constitute human subjects research </a:t>
            </a:r>
            <a:r>
              <a:rPr lang="en-US" sz="2400" dirty="0"/>
              <a:t>as defined under U.S. regulations</a:t>
            </a:r>
            <a:r>
              <a:rPr lang="en-US" sz="1600" dirty="0"/>
              <a:t> [45 CFR 46.102 and 21 CFR 56.102]</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0" y="1066800"/>
            <a:ext cx="3634727" cy="5257800"/>
          </a:xfrm>
          <a:prstGeom prst="rect">
            <a:avLst/>
          </a:prstGeom>
        </p:spPr>
      </p:pic>
    </p:spTree>
    <p:extLst>
      <p:ext uri="{BB962C8B-B14F-4D97-AF65-F5344CB8AC3E}">
        <p14:creationId xmlns:p14="http://schemas.microsoft.com/office/powerpoint/2010/main" val="3674971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Website</a:t>
            </a:r>
          </a:p>
        </p:txBody>
      </p:sp>
      <p:sp>
        <p:nvSpPr>
          <p:cNvPr id="3" name="Content Placeholder 2"/>
          <p:cNvSpPr>
            <a:spLocks noGrp="1"/>
          </p:cNvSpPr>
          <p:nvPr>
            <p:ph idx="1"/>
          </p:nvPr>
        </p:nvSpPr>
        <p:spPr>
          <a:xfrm>
            <a:off x="609600" y="1219201"/>
            <a:ext cx="5486400" cy="4906963"/>
          </a:xfrm>
        </p:spPr>
        <p:txBody>
          <a:bodyPr/>
          <a:lstStyle/>
          <a:p>
            <a:r>
              <a:rPr lang="en-US" dirty="0"/>
              <a:t>Landing page</a:t>
            </a:r>
          </a:p>
          <a:p>
            <a:r>
              <a:rPr lang="en-US" dirty="0"/>
              <a:t>Project information and FAQs</a:t>
            </a:r>
          </a:p>
          <a:p>
            <a:r>
              <a:rPr lang="en-US" dirty="0"/>
              <a:t>Access to the registry</a:t>
            </a:r>
          </a:p>
          <a:p>
            <a:r>
              <a:rPr lang="en-US" dirty="0"/>
              <a:t>Facilitate rapid sharing of data</a:t>
            </a:r>
          </a:p>
          <a:p>
            <a:r>
              <a:rPr lang="en-US" dirty="0"/>
              <a:t>Link to patient/provider resources</a:t>
            </a:r>
          </a:p>
          <a:p>
            <a:r>
              <a:rPr lang="en-US" dirty="0"/>
              <a:t>Acknowledge partnering organizations</a:t>
            </a:r>
          </a:p>
        </p:txBody>
      </p:sp>
      <p:pic>
        <p:nvPicPr>
          <p:cNvPr id="4" name="Picture 3"/>
          <p:cNvPicPr>
            <a:picLocks noChangeAspect="1"/>
          </p:cNvPicPr>
          <p:nvPr/>
        </p:nvPicPr>
        <p:blipFill>
          <a:blip r:embed="rId2"/>
          <a:stretch>
            <a:fillRect/>
          </a:stretch>
        </p:blipFill>
        <p:spPr>
          <a:xfrm>
            <a:off x="6248400" y="972344"/>
            <a:ext cx="5572125" cy="540067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r="-216"/>
          <a:stretch/>
        </p:blipFill>
        <p:spPr>
          <a:xfrm>
            <a:off x="7703805" y="3810000"/>
            <a:ext cx="4419600" cy="3048000"/>
          </a:xfrm>
          <a:prstGeom prst="rect">
            <a:avLst/>
          </a:prstGeom>
        </p:spPr>
      </p:pic>
    </p:spTree>
    <p:extLst>
      <p:ext uri="{BB962C8B-B14F-4D97-AF65-F5344CB8AC3E}">
        <p14:creationId xmlns:p14="http://schemas.microsoft.com/office/powerpoint/2010/main" val="1755317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61"/>
            <a:ext cx="10972800" cy="487362"/>
          </a:xfrm>
        </p:spPr>
        <p:txBody>
          <a:bodyPr/>
          <a:lstStyle/>
          <a:p>
            <a:r>
              <a:rPr lang="en-US" b="1" dirty="0"/>
              <a:t>Communications and dissemination</a:t>
            </a:r>
          </a:p>
        </p:txBody>
      </p:sp>
      <p:sp>
        <p:nvSpPr>
          <p:cNvPr id="3" name="Content Placeholder 2"/>
          <p:cNvSpPr>
            <a:spLocks noGrp="1"/>
          </p:cNvSpPr>
          <p:nvPr>
            <p:ph idx="1"/>
          </p:nvPr>
        </p:nvSpPr>
        <p:spPr>
          <a:xfrm>
            <a:off x="457200" y="762000"/>
            <a:ext cx="6934200" cy="4906963"/>
          </a:xfrm>
        </p:spPr>
        <p:txBody>
          <a:bodyPr/>
          <a:lstStyle/>
          <a:p>
            <a:r>
              <a:rPr lang="en-US" sz="2600" dirty="0"/>
              <a:t>Engage and excite international pediatric and adult IBD communities</a:t>
            </a:r>
          </a:p>
          <a:p>
            <a:r>
              <a:rPr lang="en-US" sz="2600" dirty="0"/>
              <a:t>Encourage broad participation</a:t>
            </a:r>
          </a:p>
          <a:p>
            <a:r>
              <a:rPr lang="en-US" sz="2600" dirty="0"/>
              <a:t>Theme:  “We are all in this together”</a:t>
            </a:r>
          </a:p>
          <a:p>
            <a:r>
              <a:rPr lang="en-US" sz="2600" dirty="0"/>
              <a:t>Transparency and data sharing</a:t>
            </a:r>
          </a:p>
          <a:p>
            <a:r>
              <a:rPr lang="en-US" sz="2600" dirty="0"/>
              <a:t>Social media!</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990600"/>
            <a:ext cx="4652754" cy="5767388"/>
          </a:xfrm>
          <a:prstGeom prst="rect">
            <a:avLst/>
          </a:prstGeom>
        </p:spPr>
      </p:pic>
      <p:pic>
        <p:nvPicPr>
          <p:cNvPr id="6" name="Picture 5">
            <a:extLst>
              <a:ext uri="{FF2B5EF4-FFF2-40B4-BE49-F238E27FC236}">
                <a16:creationId xmlns:a16="http://schemas.microsoft.com/office/drawing/2014/main" id="{E0BF9E39-C703-D84B-B54C-706DA8A26F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400" y="3690131"/>
            <a:ext cx="3892550" cy="2392365"/>
          </a:xfrm>
          <a:prstGeom prst="rect">
            <a:avLst/>
          </a:prstGeom>
        </p:spPr>
      </p:pic>
    </p:spTree>
    <p:extLst>
      <p:ext uri="{BB962C8B-B14F-4D97-AF65-F5344CB8AC3E}">
        <p14:creationId xmlns:p14="http://schemas.microsoft.com/office/powerpoint/2010/main" val="935707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Reach and impact</a:t>
            </a:r>
          </a:p>
        </p:txBody>
      </p:sp>
      <p:pic>
        <p:nvPicPr>
          <p:cNvPr id="1026" name="img925912" descr="243e7a72-94ae-4555-a8a7-72976c9de15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29770"/>
            <a:ext cx="5931439" cy="340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img388948" descr="68983088-142d-49a2-b9e0-050e61b17e3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1039" y="1295400"/>
            <a:ext cx="520274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392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8107-9E1C-4A48-871A-13E6FF9A4337}"/>
              </a:ext>
            </a:extLst>
          </p:cNvPr>
          <p:cNvSpPr>
            <a:spLocks noGrp="1"/>
          </p:cNvSpPr>
          <p:nvPr>
            <p:ph type="title"/>
          </p:nvPr>
        </p:nvSpPr>
        <p:spPr/>
        <p:txBody>
          <a:bodyPr/>
          <a:lstStyle/>
          <a:p>
            <a:r>
              <a:rPr lang="en-US" dirty="0"/>
              <a:t>Approach to the topic</a:t>
            </a:r>
          </a:p>
        </p:txBody>
      </p:sp>
      <p:sp>
        <p:nvSpPr>
          <p:cNvPr id="3" name="Content Placeholder 2">
            <a:extLst>
              <a:ext uri="{FF2B5EF4-FFF2-40B4-BE49-F238E27FC236}">
                <a16:creationId xmlns:a16="http://schemas.microsoft.com/office/drawing/2014/main" id="{E2D7D140-0803-FA47-9C82-3D61BACBDF94}"/>
              </a:ext>
            </a:extLst>
          </p:cNvPr>
          <p:cNvSpPr>
            <a:spLocks noGrp="1"/>
          </p:cNvSpPr>
          <p:nvPr>
            <p:ph idx="1"/>
          </p:nvPr>
        </p:nvSpPr>
        <p:spPr>
          <a:xfrm>
            <a:off x="869069" y="1212531"/>
            <a:ext cx="10841272" cy="4221188"/>
          </a:xfrm>
        </p:spPr>
        <p:txBody>
          <a:bodyPr>
            <a:noAutofit/>
          </a:bodyPr>
          <a:lstStyle/>
          <a:p>
            <a:r>
              <a:rPr lang="en-US" sz="2700" dirty="0"/>
              <a:t>Do IBD medications increase risk of infection with SARS-CoV-2?</a:t>
            </a:r>
          </a:p>
          <a:p>
            <a:r>
              <a:rPr lang="en-US" sz="2700" dirty="0"/>
              <a:t>Do IBD medications increase risk of COVID-19 disease and/or its severity?</a:t>
            </a:r>
          </a:p>
          <a:p>
            <a:r>
              <a:rPr lang="en-US" sz="2700" dirty="0"/>
              <a:t>How long does immunological effect of these medicines last when stopped?</a:t>
            </a:r>
          </a:p>
          <a:p>
            <a:r>
              <a:rPr lang="en-US" sz="2700" dirty="0"/>
              <a:t>Medications to cover:</a:t>
            </a:r>
          </a:p>
          <a:p>
            <a:pPr lvl="1"/>
            <a:r>
              <a:rPr lang="en-US" sz="2700" dirty="0"/>
              <a:t>Mesalamines</a:t>
            </a:r>
          </a:p>
          <a:p>
            <a:pPr lvl="1"/>
            <a:r>
              <a:rPr lang="en-US" sz="2700" dirty="0"/>
              <a:t>Steroids, including budesonide</a:t>
            </a:r>
          </a:p>
          <a:p>
            <a:pPr lvl="1"/>
            <a:r>
              <a:rPr lang="en-US" sz="2700" dirty="0"/>
              <a:t>Thiopurines</a:t>
            </a:r>
          </a:p>
          <a:p>
            <a:pPr lvl="1"/>
            <a:r>
              <a:rPr lang="en-US" sz="2700" dirty="0"/>
              <a:t>Methotrexate</a:t>
            </a:r>
          </a:p>
          <a:p>
            <a:pPr lvl="1"/>
            <a:r>
              <a:rPr lang="en-US" sz="2700" dirty="0"/>
              <a:t>JAK inhibitors</a:t>
            </a:r>
          </a:p>
          <a:p>
            <a:endParaRPr lang="en-US" sz="2700" dirty="0"/>
          </a:p>
        </p:txBody>
      </p:sp>
    </p:spTree>
    <p:extLst>
      <p:ext uri="{BB962C8B-B14F-4D97-AF65-F5344CB8AC3E}">
        <p14:creationId xmlns:p14="http://schemas.microsoft.com/office/powerpoint/2010/main" val="2747163012"/>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blueprint for other conditions</a:t>
            </a:r>
          </a:p>
        </p:txBody>
      </p:sp>
      <p:sp>
        <p:nvSpPr>
          <p:cNvPr id="3" name="Content Placeholder 2"/>
          <p:cNvSpPr>
            <a:spLocks noGrp="1"/>
          </p:cNvSpPr>
          <p:nvPr>
            <p:ph idx="1"/>
          </p:nvPr>
        </p:nvSpPr>
        <p:spPr>
          <a:xfrm>
            <a:off x="609600" y="1219201"/>
            <a:ext cx="6172200" cy="4906963"/>
          </a:xfrm>
        </p:spPr>
        <p:txBody>
          <a:bodyPr/>
          <a:lstStyle/>
          <a:p>
            <a:r>
              <a:rPr lang="en-US" dirty="0"/>
              <a:t>Reached out to/approached by other disease groups </a:t>
            </a:r>
          </a:p>
          <a:p>
            <a:pPr lvl="1"/>
            <a:r>
              <a:rPr lang="en-US" dirty="0"/>
              <a:t>cirrhosis and liver transplants</a:t>
            </a:r>
          </a:p>
          <a:p>
            <a:pPr lvl="1"/>
            <a:r>
              <a:rPr lang="en-US" dirty="0"/>
              <a:t>celiac disease</a:t>
            </a:r>
          </a:p>
          <a:p>
            <a:pPr lvl="1"/>
            <a:r>
              <a:rPr lang="en-US" dirty="0"/>
              <a:t>psoriasis, juvenile idiopathic arthritis</a:t>
            </a:r>
          </a:p>
          <a:p>
            <a:pPr lvl="1"/>
            <a:r>
              <a:rPr lang="en-US" dirty="0"/>
              <a:t>rheumatoid arthritis</a:t>
            </a:r>
          </a:p>
          <a:p>
            <a:pPr lvl="1"/>
            <a:r>
              <a:rPr lang="en-US" dirty="0"/>
              <a:t>Lupus</a:t>
            </a:r>
          </a:p>
          <a:p>
            <a:pPr lvl="1"/>
            <a:r>
              <a:rPr lang="en-US" dirty="0"/>
              <a:t>sickle cell</a:t>
            </a:r>
          </a:p>
          <a:p>
            <a:pPr lvl="1"/>
            <a:r>
              <a:rPr lang="en-US" dirty="0"/>
              <a:t>hematological malignancies (i.e. leukemia and multiple myeloma)</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2362200"/>
            <a:ext cx="4495800" cy="2324329"/>
          </a:xfrm>
          <a:prstGeom prst="rect">
            <a:avLst/>
          </a:prstGeom>
        </p:spPr>
      </p:pic>
    </p:spTree>
    <p:extLst>
      <p:ext uri="{BB962C8B-B14F-4D97-AF65-F5344CB8AC3E}">
        <p14:creationId xmlns:p14="http://schemas.microsoft.com/office/powerpoint/2010/main" val="3972949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 need your help</a:t>
            </a:r>
          </a:p>
        </p:txBody>
      </p:sp>
      <p:sp>
        <p:nvSpPr>
          <p:cNvPr id="3" name="Content Placeholder 2"/>
          <p:cNvSpPr>
            <a:spLocks noGrp="1"/>
          </p:cNvSpPr>
          <p:nvPr>
            <p:ph idx="1"/>
          </p:nvPr>
        </p:nvSpPr>
        <p:spPr>
          <a:xfrm>
            <a:off x="609600" y="1219201"/>
            <a:ext cx="7620000" cy="4419599"/>
          </a:xfrm>
        </p:spPr>
        <p:txBody>
          <a:bodyPr/>
          <a:lstStyle/>
          <a:p>
            <a:r>
              <a:rPr lang="en-US" dirty="0"/>
              <a:t>To spread the word!!!</a:t>
            </a:r>
          </a:p>
          <a:p>
            <a:r>
              <a:rPr lang="en-US" dirty="0"/>
              <a:t>Share our weekly updates with your colleagues</a:t>
            </a:r>
          </a:p>
          <a:p>
            <a:r>
              <a:rPr lang="en-US" dirty="0"/>
              <a:t>Forward to </a:t>
            </a:r>
            <a:r>
              <a:rPr lang="en-US" dirty="0" err="1"/>
              <a:t>listservs</a:t>
            </a:r>
            <a:r>
              <a:rPr lang="en-US" dirty="0"/>
              <a:t>/groups you are part of</a:t>
            </a:r>
          </a:p>
          <a:p>
            <a:r>
              <a:rPr lang="en-US" dirty="0"/>
              <a:t>Social media</a:t>
            </a:r>
          </a:p>
          <a:p>
            <a:r>
              <a:rPr lang="en-US" dirty="0"/>
              <a:t>Any other contacts/connections you have</a:t>
            </a:r>
          </a:p>
        </p:txBody>
      </p:sp>
      <p:pic>
        <p:nvPicPr>
          <p:cNvPr id="3078" name="Picture 6" descr="https://thornleyfallis.com/wp-content/uploads/2013/05/spread-the-wor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3886200"/>
            <a:ext cx="4267200" cy="28403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292812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Partners (working on others)</a:t>
            </a:r>
          </a:p>
        </p:txBody>
      </p:sp>
      <p:pic>
        <p:nvPicPr>
          <p:cNvPr id="4" name="Picture 3"/>
          <p:cNvPicPr>
            <a:picLocks noChangeAspect="1"/>
          </p:cNvPicPr>
          <p:nvPr/>
        </p:nvPicPr>
        <p:blipFill>
          <a:blip r:embed="rId2"/>
          <a:stretch>
            <a:fillRect/>
          </a:stretch>
        </p:blipFill>
        <p:spPr>
          <a:xfrm>
            <a:off x="688731" y="2590800"/>
            <a:ext cx="10893669" cy="1600200"/>
          </a:xfrm>
          <a:prstGeom prst="rect">
            <a:avLst/>
          </a:prstGeom>
        </p:spPr>
      </p:pic>
    </p:spTree>
    <p:extLst>
      <p:ext uri="{BB962C8B-B14F-4D97-AF65-F5344CB8AC3E}">
        <p14:creationId xmlns:p14="http://schemas.microsoft.com/office/powerpoint/2010/main" val="19931007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632" y="113713"/>
            <a:ext cx="10972800" cy="487362"/>
          </a:xfrm>
        </p:spPr>
        <p:txBody>
          <a:bodyPr/>
          <a:lstStyle/>
          <a:p>
            <a:r>
              <a:rPr lang="en-US" b="1" dirty="0"/>
              <a:t>What we’ve learned so far. . .</a:t>
            </a:r>
          </a:p>
        </p:txBody>
      </p:sp>
      <p:sp>
        <p:nvSpPr>
          <p:cNvPr id="3" name="Content Placeholder 2"/>
          <p:cNvSpPr>
            <a:spLocks noGrp="1"/>
          </p:cNvSpPr>
          <p:nvPr>
            <p:ph idx="1"/>
          </p:nvPr>
        </p:nvSpPr>
        <p:spPr>
          <a:xfrm>
            <a:off x="1712447" y="762091"/>
            <a:ext cx="10972800" cy="4906963"/>
          </a:xfrm>
        </p:spPr>
        <p:txBody>
          <a:bodyPr/>
          <a:lstStyle/>
          <a:p>
            <a:pPr marL="0" indent="0">
              <a:buNone/>
            </a:pPr>
            <a:r>
              <a:rPr lang="en-US" sz="3200" dirty="0"/>
              <a:t>Through 3/19/20 we have 15 reported cases logged</a:t>
            </a:r>
          </a:p>
        </p:txBody>
      </p:sp>
      <p:grpSp>
        <p:nvGrpSpPr>
          <p:cNvPr id="6" name="Group 5">
            <a:extLst>
              <a:ext uri="{FF2B5EF4-FFF2-40B4-BE49-F238E27FC236}">
                <a16:creationId xmlns:a16="http://schemas.microsoft.com/office/drawing/2014/main" id="{C6F3A478-7493-144C-B812-91D806812513}"/>
              </a:ext>
            </a:extLst>
          </p:cNvPr>
          <p:cNvGrpSpPr/>
          <p:nvPr/>
        </p:nvGrpSpPr>
        <p:grpSpPr>
          <a:xfrm>
            <a:off x="2691522" y="2222582"/>
            <a:ext cx="6580190" cy="3282144"/>
            <a:chOff x="1751012" y="1676400"/>
            <a:chExt cx="8576143" cy="4277710"/>
          </a:xfrm>
          <a:solidFill>
            <a:schemeClr val="tx1">
              <a:lumMod val="50000"/>
              <a:lumOff val="50000"/>
            </a:schemeClr>
          </a:solidFill>
        </p:grpSpPr>
        <p:sp>
          <p:nvSpPr>
            <p:cNvPr id="7" name="Freeform 1208">
              <a:extLst>
                <a:ext uri="{FF2B5EF4-FFF2-40B4-BE49-F238E27FC236}">
                  <a16:creationId xmlns:a16="http://schemas.microsoft.com/office/drawing/2014/main" id="{EEA575F5-5330-1B49-BE3D-11856E165730}"/>
                </a:ext>
              </a:extLst>
            </p:cNvPr>
            <p:cNvSpPr>
              <a:spLocks/>
            </p:cNvSpPr>
            <p:nvPr/>
          </p:nvSpPr>
          <p:spPr bwMode="auto">
            <a:xfrm>
              <a:off x="5357220" y="3485722"/>
              <a:ext cx="1635229" cy="1832119"/>
            </a:xfrm>
            <a:custGeom>
              <a:avLst/>
              <a:gdLst/>
              <a:ahLst/>
              <a:cxnLst>
                <a:cxn ang="0">
                  <a:pos x="321" y="7"/>
                </a:cxn>
                <a:cxn ang="0">
                  <a:pos x="324" y="18"/>
                </a:cxn>
                <a:cxn ang="0">
                  <a:pos x="325" y="34"/>
                </a:cxn>
                <a:cxn ang="0">
                  <a:pos x="339" y="58"/>
                </a:cxn>
                <a:cxn ang="0">
                  <a:pos x="405" y="89"/>
                </a:cxn>
                <a:cxn ang="0">
                  <a:pos x="428" y="77"/>
                </a:cxn>
                <a:cxn ang="0">
                  <a:pos x="461" y="64"/>
                </a:cxn>
                <a:cxn ang="0">
                  <a:pos x="482" y="73"/>
                </a:cxn>
                <a:cxn ang="0">
                  <a:pos x="546" y="82"/>
                </a:cxn>
                <a:cxn ang="0">
                  <a:pos x="590" y="83"/>
                </a:cxn>
                <a:cxn ang="0">
                  <a:pos x="599" y="113"/>
                </a:cxn>
                <a:cxn ang="0">
                  <a:pos x="571" y="99"/>
                </a:cxn>
                <a:cxn ang="0">
                  <a:pos x="626" y="205"/>
                </a:cxn>
                <a:cxn ang="0">
                  <a:pos x="639" y="240"/>
                </a:cxn>
                <a:cxn ang="0">
                  <a:pos x="659" y="277"/>
                </a:cxn>
                <a:cxn ang="0">
                  <a:pos x="697" y="308"/>
                </a:cxn>
                <a:cxn ang="0">
                  <a:pos x="700" y="326"/>
                </a:cxn>
                <a:cxn ang="0">
                  <a:pos x="717" y="338"/>
                </a:cxn>
                <a:cxn ang="0">
                  <a:pos x="742" y="331"/>
                </a:cxn>
                <a:cxn ang="0">
                  <a:pos x="771" y="380"/>
                </a:cxn>
                <a:cxn ang="0">
                  <a:pos x="702" y="453"/>
                </a:cxn>
                <a:cxn ang="0">
                  <a:pos x="655" y="511"/>
                </a:cxn>
                <a:cxn ang="0">
                  <a:pos x="655" y="563"/>
                </a:cxn>
                <a:cxn ang="0">
                  <a:pos x="665" y="589"/>
                </a:cxn>
                <a:cxn ang="0">
                  <a:pos x="658" y="650"/>
                </a:cxn>
                <a:cxn ang="0">
                  <a:pos x="609" y="688"/>
                </a:cxn>
                <a:cxn ang="0">
                  <a:pos x="597" y="707"/>
                </a:cxn>
                <a:cxn ang="0">
                  <a:pos x="605" y="751"/>
                </a:cxn>
                <a:cxn ang="0">
                  <a:pos x="575" y="775"/>
                </a:cxn>
                <a:cxn ang="0">
                  <a:pos x="562" y="807"/>
                </a:cxn>
                <a:cxn ang="0">
                  <a:pos x="511" y="868"/>
                </a:cxn>
                <a:cxn ang="0">
                  <a:pos x="492" y="874"/>
                </a:cxn>
                <a:cxn ang="0">
                  <a:pos x="472" y="872"/>
                </a:cxn>
                <a:cxn ang="0">
                  <a:pos x="414" y="877"/>
                </a:cxn>
                <a:cxn ang="0">
                  <a:pos x="410" y="846"/>
                </a:cxn>
                <a:cxn ang="0">
                  <a:pos x="372" y="778"/>
                </a:cxn>
                <a:cxn ang="0">
                  <a:pos x="355" y="716"/>
                </a:cxn>
                <a:cxn ang="0">
                  <a:pos x="339" y="631"/>
                </a:cxn>
                <a:cxn ang="0">
                  <a:pos x="354" y="581"/>
                </a:cxn>
                <a:cxn ang="0">
                  <a:pos x="339" y="523"/>
                </a:cxn>
                <a:cxn ang="0">
                  <a:pos x="301" y="469"/>
                </a:cxn>
                <a:cxn ang="0">
                  <a:pos x="311" y="453"/>
                </a:cxn>
                <a:cxn ang="0">
                  <a:pos x="315" y="426"/>
                </a:cxn>
                <a:cxn ang="0">
                  <a:pos x="266" y="406"/>
                </a:cxn>
                <a:cxn ang="0">
                  <a:pos x="201" y="395"/>
                </a:cxn>
                <a:cxn ang="0">
                  <a:pos x="151" y="400"/>
                </a:cxn>
                <a:cxn ang="0">
                  <a:pos x="102" y="406"/>
                </a:cxn>
                <a:cxn ang="0">
                  <a:pos x="44" y="348"/>
                </a:cxn>
                <a:cxn ang="0">
                  <a:pos x="12" y="317"/>
                </a:cxn>
                <a:cxn ang="0">
                  <a:pos x="5" y="294"/>
                </a:cxn>
                <a:cxn ang="0">
                  <a:pos x="17" y="248"/>
                </a:cxn>
                <a:cxn ang="0">
                  <a:pos x="14" y="192"/>
                </a:cxn>
                <a:cxn ang="0">
                  <a:pos x="48" y="132"/>
                </a:cxn>
                <a:cxn ang="0">
                  <a:pos x="87" y="107"/>
                </a:cxn>
                <a:cxn ang="0">
                  <a:pos x="113" y="51"/>
                </a:cxn>
                <a:cxn ang="0">
                  <a:pos x="155" y="29"/>
                </a:cxn>
                <a:cxn ang="0">
                  <a:pos x="188" y="24"/>
                </a:cxn>
                <a:cxn ang="0">
                  <a:pos x="260" y="6"/>
                </a:cxn>
                <a:cxn ang="0">
                  <a:pos x="288" y="2"/>
                </a:cxn>
                <a:cxn ang="0">
                  <a:pos x="305" y="2"/>
                </a:cxn>
              </a:cxnLst>
              <a:rect l="0" t="0" r="r" b="b"/>
              <a:pathLst>
                <a:path w="789" h="884">
                  <a:moveTo>
                    <a:pt x="309" y="0"/>
                  </a:moveTo>
                  <a:lnTo>
                    <a:pt x="314" y="0"/>
                  </a:lnTo>
                  <a:lnTo>
                    <a:pt x="316" y="1"/>
                  </a:lnTo>
                  <a:lnTo>
                    <a:pt x="318" y="2"/>
                  </a:lnTo>
                  <a:lnTo>
                    <a:pt x="319" y="5"/>
                  </a:lnTo>
                  <a:lnTo>
                    <a:pt x="321" y="7"/>
                  </a:lnTo>
                  <a:lnTo>
                    <a:pt x="325" y="7"/>
                  </a:lnTo>
                  <a:lnTo>
                    <a:pt x="328" y="5"/>
                  </a:lnTo>
                  <a:lnTo>
                    <a:pt x="329" y="5"/>
                  </a:lnTo>
                  <a:lnTo>
                    <a:pt x="329" y="7"/>
                  </a:lnTo>
                  <a:lnTo>
                    <a:pt x="324" y="12"/>
                  </a:lnTo>
                  <a:lnTo>
                    <a:pt x="324" y="18"/>
                  </a:lnTo>
                  <a:lnTo>
                    <a:pt x="325" y="19"/>
                  </a:lnTo>
                  <a:lnTo>
                    <a:pt x="328" y="20"/>
                  </a:lnTo>
                  <a:lnTo>
                    <a:pt x="329" y="21"/>
                  </a:lnTo>
                  <a:lnTo>
                    <a:pt x="329" y="28"/>
                  </a:lnTo>
                  <a:lnTo>
                    <a:pt x="328" y="30"/>
                  </a:lnTo>
                  <a:lnTo>
                    <a:pt x="325" y="34"/>
                  </a:lnTo>
                  <a:lnTo>
                    <a:pt x="324" y="36"/>
                  </a:lnTo>
                  <a:lnTo>
                    <a:pt x="324" y="40"/>
                  </a:lnTo>
                  <a:lnTo>
                    <a:pt x="325" y="45"/>
                  </a:lnTo>
                  <a:lnTo>
                    <a:pt x="329" y="53"/>
                  </a:lnTo>
                  <a:lnTo>
                    <a:pt x="334" y="56"/>
                  </a:lnTo>
                  <a:lnTo>
                    <a:pt x="339" y="58"/>
                  </a:lnTo>
                  <a:lnTo>
                    <a:pt x="343" y="59"/>
                  </a:lnTo>
                  <a:lnTo>
                    <a:pt x="354" y="59"/>
                  </a:lnTo>
                  <a:lnTo>
                    <a:pt x="365" y="62"/>
                  </a:lnTo>
                  <a:lnTo>
                    <a:pt x="375" y="68"/>
                  </a:lnTo>
                  <a:lnTo>
                    <a:pt x="395" y="83"/>
                  </a:lnTo>
                  <a:lnTo>
                    <a:pt x="405" y="89"/>
                  </a:lnTo>
                  <a:lnTo>
                    <a:pt x="419" y="92"/>
                  </a:lnTo>
                  <a:lnTo>
                    <a:pt x="422" y="92"/>
                  </a:lnTo>
                  <a:lnTo>
                    <a:pt x="424" y="90"/>
                  </a:lnTo>
                  <a:lnTo>
                    <a:pt x="426" y="88"/>
                  </a:lnTo>
                  <a:lnTo>
                    <a:pt x="428" y="87"/>
                  </a:lnTo>
                  <a:lnTo>
                    <a:pt x="428" y="77"/>
                  </a:lnTo>
                  <a:lnTo>
                    <a:pt x="429" y="69"/>
                  </a:lnTo>
                  <a:lnTo>
                    <a:pt x="434" y="65"/>
                  </a:lnTo>
                  <a:lnTo>
                    <a:pt x="442" y="63"/>
                  </a:lnTo>
                  <a:lnTo>
                    <a:pt x="451" y="60"/>
                  </a:lnTo>
                  <a:lnTo>
                    <a:pt x="461" y="60"/>
                  </a:lnTo>
                  <a:lnTo>
                    <a:pt x="461" y="64"/>
                  </a:lnTo>
                  <a:lnTo>
                    <a:pt x="462" y="65"/>
                  </a:lnTo>
                  <a:lnTo>
                    <a:pt x="463" y="68"/>
                  </a:lnTo>
                  <a:lnTo>
                    <a:pt x="466" y="69"/>
                  </a:lnTo>
                  <a:lnTo>
                    <a:pt x="467" y="70"/>
                  </a:lnTo>
                  <a:lnTo>
                    <a:pt x="472" y="73"/>
                  </a:lnTo>
                  <a:lnTo>
                    <a:pt x="482" y="73"/>
                  </a:lnTo>
                  <a:lnTo>
                    <a:pt x="486" y="74"/>
                  </a:lnTo>
                  <a:lnTo>
                    <a:pt x="500" y="79"/>
                  </a:lnTo>
                  <a:lnTo>
                    <a:pt x="516" y="84"/>
                  </a:lnTo>
                  <a:lnTo>
                    <a:pt x="531" y="85"/>
                  </a:lnTo>
                  <a:lnTo>
                    <a:pt x="540" y="84"/>
                  </a:lnTo>
                  <a:lnTo>
                    <a:pt x="546" y="82"/>
                  </a:lnTo>
                  <a:lnTo>
                    <a:pt x="561" y="79"/>
                  </a:lnTo>
                  <a:lnTo>
                    <a:pt x="569" y="80"/>
                  </a:lnTo>
                  <a:lnTo>
                    <a:pt x="575" y="83"/>
                  </a:lnTo>
                  <a:lnTo>
                    <a:pt x="582" y="84"/>
                  </a:lnTo>
                  <a:lnTo>
                    <a:pt x="587" y="84"/>
                  </a:lnTo>
                  <a:lnTo>
                    <a:pt x="590" y="83"/>
                  </a:lnTo>
                  <a:lnTo>
                    <a:pt x="591" y="83"/>
                  </a:lnTo>
                  <a:lnTo>
                    <a:pt x="594" y="82"/>
                  </a:lnTo>
                  <a:lnTo>
                    <a:pt x="601" y="94"/>
                  </a:lnTo>
                  <a:lnTo>
                    <a:pt x="602" y="102"/>
                  </a:lnTo>
                  <a:lnTo>
                    <a:pt x="601" y="107"/>
                  </a:lnTo>
                  <a:lnTo>
                    <a:pt x="599" y="113"/>
                  </a:lnTo>
                  <a:lnTo>
                    <a:pt x="596" y="121"/>
                  </a:lnTo>
                  <a:lnTo>
                    <a:pt x="594" y="126"/>
                  </a:lnTo>
                  <a:lnTo>
                    <a:pt x="587" y="122"/>
                  </a:lnTo>
                  <a:lnTo>
                    <a:pt x="582" y="114"/>
                  </a:lnTo>
                  <a:lnTo>
                    <a:pt x="576" y="106"/>
                  </a:lnTo>
                  <a:lnTo>
                    <a:pt x="571" y="99"/>
                  </a:lnTo>
                  <a:lnTo>
                    <a:pt x="571" y="106"/>
                  </a:lnTo>
                  <a:lnTo>
                    <a:pt x="610" y="175"/>
                  </a:lnTo>
                  <a:lnTo>
                    <a:pt x="610" y="182"/>
                  </a:lnTo>
                  <a:lnTo>
                    <a:pt x="615" y="191"/>
                  </a:lnTo>
                  <a:lnTo>
                    <a:pt x="621" y="200"/>
                  </a:lnTo>
                  <a:lnTo>
                    <a:pt x="626" y="205"/>
                  </a:lnTo>
                  <a:lnTo>
                    <a:pt x="626" y="228"/>
                  </a:lnTo>
                  <a:lnTo>
                    <a:pt x="629" y="231"/>
                  </a:lnTo>
                  <a:lnTo>
                    <a:pt x="630" y="234"/>
                  </a:lnTo>
                  <a:lnTo>
                    <a:pt x="634" y="236"/>
                  </a:lnTo>
                  <a:lnTo>
                    <a:pt x="636" y="239"/>
                  </a:lnTo>
                  <a:lnTo>
                    <a:pt x="639" y="240"/>
                  </a:lnTo>
                  <a:lnTo>
                    <a:pt x="643" y="243"/>
                  </a:lnTo>
                  <a:lnTo>
                    <a:pt x="645" y="246"/>
                  </a:lnTo>
                  <a:lnTo>
                    <a:pt x="649" y="256"/>
                  </a:lnTo>
                  <a:lnTo>
                    <a:pt x="650" y="265"/>
                  </a:lnTo>
                  <a:lnTo>
                    <a:pt x="655" y="274"/>
                  </a:lnTo>
                  <a:lnTo>
                    <a:pt x="659" y="277"/>
                  </a:lnTo>
                  <a:lnTo>
                    <a:pt x="661" y="279"/>
                  </a:lnTo>
                  <a:lnTo>
                    <a:pt x="673" y="287"/>
                  </a:lnTo>
                  <a:lnTo>
                    <a:pt x="678" y="292"/>
                  </a:lnTo>
                  <a:lnTo>
                    <a:pt x="681" y="299"/>
                  </a:lnTo>
                  <a:lnTo>
                    <a:pt x="688" y="306"/>
                  </a:lnTo>
                  <a:lnTo>
                    <a:pt x="697" y="308"/>
                  </a:lnTo>
                  <a:lnTo>
                    <a:pt x="697" y="311"/>
                  </a:lnTo>
                  <a:lnTo>
                    <a:pt x="698" y="313"/>
                  </a:lnTo>
                  <a:lnTo>
                    <a:pt x="698" y="318"/>
                  </a:lnTo>
                  <a:lnTo>
                    <a:pt x="697" y="321"/>
                  </a:lnTo>
                  <a:lnTo>
                    <a:pt x="699" y="323"/>
                  </a:lnTo>
                  <a:lnTo>
                    <a:pt x="700" y="326"/>
                  </a:lnTo>
                  <a:lnTo>
                    <a:pt x="703" y="329"/>
                  </a:lnTo>
                  <a:lnTo>
                    <a:pt x="705" y="332"/>
                  </a:lnTo>
                  <a:lnTo>
                    <a:pt x="708" y="336"/>
                  </a:lnTo>
                  <a:lnTo>
                    <a:pt x="712" y="337"/>
                  </a:lnTo>
                  <a:lnTo>
                    <a:pt x="714" y="338"/>
                  </a:lnTo>
                  <a:lnTo>
                    <a:pt x="717" y="338"/>
                  </a:lnTo>
                  <a:lnTo>
                    <a:pt x="719" y="337"/>
                  </a:lnTo>
                  <a:lnTo>
                    <a:pt x="720" y="336"/>
                  </a:lnTo>
                  <a:lnTo>
                    <a:pt x="722" y="333"/>
                  </a:lnTo>
                  <a:lnTo>
                    <a:pt x="723" y="332"/>
                  </a:lnTo>
                  <a:lnTo>
                    <a:pt x="725" y="331"/>
                  </a:lnTo>
                  <a:lnTo>
                    <a:pt x="742" y="331"/>
                  </a:lnTo>
                  <a:lnTo>
                    <a:pt x="764" y="326"/>
                  </a:lnTo>
                  <a:lnTo>
                    <a:pt x="787" y="319"/>
                  </a:lnTo>
                  <a:lnTo>
                    <a:pt x="789" y="324"/>
                  </a:lnTo>
                  <a:lnTo>
                    <a:pt x="787" y="343"/>
                  </a:lnTo>
                  <a:lnTo>
                    <a:pt x="779" y="362"/>
                  </a:lnTo>
                  <a:lnTo>
                    <a:pt x="771" y="380"/>
                  </a:lnTo>
                  <a:lnTo>
                    <a:pt x="762" y="392"/>
                  </a:lnTo>
                  <a:lnTo>
                    <a:pt x="750" y="409"/>
                  </a:lnTo>
                  <a:lnTo>
                    <a:pt x="742" y="423"/>
                  </a:lnTo>
                  <a:lnTo>
                    <a:pt x="729" y="435"/>
                  </a:lnTo>
                  <a:lnTo>
                    <a:pt x="715" y="445"/>
                  </a:lnTo>
                  <a:lnTo>
                    <a:pt x="702" y="453"/>
                  </a:lnTo>
                  <a:lnTo>
                    <a:pt x="689" y="462"/>
                  </a:lnTo>
                  <a:lnTo>
                    <a:pt x="678" y="472"/>
                  </a:lnTo>
                  <a:lnTo>
                    <a:pt x="669" y="483"/>
                  </a:lnTo>
                  <a:lnTo>
                    <a:pt x="663" y="499"/>
                  </a:lnTo>
                  <a:lnTo>
                    <a:pt x="659" y="506"/>
                  </a:lnTo>
                  <a:lnTo>
                    <a:pt x="655" y="511"/>
                  </a:lnTo>
                  <a:lnTo>
                    <a:pt x="650" y="516"/>
                  </a:lnTo>
                  <a:lnTo>
                    <a:pt x="649" y="523"/>
                  </a:lnTo>
                  <a:lnTo>
                    <a:pt x="650" y="534"/>
                  </a:lnTo>
                  <a:lnTo>
                    <a:pt x="651" y="543"/>
                  </a:lnTo>
                  <a:lnTo>
                    <a:pt x="653" y="555"/>
                  </a:lnTo>
                  <a:lnTo>
                    <a:pt x="655" y="563"/>
                  </a:lnTo>
                  <a:lnTo>
                    <a:pt x="660" y="571"/>
                  </a:lnTo>
                  <a:lnTo>
                    <a:pt x="665" y="577"/>
                  </a:lnTo>
                  <a:lnTo>
                    <a:pt x="668" y="582"/>
                  </a:lnTo>
                  <a:lnTo>
                    <a:pt x="668" y="585"/>
                  </a:lnTo>
                  <a:lnTo>
                    <a:pt x="666" y="586"/>
                  </a:lnTo>
                  <a:lnTo>
                    <a:pt x="665" y="589"/>
                  </a:lnTo>
                  <a:lnTo>
                    <a:pt x="665" y="610"/>
                  </a:lnTo>
                  <a:lnTo>
                    <a:pt x="664" y="625"/>
                  </a:lnTo>
                  <a:lnTo>
                    <a:pt x="666" y="630"/>
                  </a:lnTo>
                  <a:lnTo>
                    <a:pt x="666" y="633"/>
                  </a:lnTo>
                  <a:lnTo>
                    <a:pt x="664" y="643"/>
                  </a:lnTo>
                  <a:lnTo>
                    <a:pt x="658" y="650"/>
                  </a:lnTo>
                  <a:lnTo>
                    <a:pt x="650" y="656"/>
                  </a:lnTo>
                  <a:lnTo>
                    <a:pt x="640" y="663"/>
                  </a:lnTo>
                  <a:lnTo>
                    <a:pt x="629" y="667"/>
                  </a:lnTo>
                  <a:lnTo>
                    <a:pt x="620" y="673"/>
                  </a:lnTo>
                  <a:lnTo>
                    <a:pt x="612" y="679"/>
                  </a:lnTo>
                  <a:lnTo>
                    <a:pt x="609" y="688"/>
                  </a:lnTo>
                  <a:lnTo>
                    <a:pt x="605" y="689"/>
                  </a:lnTo>
                  <a:lnTo>
                    <a:pt x="602" y="692"/>
                  </a:lnTo>
                  <a:lnTo>
                    <a:pt x="599" y="694"/>
                  </a:lnTo>
                  <a:lnTo>
                    <a:pt x="597" y="698"/>
                  </a:lnTo>
                  <a:lnTo>
                    <a:pt x="596" y="700"/>
                  </a:lnTo>
                  <a:lnTo>
                    <a:pt x="597" y="707"/>
                  </a:lnTo>
                  <a:lnTo>
                    <a:pt x="602" y="713"/>
                  </a:lnTo>
                  <a:lnTo>
                    <a:pt x="606" y="719"/>
                  </a:lnTo>
                  <a:lnTo>
                    <a:pt x="607" y="727"/>
                  </a:lnTo>
                  <a:lnTo>
                    <a:pt x="607" y="736"/>
                  </a:lnTo>
                  <a:lnTo>
                    <a:pt x="606" y="745"/>
                  </a:lnTo>
                  <a:lnTo>
                    <a:pt x="605" y="751"/>
                  </a:lnTo>
                  <a:lnTo>
                    <a:pt x="604" y="752"/>
                  </a:lnTo>
                  <a:lnTo>
                    <a:pt x="601" y="753"/>
                  </a:lnTo>
                  <a:lnTo>
                    <a:pt x="592" y="753"/>
                  </a:lnTo>
                  <a:lnTo>
                    <a:pt x="581" y="762"/>
                  </a:lnTo>
                  <a:lnTo>
                    <a:pt x="572" y="773"/>
                  </a:lnTo>
                  <a:lnTo>
                    <a:pt x="575" y="775"/>
                  </a:lnTo>
                  <a:lnTo>
                    <a:pt x="577" y="777"/>
                  </a:lnTo>
                  <a:lnTo>
                    <a:pt x="579" y="780"/>
                  </a:lnTo>
                  <a:lnTo>
                    <a:pt x="579" y="782"/>
                  </a:lnTo>
                  <a:lnTo>
                    <a:pt x="576" y="792"/>
                  </a:lnTo>
                  <a:lnTo>
                    <a:pt x="569" y="801"/>
                  </a:lnTo>
                  <a:lnTo>
                    <a:pt x="562" y="807"/>
                  </a:lnTo>
                  <a:lnTo>
                    <a:pt x="556" y="816"/>
                  </a:lnTo>
                  <a:lnTo>
                    <a:pt x="546" y="834"/>
                  </a:lnTo>
                  <a:lnTo>
                    <a:pt x="537" y="846"/>
                  </a:lnTo>
                  <a:lnTo>
                    <a:pt x="527" y="856"/>
                  </a:lnTo>
                  <a:lnTo>
                    <a:pt x="515" y="867"/>
                  </a:lnTo>
                  <a:lnTo>
                    <a:pt x="511" y="868"/>
                  </a:lnTo>
                  <a:lnTo>
                    <a:pt x="505" y="868"/>
                  </a:lnTo>
                  <a:lnTo>
                    <a:pt x="501" y="869"/>
                  </a:lnTo>
                  <a:lnTo>
                    <a:pt x="498" y="869"/>
                  </a:lnTo>
                  <a:lnTo>
                    <a:pt x="497" y="870"/>
                  </a:lnTo>
                  <a:lnTo>
                    <a:pt x="496" y="873"/>
                  </a:lnTo>
                  <a:lnTo>
                    <a:pt x="492" y="874"/>
                  </a:lnTo>
                  <a:lnTo>
                    <a:pt x="487" y="877"/>
                  </a:lnTo>
                  <a:lnTo>
                    <a:pt x="482" y="877"/>
                  </a:lnTo>
                  <a:lnTo>
                    <a:pt x="479" y="875"/>
                  </a:lnTo>
                  <a:lnTo>
                    <a:pt x="477" y="873"/>
                  </a:lnTo>
                  <a:lnTo>
                    <a:pt x="474" y="872"/>
                  </a:lnTo>
                  <a:lnTo>
                    <a:pt x="472" y="872"/>
                  </a:lnTo>
                  <a:lnTo>
                    <a:pt x="461" y="874"/>
                  </a:lnTo>
                  <a:lnTo>
                    <a:pt x="441" y="882"/>
                  </a:lnTo>
                  <a:lnTo>
                    <a:pt x="429" y="884"/>
                  </a:lnTo>
                  <a:lnTo>
                    <a:pt x="422" y="882"/>
                  </a:lnTo>
                  <a:lnTo>
                    <a:pt x="417" y="877"/>
                  </a:lnTo>
                  <a:lnTo>
                    <a:pt x="414" y="877"/>
                  </a:lnTo>
                  <a:lnTo>
                    <a:pt x="413" y="878"/>
                  </a:lnTo>
                  <a:lnTo>
                    <a:pt x="410" y="867"/>
                  </a:lnTo>
                  <a:lnTo>
                    <a:pt x="405" y="858"/>
                  </a:lnTo>
                  <a:lnTo>
                    <a:pt x="408" y="855"/>
                  </a:lnTo>
                  <a:lnTo>
                    <a:pt x="410" y="850"/>
                  </a:lnTo>
                  <a:lnTo>
                    <a:pt x="410" y="846"/>
                  </a:lnTo>
                  <a:lnTo>
                    <a:pt x="409" y="841"/>
                  </a:lnTo>
                  <a:lnTo>
                    <a:pt x="404" y="834"/>
                  </a:lnTo>
                  <a:lnTo>
                    <a:pt x="400" y="829"/>
                  </a:lnTo>
                  <a:lnTo>
                    <a:pt x="397" y="825"/>
                  </a:lnTo>
                  <a:lnTo>
                    <a:pt x="379" y="795"/>
                  </a:lnTo>
                  <a:lnTo>
                    <a:pt x="372" y="778"/>
                  </a:lnTo>
                  <a:lnTo>
                    <a:pt x="367" y="760"/>
                  </a:lnTo>
                  <a:lnTo>
                    <a:pt x="364" y="739"/>
                  </a:lnTo>
                  <a:lnTo>
                    <a:pt x="364" y="726"/>
                  </a:lnTo>
                  <a:lnTo>
                    <a:pt x="362" y="723"/>
                  </a:lnTo>
                  <a:lnTo>
                    <a:pt x="360" y="721"/>
                  </a:lnTo>
                  <a:lnTo>
                    <a:pt x="355" y="716"/>
                  </a:lnTo>
                  <a:lnTo>
                    <a:pt x="346" y="702"/>
                  </a:lnTo>
                  <a:lnTo>
                    <a:pt x="340" y="687"/>
                  </a:lnTo>
                  <a:lnTo>
                    <a:pt x="335" y="672"/>
                  </a:lnTo>
                  <a:lnTo>
                    <a:pt x="333" y="654"/>
                  </a:lnTo>
                  <a:lnTo>
                    <a:pt x="334" y="641"/>
                  </a:lnTo>
                  <a:lnTo>
                    <a:pt x="339" y="631"/>
                  </a:lnTo>
                  <a:lnTo>
                    <a:pt x="345" y="623"/>
                  </a:lnTo>
                  <a:lnTo>
                    <a:pt x="352" y="615"/>
                  </a:lnTo>
                  <a:lnTo>
                    <a:pt x="357" y="607"/>
                  </a:lnTo>
                  <a:lnTo>
                    <a:pt x="358" y="597"/>
                  </a:lnTo>
                  <a:lnTo>
                    <a:pt x="357" y="589"/>
                  </a:lnTo>
                  <a:lnTo>
                    <a:pt x="354" y="581"/>
                  </a:lnTo>
                  <a:lnTo>
                    <a:pt x="353" y="573"/>
                  </a:lnTo>
                  <a:lnTo>
                    <a:pt x="350" y="560"/>
                  </a:lnTo>
                  <a:lnTo>
                    <a:pt x="346" y="548"/>
                  </a:lnTo>
                  <a:lnTo>
                    <a:pt x="343" y="539"/>
                  </a:lnTo>
                  <a:lnTo>
                    <a:pt x="340" y="532"/>
                  </a:lnTo>
                  <a:lnTo>
                    <a:pt x="339" y="523"/>
                  </a:lnTo>
                  <a:lnTo>
                    <a:pt x="335" y="516"/>
                  </a:lnTo>
                  <a:lnTo>
                    <a:pt x="328" y="507"/>
                  </a:lnTo>
                  <a:lnTo>
                    <a:pt x="319" y="499"/>
                  </a:lnTo>
                  <a:lnTo>
                    <a:pt x="310" y="489"/>
                  </a:lnTo>
                  <a:lnTo>
                    <a:pt x="304" y="480"/>
                  </a:lnTo>
                  <a:lnTo>
                    <a:pt x="301" y="469"/>
                  </a:lnTo>
                  <a:lnTo>
                    <a:pt x="301" y="467"/>
                  </a:lnTo>
                  <a:lnTo>
                    <a:pt x="303" y="463"/>
                  </a:lnTo>
                  <a:lnTo>
                    <a:pt x="305" y="459"/>
                  </a:lnTo>
                  <a:lnTo>
                    <a:pt x="308" y="456"/>
                  </a:lnTo>
                  <a:lnTo>
                    <a:pt x="309" y="454"/>
                  </a:lnTo>
                  <a:lnTo>
                    <a:pt x="311" y="453"/>
                  </a:lnTo>
                  <a:lnTo>
                    <a:pt x="310" y="450"/>
                  </a:lnTo>
                  <a:lnTo>
                    <a:pt x="310" y="448"/>
                  </a:lnTo>
                  <a:lnTo>
                    <a:pt x="311" y="448"/>
                  </a:lnTo>
                  <a:lnTo>
                    <a:pt x="311" y="440"/>
                  </a:lnTo>
                  <a:lnTo>
                    <a:pt x="313" y="431"/>
                  </a:lnTo>
                  <a:lnTo>
                    <a:pt x="315" y="426"/>
                  </a:lnTo>
                  <a:lnTo>
                    <a:pt x="311" y="419"/>
                  </a:lnTo>
                  <a:lnTo>
                    <a:pt x="306" y="414"/>
                  </a:lnTo>
                  <a:lnTo>
                    <a:pt x="299" y="410"/>
                  </a:lnTo>
                  <a:lnTo>
                    <a:pt x="290" y="409"/>
                  </a:lnTo>
                  <a:lnTo>
                    <a:pt x="272" y="409"/>
                  </a:lnTo>
                  <a:lnTo>
                    <a:pt x="266" y="406"/>
                  </a:lnTo>
                  <a:lnTo>
                    <a:pt x="256" y="394"/>
                  </a:lnTo>
                  <a:lnTo>
                    <a:pt x="250" y="387"/>
                  </a:lnTo>
                  <a:lnTo>
                    <a:pt x="241" y="385"/>
                  </a:lnTo>
                  <a:lnTo>
                    <a:pt x="226" y="386"/>
                  </a:lnTo>
                  <a:lnTo>
                    <a:pt x="214" y="390"/>
                  </a:lnTo>
                  <a:lnTo>
                    <a:pt x="201" y="395"/>
                  </a:lnTo>
                  <a:lnTo>
                    <a:pt x="186" y="400"/>
                  </a:lnTo>
                  <a:lnTo>
                    <a:pt x="180" y="406"/>
                  </a:lnTo>
                  <a:lnTo>
                    <a:pt x="176" y="406"/>
                  </a:lnTo>
                  <a:lnTo>
                    <a:pt x="168" y="405"/>
                  </a:lnTo>
                  <a:lnTo>
                    <a:pt x="160" y="401"/>
                  </a:lnTo>
                  <a:lnTo>
                    <a:pt x="151" y="400"/>
                  </a:lnTo>
                  <a:lnTo>
                    <a:pt x="141" y="401"/>
                  </a:lnTo>
                  <a:lnTo>
                    <a:pt x="132" y="405"/>
                  </a:lnTo>
                  <a:lnTo>
                    <a:pt x="123" y="407"/>
                  </a:lnTo>
                  <a:lnTo>
                    <a:pt x="113" y="409"/>
                  </a:lnTo>
                  <a:lnTo>
                    <a:pt x="109" y="409"/>
                  </a:lnTo>
                  <a:lnTo>
                    <a:pt x="102" y="406"/>
                  </a:lnTo>
                  <a:lnTo>
                    <a:pt x="101" y="405"/>
                  </a:lnTo>
                  <a:lnTo>
                    <a:pt x="91" y="397"/>
                  </a:lnTo>
                  <a:lnTo>
                    <a:pt x="65" y="380"/>
                  </a:lnTo>
                  <a:lnTo>
                    <a:pt x="57" y="370"/>
                  </a:lnTo>
                  <a:lnTo>
                    <a:pt x="50" y="358"/>
                  </a:lnTo>
                  <a:lnTo>
                    <a:pt x="44" y="348"/>
                  </a:lnTo>
                  <a:lnTo>
                    <a:pt x="37" y="339"/>
                  </a:lnTo>
                  <a:lnTo>
                    <a:pt x="33" y="337"/>
                  </a:lnTo>
                  <a:lnTo>
                    <a:pt x="27" y="332"/>
                  </a:lnTo>
                  <a:lnTo>
                    <a:pt x="19" y="326"/>
                  </a:lnTo>
                  <a:lnTo>
                    <a:pt x="14" y="321"/>
                  </a:lnTo>
                  <a:lnTo>
                    <a:pt x="12" y="317"/>
                  </a:lnTo>
                  <a:lnTo>
                    <a:pt x="6" y="312"/>
                  </a:lnTo>
                  <a:lnTo>
                    <a:pt x="8" y="312"/>
                  </a:lnTo>
                  <a:lnTo>
                    <a:pt x="8" y="308"/>
                  </a:lnTo>
                  <a:lnTo>
                    <a:pt x="6" y="304"/>
                  </a:lnTo>
                  <a:lnTo>
                    <a:pt x="6" y="298"/>
                  </a:lnTo>
                  <a:lnTo>
                    <a:pt x="5" y="294"/>
                  </a:lnTo>
                  <a:lnTo>
                    <a:pt x="3" y="289"/>
                  </a:lnTo>
                  <a:lnTo>
                    <a:pt x="0" y="285"/>
                  </a:lnTo>
                  <a:lnTo>
                    <a:pt x="6" y="279"/>
                  </a:lnTo>
                  <a:lnTo>
                    <a:pt x="12" y="269"/>
                  </a:lnTo>
                  <a:lnTo>
                    <a:pt x="15" y="258"/>
                  </a:lnTo>
                  <a:lnTo>
                    <a:pt x="17" y="248"/>
                  </a:lnTo>
                  <a:lnTo>
                    <a:pt x="14" y="231"/>
                  </a:lnTo>
                  <a:lnTo>
                    <a:pt x="12" y="217"/>
                  </a:lnTo>
                  <a:lnTo>
                    <a:pt x="9" y="202"/>
                  </a:lnTo>
                  <a:lnTo>
                    <a:pt x="10" y="199"/>
                  </a:lnTo>
                  <a:lnTo>
                    <a:pt x="12" y="196"/>
                  </a:lnTo>
                  <a:lnTo>
                    <a:pt x="14" y="192"/>
                  </a:lnTo>
                  <a:lnTo>
                    <a:pt x="17" y="190"/>
                  </a:lnTo>
                  <a:lnTo>
                    <a:pt x="19" y="186"/>
                  </a:lnTo>
                  <a:lnTo>
                    <a:pt x="20" y="184"/>
                  </a:lnTo>
                  <a:lnTo>
                    <a:pt x="28" y="166"/>
                  </a:lnTo>
                  <a:lnTo>
                    <a:pt x="38" y="148"/>
                  </a:lnTo>
                  <a:lnTo>
                    <a:pt x="48" y="132"/>
                  </a:lnTo>
                  <a:lnTo>
                    <a:pt x="53" y="128"/>
                  </a:lnTo>
                  <a:lnTo>
                    <a:pt x="65" y="123"/>
                  </a:lnTo>
                  <a:lnTo>
                    <a:pt x="70" y="121"/>
                  </a:lnTo>
                  <a:lnTo>
                    <a:pt x="74" y="118"/>
                  </a:lnTo>
                  <a:lnTo>
                    <a:pt x="79" y="114"/>
                  </a:lnTo>
                  <a:lnTo>
                    <a:pt x="87" y="107"/>
                  </a:lnTo>
                  <a:lnTo>
                    <a:pt x="89" y="103"/>
                  </a:lnTo>
                  <a:lnTo>
                    <a:pt x="92" y="93"/>
                  </a:lnTo>
                  <a:lnTo>
                    <a:pt x="92" y="85"/>
                  </a:lnTo>
                  <a:lnTo>
                    <a:pt x="93" y="78"/>
                  </a:lnTo>
                  <a:lnTo>
                    <a:pt x="97" y="70"/>
                  </a:lnTo>
                  <a:lnTo>
                    <a:pt x="113" y="51"/>
                  </a:lnTo>
                  <a:lnTo>
                    <a:pt x="131" y="33"/>
                  </a:lnTo>
                  <a:lnTo>
                    <a:pt x="129" y="33"/>
                  </a:lnTo>
                  <a:lnTo>
                    <a:pt x="132" y="29"/>
                  </a:lnTo>
                  <a:lnTo>
                    <a:pt x="133" y="26"/>
                  </a:lnTo>
                  <a:lnTo>
                    <a:pt x="138" y="21"/>
                  </a:lnTo>
                  <a:lnTo>
                    <a:pt x="155" y="29"/>
                  </a:lnTo>
                  <a:lnTo>
                    <a:pt x="173" y="31"/>
                  </a:lnTo>
                  <a:lnTo>
                    <a:pt x="177" y="31"/>
                  </a:lnTo>
                  <a:lnTo>
                    <a:pt x="181" y="29"/>
                  </a:lnTo>
                  <a:lnTo>
                    <a:pt x="183" y="28"/>
                  </a:lnTo>
                  <a:lnTo>
                    <a:pt x="186" y="25"/>
                  </a:lnTo>
                  <a:lnTo>
                    <a:pt x="188" y="24"/>
                  </a:lnTo>
                  <a:lnTo>
                    <a:pt x="202" y="18"/>
                  </a:lnTo>
                  <a:lnTo>
                    <a:pt x="219" y="11"/>
                  </a:lnTo>
                  <a:lnTo>
                    <a:pt x="236" y="6"/>
                  </a:lnTo>
                  <a:lnTo>
                    <a:pt x="252" y="5"/>
                  </a:lnTo>
                  <a:lnTo>
                    <a:pt x="256" y="5"/>
                  </a:lnTo>
                  <a:lnTo>
                    <a:pt x="260" y="6"/>
                  </a:lnTo>
                  <a:lnTo>
                    <a:pt x="264" y="9"/>
                  </a:lnTo>
                  <a:lnTo>
                    <a:pt x="266" y="9"/>
                  </a:lnTo>
                  <a:lnTo>
                    <a:pt x="270" y="7"/>
                  </a:lnTo>
                  <a:lnTo>
                    <a:pt x="272" y="6"/>
                  </a:lnTo>
                  <a:lnTo>
                    <a:pt x="284" y="2"/>
                  </a:lnTo>
                  <a:lnTo>
                    <a:pt x="288" y="2"/>
                  </a:lnTo>
                  <a:lnTo>
                    <a:pt x="290" y="4"/>
                  </a:lnTo>
                  <a:lnTo>
                    <a:pt x="293" y="6"/>
                  </a:lnTo>
                  <a:lnTo>
                    <a:pt x="299" y="6"/>
                  </a:lnTo>
                  <a:lnTo>
                    <a:pt x="301" y="5"/>
                  </a:lnTo>
                  <a:lnTo>
                    <a:pt x="303" y="4"/>
                  </a:lnTo>
                  <a:lnTo>
                    <a:pt x="305" y="2"/>
                  </a:lnTo>
                  <a:lnTo>
                    <a:pt x="306" y="1"/>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latin typeface="Arial"/>
                <a:cs typeface="Arial"/>
              </a:endParaRPr>
            </a:p>
          </p:txBody>
        </p:sp>
        <p:sp>
          <p:nvSpPr>
            <p:cNvPr id="8" name="Freeform 1227">
              <a:extLst>
                <a:ext uri="{FF2B5EF4-FFF2-40B4-BE49-F238E27FC236}">
                  <a16:creationId xmlns:a16="http://schemas.microsoft.com/office/drawing/2014/main" id="{FF30BEDD-D86E-3E43-A9ED-DDFAD874FB52}"/>
                </a:ext>
              </a:extLst>
            </p:cNvPr>
            <p:cNvSpPr>
              <a:spLocks/>
            </p:cNvSpPr>
            <p:nvPr/>
          </p:nvSpPr>
          <p:spPr bwMode="auto">
            <a:xfrm>
              <a:off x="10049436" y="4828724"/>
              <a:ext cx="24870" cy="16580"/>
            </a:xfrm>
            <a:custGeom>
              <a:avLst/>
              <a:gdLst/>
              <a:ahLst/>
              <a:cxnLst>
                <a:cxn ang="0">
                  <a:pos x="6" y="0"/>
                </a:cxn>
                <a:cxn ang="0">
                  <a:pos x="12" y="0"/>
                </a:cxn>
                <a:cxn ang="0">
                  <a:pos x="12" y="3"/>
                </a:cxn>
                <a:cxn ang="0">
                  <a:pos x="8" y="5"/>
                </a:cxn>
                <a:cxn ang="0">
                  <a:pos x="5" y="8"/>
                </a:cxn>
                <a:cxn ang="0">
                  <a:pos x="2" y="8"/>
                </a:cxn>
                <a:cxn ang="0">
                  <a:pos x="0" y="6"/>
                </a:cxn>
                <a:cxn ang="0">
                  <a:pos x="0" y="3"/>
                </a:cxn>
                <a:cxn ang="0">
                  <a:pos x="2" y="1"/>
                </a:cxn>
                <a:cxn ang="0">
                  <a:pos x="3" y="1"/>
                </a:cxn>
                <a:cxn ang="0">
                  <a:pos x="6" y="0"/>
                </a:cxn>
              </a:cxnLst>
              <a:rect l="0" t="0" r="r" b="b"/>
              <a:pathLst>
                <a:path w="12" h="8">
                  <a:moveTo>
                    <a:pt x="6" y="0"/>
                  </a:moveTo>
                  <a:lnTo>
                    <a:pt x="12" y="0"/>
                  </a:lnTo>
                  <a:lnTo>
                    <a:pt x="12" y="3"/>
                  </a:lnTo>
                  <a:lnTo>
                    <a:pt x="8" y="5"/>
                  </a:lnTo>
                  <a:lnTo>
                    <a:pt x="5" y="8"/>
                  </a:lnTo>
                  <a:lnTo>
                    <a:pt x="2" y="8"/>
                  </a:lnTo>
                  <a:lnTo>
                    <a:pt x="0" y="6"/>
                  </a:lnTo>
                  <a:lnTo>
                    <a:pt x="0" y="3"/>
                  </a:lnTo>
                  <a:lnTo>
                    <a:pt x="2" y="1"/>
                  </a:lnTo>
                  <a:lnTo>
                    <a:pt x="3"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nvGrpSpPr>
            <p:cNvPr id="9" name="Group 8">
              <a:extLst>
                <a:ext uri="{FF2B5EF4-FFF2-40B4-BE49-F238E27FC236}">
                  <a16:creationId xmlns:a16="http://schemas.microsoft.com/office/drawing/2014/main" id="{F36022AC-E329-1A43-A545-839BBF967671}"/>
                </a:ext>
              </a:extLst>
            </p:cNvPr>
            <p:cNvGrpSpPr/>
            <p:nvPr/>
          </p:nvGrpSpPr>
          <p:grpSpPr>
            <a:xfrm>
              <a:off x="3823545" y="4144788"/>
              <a:ext cx="1121241" cy="1809322"/>
              <a:chOff x="3823545" y="4144788"/>
              <a:chExt cx="1121241" cy="1809322"/>
            </a:xfrm>
            <a:grpFill/>
          </p:grpSpPr>
          <p:sp>
            <p:nvSpPr>
              <p:cNvPr id="188" name="Freeform 1228">
                <a:extLst>
                  <a:ext uri="{FF2B5EF4-FFF2-40B4-BE49-F238E27FC236}">
                    <a16:creationId xmlns:a16="http://schemas.microsoft.com/office/drawing/2014/main" id="{AF346AFE-8829-E547-8433-83A3126C3716}"/>
                  </a:ext>
                </a:extLst>
              </p:cNvPr>
              <p:cNvSpPr>
                <a:spLocks/>
              </p:cNvSpPr>
              <p:nvPr/>
            </p:nvSpPr>
            <p:spPr bwMode="auto">
              <a:xfrm>
                <a:off x="4296083" y="4184165"/>
                <a:ext cx="16580" cy="18653"/>
              </a:xfrm>
              <a:custGeom>
                <a:avLst/>
                <a:gdLst/>
                <a:ahLst/>
                <a:cxnLst>
                  <a:cxn ang="0">
                    <a:pos x="5" y="0"/>
                  </a:cxn>
                  <a:cxn ang="0">
                    <a:pos x="8" y="0"/>
                  </a:cxn>
                  <a:cxn ang="0">
                    <a:pos x="8" y="5"/>
                  </a:cxn>
                  <a:cxn ang="0">
                    <a:pos x="7" y="6"/>
                  </a:cxn>
                  <a:cxn ang="0">
                    <a:pos x="5" y="9"/>
                  </a:cxn>
                  <a:cxn ang="0">
                    <a:pos x="0" y="9"/>
                  </a:cxn>
                  <a:cxn ang="0">
                    <a:pos x="0" y="5"/>
                  </a:cxn>
                  <a:cxn ang="0">
                    <a:pos x="2" y="2"/>
                  </a:cxn>
                  <a:cxn ang="0">
                    <a:pos x="4" y="1"/>
                  </a:cxn>
                  <a:cxn ang="0">
                    <a:pos x="5" y="0"/>
                  </a:cxn>
                </a:cxnLst>
                <a:rect l="0" t="0" r="r" b="b"/>
                <a:pathLst>
                  <a:path w="8" h="9">
                    <a:moveTo>
                      <a:pt x="5" y="0"/>
                    </a:moveTo>
                    <a:lnTo>
                      <a:pt x="8" y="0"/>
                    </a:lnTo>
                    <a:lnTo>
                      <a:pt x="8" y="5"/>
                    </a:lnTo>
                    <a:lnTo>
                      <a:pt x="7" y="6"/>
                    </a:lnTo>
                    <a:lnTo>
                      <a:pt x="5" y="9"/>
                    </a:lnTo>
                    <a:lnTo>
                      <a:pt x="0" y="9"/>
                    </a:lnTo>
                    <a:lnTo>
                      <a:pt x="0" y="5"/>
                    </a:lnTo>
                    <a:lnTo>
                      <a:pt x="2" y="2"/>
                    </a:lnTo>
                    <a:lnTo>
                      <a:pt x="4"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9" name="Freeform 1230">
                <a:extLst>
                  <a:ext uri="{FF2B5EF4-FFF2-40B4-BE49-F238E27FC236}">
                    <a16:creationId xmlns:a16="http://schemas.microsoft.com/office/drawing/2014/main" id="{A350BDE7-BAED-004B-B2A2-846CCFC8F1C6}"/>
                  </a:ext>
                </a:extLst>
              </p:cNvPr>
              <p:cNvSpPr>
                <a:spLocks/>
              </p:cNvSpPr>
              <p:nvPr/>
            </p:nvSpPr>
            <p:spPr bwMode="auto">
              <a:xfrm>
                <a:off x="3997638" y="5527167"/>
                <a:ext cx="18653" cy="49741"/>
              </a:xfrm>
              <a:custGeom>
                <a:avLst/>
                <a:gdLst/>
                <a:ahLst/>
                <a:cxnLst>
                  <a:cxn ang="0">
                    <a:pos x="4" y="0"/>
                  </a:cxn>
                  <a:cxn ang="0">
                    <a:pos x="6" y="1"/>
                  </a:cxn>
                  <a:cxn ang="0">
                    <a:pos x="9" y="4"/>
                  </a:cxn>
                  <a:cxn ang="0">
                    <a:pos x="9" y="9"/>
                  </a:cxn>
                  <a:cxn ang="0">
                    <a:pos x="8" y="10"/>
                  </a:cxn>
                  <a:cxn ang="0">
                    <a:pos x="8" y="24"/>
                  </a:cxn>
                  <a:cxn ang="0">
                    <a:pos x="4" y="24"/>
                  </a:cxn>
                  <a:cxn ang="0">
                    <a:pos x="1" y="21"/>
                  </a:cxn>
                  <a:cxn ang="0">
                    <a:pos x="0" y="19"/>
                  </a:cxn>
                  <a:cxn ang="0">
                    <a:pos x="0" y="10"/>
                  </a:cxn>
                  <a:cxn ang="0">
                    <a:pos x="1" y="7"/>
                  </a:cxn>
                  <a:cxn ang="0">
                    <a:pos x="1" y="5"/>
                  </a:cxn>
                  <a:cxn ang="0">
                    <a:pos x="3" y="2"/>
                  </a:cxn>
                  <a:cxn ang="0">
                    <a:pos x="4" y="1"/>
                  </a:cxn>
                  <a:cxn ang="0">
                    <a:pos x="4" y="0"/>
                  </a:cxn>
                </a:cxnLst>
                <a:rect l="0" t="0" r="r" b="b"/>
                <a:pathLst>
                  <a:path w="9" h="24">
                    <a:moveTo>
                      <a:pt x="4" y="0"/>
                    </a:moveTo>
                    <a:lnTo>
                      <a:pt x="6" y="1"/>
                    </a:lnTo>
                    <a:lnTo>
                      <a:pt x="9" y="4"/>
                    </a:lnTo>
                    <a:lnTo>
                      <a:pt x="9" y="9"/>
                    </a:lnTo>
                    <a:lnTo>
                      <a:pt x="8" y="10"/>
                    </a:lnTo>
                    <a:lnTo>
                      <a:pt x="8" y="24"/>
                    </a:lnTo>
                    <a:lnTo>
                      <a:pt x="4" y="24"/>
                    </a:lnTo>
                    <a:lnTo>
                      <a:pt x="1" y="21"/>
                    </a:lnTo>
                    <a:lnTo>
                      <a:pt x="0" y="19"/>
                    </a:lnTo>
                    <a:lnTo>
                      <a:pt x="0" y="10"/>
                    </a:lnTo>
                    <a:lnTo>
                      <a:pt x="1" y="7"/>
                    </a:lnTo>
                    <a:lnTo>
                      <a:pt x="1" y="5"/>
                    </a:lnTo>
                    <a:lnTo>
                      <a:pt x="3" y="2"/>
                    </a:lnTo>
                    <a:lnTo>
                      <a:pt x="4"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90" name="Freeform 1231">
                <a:extLst>
                  <a:ext uri="{FF2B5EF4-FFF2-40B4-BE49-F238E27FC236}">
                    <a16:creationId xmlns:a16="http://schemas.microsoft.com/office/drawing/2014/main" id="{6C3CC1D1-C53C-5548-9839-F2F045908101}"/>
                  </a:ext>
                </a:extLst>
              </p:cNvPr>
              <p:cNvSpPr>
                <a:spLocks/>
              </p:cNvSpPr>
              <p:nvPr/>
            </p:nvSpPr>
            <p:spPr bwMode="auto">
              <a:xfrm>
                <a:off x="3823545" y="4144788"/>
                <a:ext cx="1121241" cy="1809322"/>
              </a:xfrm>
              <a:custGeom>
                <a:avLst/>
                <a:gdLst/>
                <a:ahLst/>
                <a:cxnLst>
                  <a:cxn ang="0">
                    <a:pos x="110" y="23"/>
                  </a:cxn>
                  <a:cxn ang="0">
                    <a:pos x="120" y="28"/>
                  </a:cxn>
                  <a:cxn ang="0">
                    <a:pos x="134" y="9"/>
                  </a:cxn>
                  <a:cxn ang="0">
                    <a:pos x="146" y="13"/>
                  </a:cxn>
                  <a:cxn ang="0">
                    <a:pos x="182" y="24"/>
                  </a:cxn>
                  <a:cxn ang="0">
                    <a:pos x="218" y="19"/>
                  </a:cxn>
                  <a:cxn ang="0">
                    <a:pos x="233" y="33"/>
                  </a:cxn>
                  <a:cxn ang="0">
                    <a:pos x="261" y="54"/>
                  </a:cxn>
                  <a:cxn ang="0">
                    <a:pos x="324" y="81"/>
                  </a:cxn>
                  <a:cxn ang="0">
                    <a:pos x="356" y="112"/>
                  </a:cxn>
                  <a:cxn ang="0">
                    <a:pos x="348" y="152"/>
                  </a:cxn>
                  <a:cxn ang="0">
                    <a:pos x="376" y="166"/>
                  </a:cxn>
                  <a:cxn ang="0">
                    <a:pos x="427" y="165"/>
                  </a:cxn>
                  <a:cxn ang="0">
                    <a:pos x="452" y="176"/>
                  </a:cxn>
                  <a:cxn ang="0">
                    <a:pos x="516" y="203"/>
                  </a:cxn>
                  <a:cxn ang="0">
                    <a:pos x="513" y="278"/>
                  </a:cxn>
                  <a:cxn ang="0">
                    <a:pos x="494" y="326"/>
                  </a:cxn>
                  <a:cxn ang="0">
                    <a:pos x="484" y="366"/>
                  </a:cxn>
                  <a:cxn ang="0">
                    <a:pos x="465" y="403"/>
                  </a:cxn>
                  <a:cxn ang="0">
                    <a:pos x="424" y="421"/>
                  </a:cxn>
                  <a:cxn ang="0">
                    <a:pos x="370" y="492"/>
                  </a:cxn>
                  <a:cxn ang="0">
                    <a:pos x="322" y="564"/>
                  </a:cxn>
                  <a:cxn ang="0">
                    <a:pos x="275" y="564"/>
                  </a:cxn>
                  <a:cxn ang="0">
                    <a:pos x="281" y="588"/>
                  </a:cxn>
                  <a:cxn ang="0">
                    <a:pos x="267" y="620"/>
                  </a:cxn>
                  <a:cxn ang="0">
                    <a:pos x="222" y="643"/>
                  </a:cxn>
                  <a:cxn ang="0">
                    <a:pos x="197" y="652"/>
                  </a:cxn>
                  <a:cxn ang="0">
                    <a:pos x="198" y="673"/>
                  </a:cxn>
                  <a:cxn ang="0">
                    <a:pos x="201" y="679"/>
                  </a:cxn>
                  <a:cxn ang="0">
                    <a:pos x="189" y="698"/>
                  </a:cxn>
                  <a:cxn ang="0">
                    <a:pos x="164" y="727"/>
                  </a:cxn>
                  <a:cxn ang="0">
                    <a:pos x="173" y="764"/>
                  </a:cxn>
                  <a:cxn ang="0">
                    <a:pos x="149" y="789"/>
                  </a:cxn>
                  <a:cxn ang="0">
                    <a:pos x="161" y="844"/>
                  </a:cxn>
                  <a:cxn ang="0">
                    <a:pos x="158" y="873"/>
                  </a:cxn>
                  <a:cxn ang="0">
                    <a:pos x="122" y="857"/>
                  </a:cxn>
                  <a:cxn ang="0">
                    <a:pos x="82" y="830"/>
                  </a:cxn>
                  <a:cxn ang="0">
                    <a:pos x="89" y="814"/>
                  </a:cxn>
                  <a:cxn ang="0">
                    <a:pos x="73" y="770"/>
                  </a:cxn>
                  <a:cxn ang="0">
                    <a:pos x="77" y="733"/>
                  </a:cxn>
                  <a:cxn ang="0">
                    <a:pos x="85" y="727"/>
                  </a:cxn>
                  <a:cxn ang="0">
                    <a:pos x="94" y="668"/>
                  </a:cxn>
                  <a:cxn ang="0">
                    <a:pos x="93" y="635"/>
                  </a:cxn>
                  <a:cxn ang="0">
                    <a:pos x="92" y="619"/>
                  </a:cxn>
                  <a:cxn ang="0">
                    <a:pos x="109" y="575"/>
                  </a:cxn>
                  <a:cxn ang="0">
                    <a:pos x="124" y="469"/>
                  </a:cxn>
                  <a:cxn ang="0">
                    <a:pos x="132" y="400"/>
                  </a:cxn>
                  <a:cxn ang="0">
                    <a:pos x="103" y="345"/>
                  </a:cxn>
                  <a:cxn ang="0">
                    <a:pos x="58" y="305"/>
                  </a:cxn>
                  <a:cxn ang="0">
                    <a:pos x="25" y="239"/>
                  </a:cxn>
                  <a:cxn ang="0">
                    <a:pos x="4" y="214"/>
                  </a:cxn>
                  <a:cxn ang="0">
                    <a:pos x="16" y="175"/>
                  </a:cxn>
                  <a:cxn ang="0">
                    <a:pos x="13" y="145"/>
                  </a:cxn>
                  <a:cxn ang="0">
                    <a:pos x="33" y="115"/>
                  </a:cxn>
                  <a:cxn ang="0">
                    <a:pos x="45" y="94"/>
                  </a:cxn>
                  <a:cxn ang="0">
                    <a:pos x="43" y="66"/>
                  </a:cxn>
                  <a:cxn ang="0">
                    <a:pos x="50" y="48"/>
                  </a:cxn>
                  <a:cxn ang="0">
                    <a:pos x="63" y="34"/>
                  </a:cxn>
                  <a:cxn ang="0">
                    <a:pos x="105" y="6"/>
                  </a:cxn>
                </a:cxnLst>
                <a:rect l="0" t="0" r="r" b="b"/>
                <a:pathLst>
                  <a:path w="541" h="873">
                    <a:moveTo>
                      <a:pt x="112" y="0"/>
                    </a:moveTo>
                    <a:lnTo>
                      <a:pt x="115" y="0"/>
                    </a:lnTo>
                    <a:lnTo>
                      <a:pt x="117" y="3"/>
                    </a:lnTo>
                    <a:lnTo>
                      <a:pt x="118" y="4"/>
                    </a:lnTo>
                    <a:lnTo>
                      <a:pt x="118" y="6"/>
                    </a:lnTo>
                    <a:lnTo>
                      <a:pt x="115" y="9"/>
                    </a:lnTo>
                    <a:lnTo>
                      <a:pt x="114" y="9"/>
                    </a:lnTo>
                    <a:lnTo>
                      <a:pt x="112" y="19"/>
                    </a:lnTo>
                    <a:lnTo>
                      <a:pt x="110" y="23"/>
                    </a:lnTo>
                    <a:lnTo>
                      <a:pt x="110" y="29"/>
                    </a:lnTo>
                    <a:lnTo>
                      <a:pt x="112" y="32"/>
                    </a:lnTo>
                    <a:lnTo>
                      <a:pt x="113" y="35"/>
                    </a:lnTo>
                    <a:lnTo>
                      <a:pt x="114" y="37"/>
                    </a:lnTo>
                    <a:lnTo>
                      <a:pt x="117" y="38"/>
                    </a:lnTo>
                    <a:lnTo>
                      <a:pt x="118" y="38"/>
                    </a:lnTo>
                    <a:lnTo>
                      <a:pt x="119" y="35"/>
                    </a:lnTo>
                    <a:lnTo>
                      <a:pt x="120" y="34"/>
                    </a:lnTo>
                    <a:lnTo>
                      <a:pt x="120" y="28"/>
                    </a:lnTo>
                    <a:lnTo>
                      <a:pt x="118" y="25"/>
                    </a:lnTo>
                    <a:lnTo>
                      <a:pt x="117" y="23"/>
                    </a:lnTo>
                    <a:lnTo>
                      <a:pt x="117" y="16"/>
                    </a:lnTo>
                    <a:lnTo>
                      <a:pt x="118" y="15"/>
                    </a:lnTo>
                    <a:lnTo>
                      <a:pt x="123" y="13"/>
                    </a:lnTo>
                    <a:lnTo>
                      <a:pt x="124" y="13"/>
                    </a:lnTo>
                    <a:lnTo>
                      <a:pt x="127" y="11"/>
                    </a:lnTo>
                    <a:lnTo>
                      <a:pt x="135" y="11"/>
                    </a:lnTo>
                    <a:lnTo>
                      <a:pt x="134" y="9"/>
                    </a:lnTo>
                    <a:lnTo>
                      <a:pt x="133" y="9"/>
                    </a:lnTo>
                    <a:lnTo>
                      <a:pt x="132" y="8"/>
                    </a:lnTo>
                    <a:lnTo>
                      <a:pt x="129" y="6"/>
                    </a:lnTo>
                    <a:lnTo>
                      <a:pt x="128" y="6"/>
                    </a:lnTo>
                    <a:lnTo>
                      <a:pt x="128" y="4"/>
                    </a:lnTo>
                    <a:lnTo>
                      <a:pt x="135" y="4"/>
                    </a:lnTo>
                    <a:lnTo>
                      <a:pt x="137" y="6"/>
                    </a:lnTo>
                    <a:lnTo>
                      <a:pt x="142" y="11"/>
                    </a:lnTo>
                    <a:lnTo>
                      <a:pt x="146" y="13"/>
                    </a:lnTo>
                    <a:lnTo>
                      <a:pt x="148" y="13"/>
                    </a:lnTo>
                    <a:lnTo>
                      <a:pt x="152" y="14"/>
                    </a:lnTo>
                    <a:lnTo>
                      <a:pt x="152" y="16"/>
                    </a:lnTo>
                    <a:lnTo>
                      <a:pt x="153" y="19"/>
                    </a:lnTo>
                    <a:lnTo>
                      <a:pt x="156" y="20"/>
                    </a:lnTo>
                    <a:lnTo>
                      <a:pt x="157" y="21"/>
                    </a:lnTo>
                    <a:lnTo>
                      <a:pt x="179" y="21"/>
                    </a:lnTo>
                    <a:lnTo>
                      <a:pt x="179" y="23"/>
                    </a:lnTo>
                    <a:lnTo>
                      <a:pt x="182" y="24"/>
                    </a:lnTo>
                    <a:lnTo>
                      <a:pt x="183" y="25"/>
                    </a:lnTo>
                    <a:lnTo>
                      <a:pt x="194" y="25"/>
                    </a:lnTo>
                    <a:lnTo>
                      <a:pt x="199" y="20"/>
                    </a:lnTo>
                    <a:lnTo>
                      <a:pt x="201" y="20"/>
                    </a:lnTo>
                    <a:lnTo>
                      <a:pt x="203" y="19"/>
                    </a:lnTo>
                    <a:lnTo>
                      <a:pt x="206" y="19"/>
                    </a:lnTo>
                    <a:lnTo>
                      <a:pt x="208" y="18"/>
                    </a:lnTo>
                    <a:lnTo>
                      <a:pt x="216" y="18"/>
                    </a:lnTo>
                    <a:lnTo>
                      <a:pt x="218" y="19"/>
                    </a:lnTo>
                    <a:lnTo>
                      <a:pt x="221" y="19"/>
                    </a:lnTo>
                    <a:lnTo>
                      <a:pt x="220" y="20"/>
                    </a:lnTo>
                    <a:lnTo>
                      <a:pt x="216" y="20"/>
                    </a:lnTo>
                    <a:lnTo>
                      <a:pt x="216" y="23"/>
                    </a:lnTo>
                    <a:lnTo>
                      <a:pt x="217" y="25"/>
                    </a:lnTo>
                    <a:lnTo>
                      <a:pt x="220" y="28"/>
                    </a:lnTo>
                    <a:lnTo>
                      <a:pt x="227" y="30"/>
                    </a:lnTo>
                    <a:lnTo>
                      <a:pt x="230" y="32"/>
                    </a:lnTo>
                    <a:lnTo>
                      <a:pt x="233" y="33"/>
                    </a:lnTo>
                    <a:lnTo>
                      <a:pt x="236" y="34"/>
                    </a:lnTo>
                    <a:lnTo>
                      <a:pt x="237" y="35"/>
                    </a:lnTo>
                    <a:lnTo>
                      <a:pt x="237" y="40"/>
                    </a:lnTo>
                    <a:lnTo>
                      <a:pt x="238" y="43"/>
                    </a:lnTo>
                    <a:lnTo>
                      <a:pt x="238" y="45"/>
                    </a:lnTo>
                    <a:lnTo>
                      <a:pt x="250" y="45"/>
                    </a:lnTo>
                    <a:lnTo>
                      <a:pt x="253" y="48"/>
                    </a:lnTo>
                    <a:lnTo>
                      <a:pt x="258" y="53"/>
                    </a:lnTo>
                    <a:lnTo>
                      <a:pt x="261" y="54"/>
                    </a:lnTo>
                    <a:lnTo>
                      <a:pt x="266" y="62"/>
                    </a:lnTo>
                    <a:lnTo>
                      <a:pt x="268" y="63"/>
                    </a:lnTo>
                    <a:lnTo>
                      <a:pt x="272" y="64"/>
                    </a:lnTo>
                    <a:lnTo>
                      <a:pt x="276" y="69"/>
                    </a:lnTo>
                    <a:lnTo>
                      <a:pt x="281" y="73"/>
                    </a:lnTo>
                    <a:lnTo>
                      <a:pt x="304" y="77"/>
                    </a:lnTo>
                    <a:lnTo>
                      <a:pt x="314" y="77"/>
                    </a:lnTo>
                    <a:lnTo>
                      <a:pt x="316" y="78"/>
                    </a:lnTo>
                    <a:lnTo>
                      <a:pt x="324" y="81"/>
                    </a:lnTo>
                    <a:lnTo>
                      <a:pt x="327" y="81"/>
                    </a:lnTo>
                    <a:lnTo>
                      <a:pt x="327" y="82"/>
                    </a:lnTo>
                    <a:lnTo>
                      <a:pt x="330" y="82"/>
                    </a:lnTo>
                    <a:lnTo>
                      <a:pt x="335" y="84"/>
                    </a:lnTo>
                    <a:lnTo>
                      <a:pt x="340" y="89"/>
                    </a:lnTo>
                    <a:lnTo>
                      <a:pt x="346" y="94"/>
                    </a:lnTo>
                    <a:lnTo>
                      <a:pt x="351" y="97"/>
                    </a:lnTo>
                    <a:lnTo>
                      <a:pt x="353" y="105"/>
                    </a:lnTo>
                    <a:lnTo>
                      <a:pt x="356" y="112"/>
                    </a:lnTo>
                    <a:lnTo>
                      <a:pt x="359" y="120"/>
                    </a:lnTo>
                    <a:lnTo>
                      <a:pt x="363" y="123"/>
                    </a:lnTo>
                    <a:lnTo>
                      <a:pt x="364" y="123"/>
                    </a:lnTo>
                    <a:lnTo>
                      <a:pt x="366" y="126"/>
                    </a:lnTo>
                    <a:lnTo>
                      <a:pt x="366" y="127"/>
                    </a:lnTo>
                    <a:lnTo>
                      <a:pt x="361" y="133"/>
                    </a:lnTo>
                    <a:lnTo>
                      <a:pt x="355" y="138"/>
                    </a:lnTo>
                    <a:lnTo>
                      <a:pt x="350" y="145"/>
                    </a:lnTo>
                    <a:lnTo>
                      <a:pt x="348" y="152"/>
                    </a:lnTo>
                    <a:lnTo>
                      <a:pt x="348" y="154"/>
                    </a:lnTo>
                    <a:lnTo>
                      <a:pt x="350" y="156"/>
                    </a:lnTo>
                    <a:lnTo>
                      <a:pt x="354" y="156"/>
                    </a:lnTo>
                    <a:lnTo>
                      <a:pt x="358" y="159"/>
                    </a:lnTo>
                    <a:lnTo>
                      <a:pt x="360" y="166"/>
                    </a:lnTo>
                    <a:lnTo>
                      <a:pt x="370" y="166"/>
                    </a:lnTo>
                    <a:lnTo>
                      <a:pt x="370" y="167"/>
                    </a:lnTo>
                    <a:lnTo>
                      <a:pt x="373" y="170"/>
                    </a:lnTo>
                    <a:lnTo>
                      <a:pt x="376" y="166"/>
                    </a:lnTo>
                    <a:lnTo>
                      <a:pt x="381" y="159"/>
                    </a:lnTo>
                    <a:lnTo>
                      <a:pt x="389" y="151"/>
                    </a:lnTo>
                    <a:lnTo>
                      <a:pt x="393" y="151"/>
                    </a:lnTo>
                    <a:lnTo>
                      <a:pt x="399" y="152"/>
                    </a:lnTo>
                    <a:lnTo>
                      <a:pt x="406" y="155"/>
                    </a:lnTo>
                    <a:lnTo>
                      <a:pt x="422" y="162"/>
                    </a:lnTo>
                    <a:lnTo>
                      <a:pt x="423" y="162"/>
                    </a:lnTo>
                    <a:lnTo>
                      <a:pt x="425" y="164"/>
                    </a:lnTo>
                    <a:lnTo>
                      <a:pt x="427" y="165"/>
                    </a:lnTo>
                    <a:lnTo>
                      <a:pt x="427" y="166"/>
                    </a:lnTo>
                    <a:lnTo>
                      <a:pt x="428" y="170"/>
                    </a:lnTo>
                    <a:lnTo>
                      <a:pt x="428" y="176"/>
                    </a:lnTo>
                    <a:lnTo>
                      <a:pt x="430" y="176"/>
                    </a:lnTo>
                    <a:lnTo>
                      <a:pt x="435" y="174"/>
                    </a:lnTo>
                    <a:lnTo>
                      <a:pt x="438" y="171"/>
                    </a:lnTo>
                    <a:lnTo>
                      <a:pt x="444" y="171"/>
                    </a:lnTo>
                    <a:lnTo>
                      <a:pt x="447" y="174"/>
                    </a:lnTo>
                    <a:lnTo>
                      <a:pt x="452" y="176"/>
                    </a:lnTo>
                    <a:lnTo>
                      <a:pt x="454" y="179"/>
                    </a:lnTo>
                    <a:lnTo>
                      <a:pt x="458" y="179"/>
                    </a:lnTo>
                    <a:lnTo>
                      <a:pt x="473" y="176"/>
                    </a:lnTo>
                    <a:lnTo>
                      <a:pt x="484" y="180"/>
                    </a:lnTo>
                    <a:lnTo>
                      <a:pt x="493" y="182"/>
                    </a:lnTo>
                    <a:lnTo>
                      <a:pt x="497" y="188"/>
                    </a:lnTo>
                    <a:lnTo>
                      <a:pt x="503" y="194"/>
                    </a:lnTo>
                    <a:lnTo>
                      <a:pt x="509" y="199"/>
                    </a:lnTo>
                    <a:lnTo>
                      <a:pt x="516" y="203"/>
                    </a:lnTo>
                    <a:lnTo>
                      <a:pt x="531" y="203"/>
                    </a:lnTo>
                    <a:lnTo>
                      <a:pt x="537" y="206"/>
                    </a:lnTo>
                    <a:lnTo>
                      <a:pt x="539" y="214"/>
                    </a:lnTo>
                    <a:lnTo>
                      <a:pt x="541" y="223"/>
                    </a:lnTo>
                    <a:lnTo>
                      <a:pt x="539" y="238"/>
                    </a:lnTo>
                    <a:lnTo>
                      <a:pt x="534" y="250"/>
                    </a:lnTo>
                    <a:lnTo>
                      <a:pt x="528" y="259"/>
                    </a:lnTo>
                    <a:lnTo>
                      <a:pt x="521" y="268"/>
                    </a:lnTo>
                    <a:lnTo>
                      <a:pt x="513" y="278"/>
                    </a:lnTo>
                    <a:lnTo>
                      <a:pt x="508" y="283"/>
                    </a:lnTo>
                    <a:lnTo>
                      <a:pt x="507" y="286"/>
                    </a:lnTo>
                    <a:lnTo>
                      <a:pt x="501" y="292"/>
                    </a:lnTo>
                    <a:lnTo>
                      <a:pt x="497" y="294"/>
                    </a:lnTo>
                    <a:lnTo>
                      <a:pt x="494" y="297"/>
                    </a:lnTo>
                    <a:lnTo>
                      <a:pt x="492" y="303"/>
                    </a:lnTo>
                    <a:lnTo>
                      <a:pt x="492" y="310"/>
                    </a:lnTo>
                    <a:lnTo>
                      <a:pt x="493" y="318"/>
                    </a:lnTo>
                    <a:lnTo>
                      <a:pt x="494" y="326"/>
                    </a:lnTo>
                    <a:lnTo>
                      <a:pt x="494" y="331"/>
                    </a:lnTo>
                    <a:lnTo>
                      <a:pt x="492" y="336"/>
                    </a:lnTo>
                    <a:lnTo>
                      <a:pt x="491" y="341"/>
                    </a:lnTo>
                    <a:lnTo>
                      <a:pt x="491" y="347"/>
                    </a:lnTo>
                    <a:lnTo>
                      <a:pt x="489" y="349"/>
                    </a:lnTo>
                    <a:lnTo>
                      <a:pt x="489" y="350"/>
                    </a:lnTo>
                    <a:lnTo>
                      <a:pt x="487" y="352"/>
                    </a:lnTo>
                    <a:lnTo>
                      <a:pt x="484" y="360"/>
                    </a:lnTo>
                    <a:lnTo>
                      <a:pt x="484" y="366"/>
                    </a:lnTo>
                    <a:lnTo>
                      <a:pt x="483" y="370"/>
                    </a:lnTo>
                    <a:lnTo>
                      <a:pt x="483" y="372"/>
                    </a:lnTo>
                    <a:lnTo>
                      <a:pt x="482" y="374"/>
                    </a:lnTo>
                    <a:lnTo>
                      <a:pt x="477" y="381"/>
                    </a:lnTo>
                    <a:lnTo>
                      <a:pt x="473" y="388"/>
                    </a:lnTo>
                    <a:lnTo>
                      <a:pt x="468" y="395"/>
                    </a:lnTo>
                    <a:lnTo>
                      <a:pt x="467" y="398"/>
                    </a:lnTo>
                    <a:lnTo>
                      <a:pt x="467" y="400"/>
                    </a:lnTo>
                    <a:lnTo>
                      <a:pt x="465" y="403"/>
                    </a:lnTo>
                    <a:lnTo>
                      <a:pt x="465" y="404"/>
                    </a:lnTo>
                    <a:lnTo>
                      <a:pt x="463" y="406"/>
                    </a:lnTo>
                    <a:lnTo>
                      <a:pt x="460" y="410"/>
                    </a:lnTo>
                    <a:lnTo>
                      <a:pt x="457" y="413"/>
                    </a:lnTo>
                    <a:lnTo>
                      <a:pt x="452" y="414"/>
                    </a:lnTo>
                    <a:lnTo>
                      <a:pt x="448" y="415"/>
                    </a:lnTo>
                    <a:lnTo>
                      <a:pt x="438" y="415"/>
                    </a:lnTo>
                    <a:lnTo>
                      <a:pt x="428" y="418"/>
                    </a:lnTo>
                    <a:lnTo>
                      <a:pt x="424" y="421"/>
                    </a:lnTo>
                    <a:lnTo>
                      <a:pt x="417" y="427"/>
                    </a:lnTo>
                    <a:lnTo>
                      <a:pt x="409" y="429"/>
                    </a:lnTo>
                    <a:lnTo>
                      <a:pt x="403" y="430"/>
                    </a:lnTo>
                    <a:lnTo>
                      <a:pt x="391" y="442"/>
                    </a:lnTo>
                    <a:lnTo>
                      <a:pt x="384" y="445"/>
                    </a:lnTo>
                    <a:lnTo>
                      <a:pt x="381" y="449"/>
                    </a:lnTo>
                    <a:lnTo>
                      <a:pt x="380" y="452"/>
                    </a:lnTo>
                    <a:lnTo>
                      <a:pt x="380" y="483"/>
                    </a:lnTo>
                    <a:lnTo>
                      <a:pt x="370" y="492"/>
                    </a:lnTo>
                    <a:lnTo>
                      <a:pt x="364" y="503"/>
                    </a:lnTo>
                    <a:lnTo>
                      <a:pt x="363" y="507"/>
                    </a:lnTo>
                    <a:lnTo>
                      <a:pt x="360" y="512"/>
                    </a:lnTo>
                    <a:lnTo>
                      <a:pt x="358" y="516"/>
                    </a:lnTo>
                    <a:lnTo>
                      <a:pt x="350" y="525"/>
                    </a:lnTo>
                    <a:lnTo>
                      <a:pt x="336" y="538"/>
                    </a:lnTo>
                    <a:lnTo>
                      <a:pt x="331" y="547"/>
                    </a:lnTo>
                    <a:lnTo>
                      <a:pt x="327" y="555"/>
                    </a:lnTo>
                    <a:lnTo>
                      <a:pt x="322" y="564"/>
                    </a:lnTo>
                    <a:lnTo>
                      <a:pt x="316" y="569"/>
                    </a:lnTo>
                    <a:lnTo>
                      <a:pt x="306" y="571"/>
                    </a:lnTo>
                    <a:lnTo>
                      <a:pt x="301" y="571"/>
                    </a:lnTo>
                    <a:lnTo>
                      <a:pt x="297" y="570"/>
                    </a:lnTo>
                    <a:lnTo>
                      <a:pt x="292" y="569"/>
                    </a:lnTo>
                    <a:lnTo>
                      <a:pt x="290" y="567"/>
                    </a:lnTo>
                    <a:lnTo>
                      <a:pt x="287" y="567"/>
                    </a:lnTo>
                    <a:lnTo>
                      <a:pt x="282" y="566"/>
                    </a:lnTo>
                    <a:lnTo>
                      <a:pt x="275" y="564"/>
                    </a:lnTo>
                    <a:lnTo>
                      <a:pt x="270" y="562"/>
                    </a:lnTo>
                    <a:lnTo>
                      <a:pt x="267" y="565"/>
                    </a:lnTo>
                    <a:lnTo>
                      <a:pt x="271" y="569"/>
                    </a:lnTo>
                    <a:lnTo>
                      <a:pt x="273" y="570"/>
                    </a:lnTo>
                    <a:lnTo>
                      <a:pt x="275" y="571"/>
                    </a:lnTo>
                    <a:lnTo>
                      <a:pt x="277" y="579"/>
                    </a:lnTo>
                    <a:lnTo>
                      <a:pt x="279" y="584"/>
                    </a:lnTo>
                    <a:lnTo>
                      <a:pt x="280" y="586"/>
                    </a:lnTo>
                    <a:lnTo>
                      <a:pt x="281" y="588"/>
                    </a:lnTo>
                    <a:lnTo>
                      <a:pt x="284" y="589"/>
                    </a:lnTo>
                    <a:lnTo>
                      <a:pt x="285" y="590"/>
                    </a:lnTo>
                    <a:lnTo>
                      <a:pt x="287" y="591"/>
                    </a:lnTo>
                    <a:lnTo>
                      <a:pt x="287" y="599"/>
                    </a:lnTo>
                    <a:lnTo>
                      <a:pt x="285" y="604"/>
                    </a:lnTo>
                    <a:lnTo>
                      <a:pt x="282" y="608"/>
                    </a:lnTo>
                    <a:lnTo>
                      <a:pt x="277" y="613"/>
                    </a:lnTo>
                    <a:lnTo>
                      <a:pt x="275" y="616"/>
                    </a:lnTo>
                    <a:lnTo>
                      <a:pt x="267" y="620"/>
                    </a:lnTo>
                    <a:lnTo>
                      <a:pt x="258" y="623"/>
                    </a:lnTo>
                    <a:lnTo>
                      <a:pt x="248" y="624"/>
                    </a:lnTo>
                    <a:lnTo>
                      <a:pt x="242" y="625"/>
                    </a:lnTo>
                    <a:lnTo>
                      <a:pt x="236" y="624"/>
                    </a:lnTo>
                    <a:lnTo>
                      <a:pt x="230" y="624"/>
                    </a:lnTo>
                    <a:lnTo>
                      <a:pt x="226" y="625"/>
                    </a:lnTo>
                    <a:lnTo>
                      <a:pt x="223" y="630"/>
                    </a:lnTo>
                    <a:lnTo>
                      <a:pt x="222" y="637"/>
                    </a:lnTo>
                    <a:lnTo>
                      <a:pt x="222" y="643"/>
                    </a:lnTo>
                    <a:lnTo>
                      <a:pt x="221" y="649"/>
                    </a:lnTo>
                    <a:lnTo>
                      <a:pt x="221" y="653"/>
                    </a:lnTo>
                    <a:lnTo>
                      <a:pt x="217" y="657"/>
                    </a:lnTo>
                    <a:lnTo>
                      <a:pt x="215" y="658"/>
                    </a:lnTo>
                    <a:lnTo>
                      <a:pt x="208" y="658"/>
                    </a:lnTo>
                    <a:lnTo>
                      <a:pt x="206" y="657"/>
                    </a:lnTo>
                    <a:lnTo>
                      <a:pt x="202" y="655"/>
                    </a:lnTo>
                    <a:lnTo>
                      <a:pt x="199" y="653"/>
                    </a:lnTo>
                    <a:lnTo>
                      <a:pt x="197" y="652"/>
                    </a:lnTo>
                    <a:lnTo>
                      <a:pt x="192" y="652"/>
                    </a:lnTo>
                    <a:lnTo>
                      <a:pt x="191" y="654"/>
                    </a:lnTo>
                    <a:lnTo>
                      <a:pt x="189" y="655"/>
                    </a:lnTo>
                    <a:lnTo>
                      <a:pt x="189" y="660"/>
                    </a:lnTo>
                    <a:lnTo>
                      <a:pt x="191" y="664"/>
                    </a:lnTo>
                    <a:lnTo>
                      <a:pt x="192" y="667"/>
                    </a:lnTo>
                    <a:lnTo>
                      <a:pt x="194" y="671"/>
                    </a:lnTo>
                    <a:lnTo>
                      <a:pt x="196" y="672"/>
                    </a:lnTo>
                    <a:lnTo>
                      <a:pt x="198" y="673"/>
                    </a:lnTo>
                    <a:lnTo>
                      <a:pt x="199" y="673"/>
                    </a:lnTo>
                    <a:lnTo>
                      <a:pt x="202" y="672"/>
                    </a:lnTo>
                    <a:lnTo>
                      <a:pt x="203" y="671"/>
                    </a:lnTo>
                    <a:lnTo>
                      <a:pt x="204" y="671"/>
                    </a:lnTo>
                    <a:lnTo>
                      <a:pt x="207" y="673"/>
                    </a:lnTo>
                    <a:lnTo>
                      <a:pt x="207" y="676"/>
                    </a:lnTo>
                    <a:lnTo>
                      <a:pt x="206" y="678"/>
                    </a:lnTo>
                    <a:lnTo>
                      <a:pt x="204" y="679"/>
                    </a:lnTo>
                    <a:lnTo>
                      <a:pt x="201" y="679"/>
                    </a:lnTo>
                    <a:lnTo>
                      <a:pt x="198" y="678"/>
                    </a:lnTo>
                    <a:lnTo>
                      <a:pt x="196" y="676"/>
                    </a:lnTo>
                    <a:lnTo>
                      <a:pt x="193" y="676"/>
                    </a:lnTo>
                    <a:lnTo>
                      <a:pt x="193" y="678"/>
                    </a:lnTo>
                    <a:lnTo>
                      <a:pt x="194" y="681"/>
                    </a:lnTo>
                    <a:lnTo>
                      <a:pt x="196" y="682"/>
                    </a:lnTo>
                    <a:lnTo>
                      <a:pt x="197" y="682"/>
                    </a:lnTo>
                    <a:lnTo>
                      <a:pt x="192" y="689"/>
                    </a:lnTo>
                    <a:lnTo>
                      <a:pt x="189" y="698"/>
                    </a:lnTo>
                    <a:lnTo>
                      <a:pt x="188" y="707"/>
                    </a:lnTo>
                    <a:lnTo>
                      <a:pt x="187" y="710"/>
                    </a:lnTo>
                    <a:lnTo>
                      <a:pt x="186" y="711"/>
                    </a:lnTo>
                    <a:lnTo>
                      <a:pt x="183" y="712"/>
                    </a:lnTo>
                    <a:lnTo>
                      <a:pt x="177" y="712"/>
                    </a:lnTo>
                    <a:lnTo>
                      <a:pt x="173" y="713"/>
                    </a:lnTo>
                    <a:lnTo>
                      <a:pt x="169" y="716"/>
                    </a:lnTo>
                    <a:lnTo>
                      <a:pt x="167" y="720"/>
                    </a:lnTo>
                    <a:lnTo>
                      <a:pt x="164" y="727"/>
                    </a:lnTo>
                    <a:lnTo>
                      <a:pt x="167" y="735"/>
                    </a:lnTo>
                    <a:lnTo>
                      <a:pt x="171" y="738"/>
                    </a:lnTo>
                    <a:lnTo>
                      <a:pt x="177" y="741"/>
                    </a:lnTo>
                    <a:lnTo>
                      <a:pt x="181" y="743"/>
                    </a:lnTo>
                    <a:lnTo>
                      <a:pt x="183" y="750"/>
                    </a:lnTo>
                    <a:lnTo>
                      <a:pt x="183" y="754"/>
                    </a:lnTo>
                    <a:lnTo>
                      <a:pt x="181" y="757"/>
                    </a:lnTo>
                    <a:lnTo>
                      <a:pt x="176" y="762"/>
                    </a:lnTo>
                    <a:lnTo>
                      <a:pt x="173" y="764"/>
                    </a:lnTo>
                    <a:lnTo>
                      <a:pt x="169" y="765"/>
                    </a:lnTo>
                    <a:lnTo>
                      <a:pt x="164" y="770"/>
                    </a:lnTo>
                    <a:lnTo>
                      <a:pt x="164" y="774"/>
                    </a:lnTo>
                    <a:lnTo>
                      <a:pt x="162" y="781"/>
                    </a:lnTo>
                    <a:lnTo>
                      <a:pt x="161" y="784"/>
                    </a:lnTo>
                    <a:lnTo>
                      <a:pt x="156" y="786"/>
                    </a:lnTo>
                    <a:lnTo>
                      <a:pt x="153" y="786"/>
                    </a:lnTo>
                    <a:lnTo>
                      <a:pt x="152" y="788"/>
                    </a:lnTo>
                    <a:lnTo>
                      <a:pt x="149" y="789"/>
                    </a:lnTo>
                    <a:lnTo>
                      <a:pt x="144" y="796"/>
                    </a:lnTo>
                    <a:lnTo>
                      <a:pt x="143" y="801"/>
                    </a:lnTo>
                    <a:lnTo>
                      <a:pt x="143" y="810"/>
                    </a:lnTo>
                    <a:lnTo>
                      <a:pt x="144" y="814"/>
                    </a:lnTo>
                    <a:lnTo>
                      <a:pt x="147" y="815"/>
                    </a:lnTo>
                    <a:lnTo>
                      <a:pt x="153" y="821"/>
                    </a:lnTo>
                    <a:lnTo>
                      <a:pt x="156" y="830"/>
                    </a:lnTo>
                    <a:lnTo>
                      <a:pt x="158" y="838"/>
                    </a:lnTo>
                    <a:lnTo>
                      <a:pt x="161" y="844"/>
                    </a:lnTo>
                    <a:lnTo>
                      <a:pt x="171" y="852"/>
                    </a:lnTo>
                    <a:lnTo>
                      <a:pt x="181" y="857"/>
                    </a:lnTo>
                    <a:lnTo>
                      <a:pt x="192" y="863"/>
                    </a:lnTo>
                    <a:lnTo>
                      <a:pt x="189" y="864"/>
                    </a:lnTo>
                    <a:lnTo>
                      <a:pt x="186" y="864"/>
                    </a:lnTo>
                    <a:lnTo>
                      <a:pt x="171" y="869"/>
                    </a:lnTo>
                    <a:lnTo>
                      <a:pt x="166" y="872"/>
                    </a:lnTo>
                    <a:lnTo>
                      <a:pt x="161" y="872"/>
                    </a:lnTo>
                    <a:lnTo>
                      <a:pt x="158" y="873"/>
                    </a:lnTo>
                    <a:lnTo>
                      <a:pt x="142" y="873"/>
                    </a:lnTo>
                    <a:lnTo>
                      <a:pt x="140" y="872"/>
                    </a:lnTo>
                    <a:lnTo>
                      <a:pt x="138" y="867"/>
                    </a:lnTo>
                    <a:lnTo>
                      <a:pt x="137" y="865"/>
                    </a:lnTo>
                    <a:lnTo>
                      <a:pt x="137" y="863"/>
                    </a:lnTo>
                    <a:lnTo>
                      <a:pt x="135" y="862"/>
                    </a:lnTo>
                    <a:lnTo>
                      <a:pt x="130" y="859"/>
                    </a:lnTo>
                    <a:lnTo>
                      <a:pt x="127" y="859"/>
                    </a:lnTo>
                    <a:lnTo>
                      <a:pt x="122" y="857"/>
                    </a:lnTo>
                    <a:lnTo>
                      <a:pt x="118" y="853"/>
                    </a:lnTo>
                    <a:lnTo>
                      <a:pt x="118" y="850"/>
                    </a:lnTo>
                    <a:lnTo>
                      <a:pt x="108" y="850"/>
                    </a:lnTo>
                    <a:lnTo>
                      <a:pt x="107" y="849"/>
                    </a:lnTo>
                    <a:lnTo>
                      <a:pt x="105" y="847"/>
                    </a:lnTo>
                    <a:lnTo>
                      <a:pt x="105" y="845"/>
                    </a:lnTo>
                    <a:lnTo>
                      <a:pt x="97" y="844"/>
                    </a:lnTo>
                    <a:lnTo>
                      <a:pt x="90" y="839"/>
                    </a:lnTo>
                    <a:lnTo>
                      <a:pt x="82" y="830"/>
                    </a:lnTo>
                    <a:lnTo>
                      <a:pt x="82" y="829"/>
                    </a:lnTo>
                    <a:lnTo>
                      <a:pt x="84" y="828"/>
                    </a:lnTo>
                    <a:lnTo>
                      <a:pt x="87" y="825"/>
                    </a:lnTo>
                    <a:lnTo>
                      <a:pt x="89" y="824"/>
                    </a:lnTo>
                    <a:lnTo>
                      <a:pt x="89" y="823"/>
                    </a:lnTo>
                    <a:lnTo>
                      <a:pt x="88" y="823"/>
                    </a:lnTo>
                    <a:lnTo>
                      <a:pt x="88" y="821"/>
                    </a:lnTo>
                    <a:lnTo>
                      <a:pt x="87" y="821"/>
                    </a:lnTo>
                    <a:lnTo>
                      <a:pt x="89" y="814"/>
                    </a:lnTo>
                    <a:lnTo>
                      <a:pt x="89" y="811"/>
                    </a:lnTo>
                    <a:lnTo>
                      <a:pt x="88" y="809"/>
                    </a:lnTo>
                    <a:lnTo>
                      <a:pt x="83" y="806"/>
                    </a:lnTo>
                    <a:lnTo>
                      <a:pt x="82" y="804"/>
                    </a:lnTo>
                    <a:lnTo>
                      <a:pt x="79" y="803"/>
                    </a:lnTo>
                    <a:lnTo>
                      <a:pt x="78" y="800"/>
                    </a:lnTo>
                    <a:lnTo>
                      <a:pt x="78" y="791"/>
                    </a:lnTo>
                    <a:lnTo>
                      <a:pt x="77" y="781"/>
                    </a:lnTo>
                    <a:lnTo>
                      <a:pt x="73" y="770"/>
                    </a:lnTo>
                    <a:lnTo>
                      <a:pt x="71" y="761"/>
                    </a:lnTo>
                    <a:lnTo>
                      <a:pt x="74" y="756"/>
                    </a:lnTo>
                    <a:lnTo>
                      <a:pt x="77" y="754"/>
                    </a:lnTo>
                    <a:lnTo>
                      <a:pt x="79" y="750"/>
                    </a:lnTo>
                    <a:lnTo>
                      <a:pt x="82" y="745"/>
                    </a:lnTo>
                    <a:lnTo>
                      <a:pt x="82" y="742"/>
                    </a:lnTo>
                    <a:lnTo>
                      <a:pt x="80" y="740"/>
                    </a:lnTo>
                    <a:lnTo>
                      <a:pt x="78" y="737"/>
                    </a:lnTo>
                    <a:lnTo>
                      <a:pt x="77" y="733"/>
                    </a:lnTo>
                    <a:lnTo>
                      <a:pt x="75" y="731"/>
                    </a:lnTo>
                    <a:lnTo>
                      <a:pt x="75" y="727"/>
                    </a:lnTo>
                    <a:lnTo>
                      <a:pt x="77" y="727"/>
                    </a:lnTo>
                    <a:lnTo>
                      <a:pt x="77" y="726"/>
                    </a:lnTo>
                    <a:lnTo>
                      <a:pt x="78" y="723"/>
                    </a:lnTo>
                    <a:lnTo>
                      <a:pt x="79" y="722"/>
                    </a:lnTo>
                    <a:lnTo>
                      <a:pt x="83" y="722"/>
                    </a:lnTo>
                    <a:lnTo>
                      <a:pt x="85" y="725"/>
                    </a:lnTo>
                    <a:lnTo>
                      <a:pt x="85" y="727"/>
                    </a:lnTo>
                    <a:lnTo>
                      <a:pt x="88" y="730"/>
                    </a:lnTo>
                    <a:lnTo>
                      <a:pt x="90" y="730"/>
                    </a:lnTo>
                    <a:lnTo>
                      <a:pt x="104" y="669"/>
                    </a:lnTo>
                    <a:lnTo>
                      <a:pt x="104" y="663"/>
                    </a:lnTo>
                    <a:lnTo>
                      <a:pt x="100" y="663"/>
                    </a:lnTo>
                    <a:lnTo>
                      <a:pt x="99" y="664"/>
                    </a:lnTo>
                    <a:lnTo>
                      <a:pt x="97" y="665"/>
                    </a:lnTo>
                    <a:lnTo>
                      <a:pt x="95" y="668"/>
                    </a:lnTo>
                    <a:lnTo>
                      <a:pt x="94" y="668"/>
                    </a:lnTo>
                    <a:lnTo>
                      <a:pt x="93" y="667"/>
                    </a:lnTo>
                    <a:lnTo>
                      <a:pt x="90" y="665"/>
                    </a:lnTo>
                    <a:lnTo>
                      <a:pt x="89" y="663"/>
                    </a:lnTo>
                    <a:lnTo>
                      <a:pt x="89" y="659"/>
                    </a:lnTo>
                    <a:lnTo>
                      <a:pt x="88" y="657"/>
                    </a:lnTo>
                    <a:lnTo>
                      <a:pt x="88" y="649"/>
                    </a:lnTo>
                    <a:lnTo>
                      <a:pt x="89" y="645"/>
                    </a:lnTo>
                    <a:lnTo>
                      <a:pt x="90" y="643"/>
                    </a:lnTo>
                    <a:lnTo>
                      <a:pt x="93" y="635"/>
                    </a:lnTo>
                    <a:lnTo>
                      <a:pt x="95" y="635"/>
                    </a:lnTo>
                    <a:lnTo>
                      <a:pt x="97" y="634"/>
                    </a:lnTo>
                    <a:lnTo>
                      <a:pt x="97" y="632"/>
                    </a:lnTo>
                    <a:lnTo>
                      <a:pt x="95" y="629"/>
                    </a:lnTo>
                    <a:lnTo>
                      <a:pt x="94" y="628"/>
                    </a:lnTo>
                    <a:lnTo>
                      <a:pt x="94" y="627"/>
                    </a:lnTo>
                    <a:lnTo>
                      <a:pt x="93" y="625"/>
                    </a:lnTo>
                    <a:lnTo>
                      <a:pt x="93" y="621"/>
                    </a:lnTo>
                    <a:lnTo>
                      <a:pt x="92" y="619"/>
                    </a:lnTo>
                    <a:lnTo>
                      <a:pt x="92" y="614"/>
                    </a:lnTo>
                    <a:lnTo>
                      <a:pt x="93" y="605"/>
                    </a:lnTo>
                    <a:lnTo>
                      <a:pt x="98" y="596"/>
                    </a:lnTo>
                    <a:lnTo>
                      <a:pt x="102" y="590"/>
                    </a:lnTo>
                    <a:lnTo>
                      <a:pt x="105" y="579"/>
                    </a:lnTo>
                    <a:lnTo>
                      <a:pt x="107" y="577"/>
                    </a:lnTo>
                    <a:lnTo>
                      <a:pt x="108" y="577"/>
                    </a:lnTo>
                    <a:lnTo>
                      <a:pt x="109" y="576"/>
                    </a:lnTo>
                    <a:lnTo>
                      <a:pt x="109" y="575"/>
                    </a:lnTo>
                    <a:lnTo>
                      <a:pt x="113" y="562"/>
                    </a:lnTo>
                    <a:lnTo>
                      <a:pt x="115" y="550"/>
                    </a:lnTo>
                    <a:lnTo>
                      <a:pt x="114" y="518"/>
                    </a:lnTo>
                    <a:lnTo>
                      <a:pt x="113" y="515"/>
                    </a:lnTo>
                    <a:lnTo>
                      <a:pt x="117" y="503"/>
                    </a:lnTo>
                    <a:lnTo>
                      <a:pt x="117" y="499"/>
                    </a:lnTo>
                    <a:lnTo>
                      <a:pt x="118" y="488"/>
                    </a:lnTo>
                    <a:lnTo>
                      <a:pt x="120" y="478"/>
                    </a:lnTo>
                    <a:lnTo>
                      <a:pt x="124" y="469"/>
                    </a:lnTo>
                    <a:lnTo>
                      <a:pt x="125" y="459"/>
                    </a:lnTo>
                    <a:lnTo>
                      <a:pt x="125" y="453"/>
                    </a:lnTo>
                    <a:lnTo>
                      <a:pt x="128" y="448"/>
                    </a:lnTo>
                    <a:lnTo>
                      <a:pt x="128" y="444"/>
                    </a:lnTo>
                    <a:lnTo>
                      <a:pt x="129" y="442"/>
                    </a:lnTo>
                    <a:lnTo>
                      <a:pt x="129" y="424"/>
                    </a:lnTo>
                    <a:lnTo>
                      <a:pt x="130" y="416"/>
                    </a:lnTo>
                    <a:lnTo>
                      <a:pt x="130" y="408"/>
                    </a:lnTo>
                    <a:lnTo>
                      <a:pt x="132" y="400"/>
                    </a:lnTo>
                    <a:lnTo>
                      <a:pt x="132" y="394"/>
                    </a:lnTo>
                    <a:lnTo>
                      <a:pt x="130" y="384"/>
                    </a:lnTo>
                    <a:lnTo>
                      <a:pt x="130" y="374"/>
                    </a:lnTo>
                    <a:lnTo>
                      <a:pt x="129" y="367"/>
                    </a:lnTo>
                    <a:lnTo>
                      <a:pt x="125" y="361"/>
                    </a:lnTo>
                    <a:lnTo>
                      <a:pt x="122" y="356"/>
                    </a:lnTo>
                    <a:lnTo>
                      <a:pt x="112" y="349"/>
                    </a:lnTo>
                    <a:lnTo>
                      <a:pt x="108" y="347"/>
                    </a:lnTo>
                    <a:lnTo>
                      <a:pt x="103" y="345"/>
                    </a:lnTo>
                    <a:lnTo>
                      <a:pt x="99" y="343"/>
                    </a:lnTo>
                    <a:lnTo>
                      <a:pt x="97" y="342"/>
                    </a:lnTo>
                    <a:lnTo>
                      <a:pt x="90" y="336"/>
                    </a:lnTo>
                    <a:lnTo>
                      <a:pt x="88" y="335"/>
                    </a:lnTo>
                    <a:lnTo>
                      <a:pt x="84" y="333"/>
                    </a:lnTo>
                    <a:lnTo>
                      <a:pt x="74" y="330"/>
                    </a:lnTo>
                    <a:lnTo>
                      <a:pt x="59" y="317"/>
                    </a:lnTo>
                    <a:lnTo>
                      <a:pt x="58" y="315"/>
                    </a:lnTo>
                    <a:lnTo>
                      <a:pt x="58" y="305"/>
                    </a:lnTo>
                    <a:lnTo>
                      <a:pt x="56" y="301"/>
                    </a:lnTo>
                    <a:lnTo>
                      <a:pt x="55" y="298"/>
                    </a:lnTo>
                    <a:lnTo>
                      <a:pt x="54" y="294"/>
                    </a:lnTo>
                    <a:lnTo>
                      <a:pt x="51" y="292"/>
                    </a:lnTo>
                    <a:lnTo>
                      <a:pt x="50" y="288"/>
                    </a:lnTo>
                    <a:lnTo>
                      <a:pt x="35" y="263"/>
                    </a:lnTo>
                    <a:lnTo>
                      <a:pt x="31" y="250"/>
                    </a:lnTo>
                    <a:lnTo>
                      <a:pt x="26" y="240"/>
                    </a:lnTo>
                    <a:lnTo>
                      <a:pt x="25" y="239"/>
                    </a:lnTo>
                    <a:lnTo>
                      <a:pt x="24" y="239"/>
                    </a:lnTo>
                    <a:lnTo>
                      <a:pt x="23" y="238"/>
                    </a:lnTo>
                    <a:lnTo>
                      <a:pt x="21" y="238"/>
                    </a:lnTo>
                    <a:lnTo>
                      <a:pt x="19" y="234"/>
                    </a:lnTo>
                    <a:lnTo>
                      <a:pt x="16" y="227"/>
                    </a:lnTo>
                    <a:lnTo>
                      <a:pt x="14" y="224"/>
                    </a:lnTo>
                    <a:lnTo>
                      <a:pt x="11" y="224"/>
                    </a:lnTo>
                    <a:lnTo>
                      <a:pt x="10" y="223"/>
                    </a:lnTo>
                    <a:lnTo>
                      <a:pt x="4" y="214"/>
                    </a:lnTo>
                    <a:lnTo>
                      <a:pt x="0" y="203"/>
                    </a:lnTo>
                    <a:lnTo>
                      <a:pt x="1" y="198"/>
                    </a:lnTo>
                    <a:lnTo>
                      <a:pt x="2" y="194"/>
                    </a:lnTo>
                    <a:lnTo>
                      <a:pt x="7" y="186"/>
                    </a:lnTo>
                    <a:lnTo>
                      <a:pt x="10" y="184"/>
                    </a:lnTo>
                    <a:lnTo>
                      <a:pt x="13" y="182"/>
                    </a:lnTo>
                    <a:lnTo>
                      <a:pt x="15" y="180"/>
                    </a:lnTo>
                    <a:lnTo>
                      <a:pt x="18" y="176"/>
                    </a:lnTo>
                    <a:lnTo>
                      <a:pt x="16" y="175"/>
                    </a:lnTo>
                    <a:lnTo>
                      <a:pt x="14" y="175"/>
                    </a:lnTo>
                    <a:lnTo>
                      <a:pt x="13" y="176"/>
                    </a:lnTo>
                    <a:lnTo>
                      <a:pt x="9" y="176"/>
                    </a:lnTo>
                    <a:lnTo>
                      <a:pt x="7" y="175"/>
                    </a:lnTo>
                    <a:lnTo>
                      <a:pt x="5" y="170"/>
                    </a:lnTo>
                    <a:lnTo>
                      <a:pt x="5" y="162"/>
                    </a:lnTo>
                    <a:lnTo>
                      <a:pt x="6" y="157"/>
                    </a:lnTo>
                    <a:lnTo>
                      <a:pt x="11" y="150"/>
                    </a:lnTo>
                    <a:lnTo>
                      <a:pt x="13" y="145"/>
                    </a:lnTo>
                    <a:lnTo>
                      <a:pt x="13" y="136"/>
                    </a:lnTo>
                    <a:lnTo>
                      <a:pt x="18" y="135"/>
                    </a:lnTo>
                    <a:lnTo>
                      <a:pt x="20" y="133"/>
                    </a:lnTo>
                    <a:lnTo>
                      <a:pt x="24" y="131"/>
                    </a:lnTo>
                    <a:lnTo>
                      <a:pt x="25" y="128"/>
                    </a:lnTo>
                    <a:lnTo>
                      <a:pt x="28" y="125"/>
                    </a:lnTo>
                    <a:lnTo>
                      <a:pt x="29" y="121"/>
                    </a:lnTo>
                    <a:lnTo>
                      <a:pt x="30" y="118"/>
                    </a:lnTo>
                    <a:lnTo>
                      <a:pt x="33" y="115"/>
                    </a:lnTo>
                    <a:lnTo>
                      <a:pt x="35" y="113"/>
                    </a:lnTo>
                    <a:lnTo>
                      <a:pt x="39" y="111"/>
                    </a:lnTo>
                    <a:lnTo>
                      <a:pt x="44" y="108"/>
                    </a:lnTo>
                    <a:lnTo>
                      <a:pt x="46" y="106"/>
                    </a:lnTo>
                    <a:lnTo>
                      <a:pt x="48" y="102"/>
                    </a:lnTo>
                    <a:lnTo>
                      <a:pt x="45" y="101"/>
                    </a:lnTo>
                    <a:lnTo>
                      <a:pt x="44" y="98"/>
                    </a:lnTo>
                    <a:lnTo>
                      <a:pt x="44" y="97"/>
                    </a:lnTo>
                    <a:lnTo>
                      <a:pt x="45" y="94"/>
                    </a:lnTo>
                    <a:lnTo>
                      <a:pt x="45" y="89"/>
                    </a:lnTo>
                    <a:lnTo>
                      <a:pt x="44" y="88"/>
                    </a:lnTo>
                    <a:lnTo>
                      <a:pt x="43" y="86"/>
                    </a:lnTo>
                    <a:lnTo>
                      <a:pt x="43" y="79"/>
                    </a:lnTo>
                    <a:lnTo>
                      <a:pt x="44" y="78"/>
                    </a:lnTo>
                    <a:lnTo>
                      <a:pt x="45" y="76"/>
                    </a:lnTo>
                    <a:lnTo>
                      <a:pt x="45" y="69"/>
                    </a:lnTo>
                    <a:lnTo>
                      <a:pt x="44" y="68"/>
                    </a:lnTo>
                    <a:lnTo>
                      <a:pt x="43" y="66"/>
                    </a:lnTo>
                    <a:lnTo>
                      <a:pt x="40" y="64"/>
                    </a:lnTo>
                    <a:lnTo>
                      <a:pt x="39" y="63"/>
                    </a:lnTo>
                    <a:lnTo>
                      <a:pt x="38" y="60"/>
                    </a:lnTo>
                    <a:lnTo>
                      <a:pt x="38" y="55"/>
                    </a:lnTo>
                    <a:lnTo>
                      <a:pt x="40" y="53"/>
                    </a:lnTo>
                    <a:lnTo>
                      <a:pt x="41" y="50"/>
                    </a:lnTo>
                    <a:lnTo>
                      <a:pt x="46" y="48"/>
                    </a:lnTo>
                    <a:lnTo>
                      <a:pt x="48" y="47"/>
                    </a:lnTo>
                    <a:lnTo>
                      <a:pt x="50" y="48"/>
                    </a:lnTo>
                    <a:lnTo>
                      <a:pt x="51" y="48"/>
                    </a:lnTo>
                    <a:lnTo>
                      <a:pt x="53" y="47"/>
                    </a:lnTo>
                    <a:lnTo>
                      <a:pt x="53" y="44"/>
                    </a:lnTo>
                    <a:lnTo>
                      <a:pt x="55" y="42"/>
                    </a:lnTo>
                    <a:lnTo>
                      <a:pt x="55" y="39"/>
                    </a:lnTo>
                    <a:lnTo>
                      <a:pt x="58" y="38"/>
                    </a:lnTo>
                    <a:lnTo>
                      <a:pt x="59" y="37"/>
                    </a:lnTo>
                    <a:lnTo>
                      <a:pt x="61" y="35"/>
                    </a:lnTo>
                    <a:lnTo>
                      <a:pt x="63" y="34"/>
                    </a:lnTo>
                    <a:lnTo>
                      <a:pt x="64" y="32"/>
                    </a:lnTo>
                    <a:lnTo>
                      <a:pt x="64" y="28"/>
                    </a:lnTo>
                    <a:lnTo>
                      <a:pt x="65" y="25"/>
                    </a:lnTo>
                    <a:lnTo>
                      <a:pt x="68" y="21"/>
                    </a:lnTo>
                    <a:lnTo>
                      <a:pt x="73" y="16"/>
                    </a:lnTo>
                    <a:lnTo>
                      <a:pt x="77" y="15"/>
                    </a:lnTo>
                    <a:lnTo>
                      <a:pt x="89" y="11"/>
                    </a:lnTo>
                    <a:lnTo>
                      <a:pt x="103" y="8"/>
                    </a:lnTo>
                    <a:lnTo>
                      <a:pt x="105"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10" name="Group 9">
              <a:extLst>
                <a:ext uri="{FF2B5EF4-FFF2-40B4-BE49-F238E27FC236}">
                  <a16:creationId xmlns:a16="http://schemas.microsoft.com/office/drawing/2014/main" id="{B2B78E18-2091-094D-A162-D14E73B171C5}"/>
                </a:ext>
              </a:extLst>
            </p:cNvPr>
            <p:cNvGrpSpPr/>
            <p:nvPr/>
          </p:nvGrpSpPr>
          <p:grpSpPr>
            <a:xfrm>
              <a:off x="1751012" y="1676400"/>
              <a:ext cx="3720198" cy="2808284"/>
              <a:chOff x="1751012" y="1676400"/>
              <a:chExt cx="3720198" cy="2808284"/>
            </a:xfrm>
            <a:grpFill/>
          </p:grpSpPr>
          <p:sp>
            <p:nvSpPr>
              <p:cNvPr id="123" name="Freeform 1229">
                <a:extLst>
                  <a:ext uri="{FF2B5EF4-FFF2-40B4-BE49-F238E27FC236}">
                    <a16:creationId xmlns:a16="http://schemas.microsoft.com/office/drawing/2014/main" id="{7F63B6CA-418F-DC4E-93C8-878ABAB002FB}"/>
                  </a:ext>
                </a:extLst>
              </p:cNvPr>
              <p:cNvSpPr>
                <a:spLocks/>
              </p:cNvSpPr>
              <p:nvPr/>
            </p:nvSpPr>
            <p:spPr bwMode="auto">
              <a:xfrm>
                <a:off x="4557222" y="4439088"/>
                <a:ext cx="60104" cy="45596"/>
              </a:xfrm>
              <a:custGeom>
                <a:avLst/>
                <a:gdLst/>
                <a:ahLst/>
                <a:cxnLst>
                  <a:cxn ang="0">
                    <a:pos x="9" y="0"/>
                  </a:cxn>
                  <a:cxn ang="0">
                    <a:pos x="10" y="0"/>
                  </a:cxn>
                  <a:cxn ang="0">
                    <a:pos x="12" y="2"/>
                  </a:cxn>
                  <a:cxn ang="0">
                    <a:pos x="14" y="3"/>
                  </a:cxn>
                  <a:cxn ang="0">
                    <a:pos x="16" y="4"/>
                  </a:cxn>
                  <a:cxn ang="0">
                    <a:pos x="19" y="4"/>
                  </a:cxn>
                  <a:cxn ang="0">
                    <a:pos x="21" y="7"/>
                  </a:cxn>
                  <a:cxn ang="0">
                    <a:pos x="22" y="7"/>
                  </a:cxn>
                  <a:cxn ang="0">
                    <a:pos x="24" y="5"/>
                  </a:cxn>
                  <a:cxn ang="0">
                    <a:pos x="26" y="5"/>
                  </a:cxn>
                  <a:cxn ang="0">
                    <a:pos x="29" y="8"/>
                  </a:cxn>
                  <a:cxn ang="0">
                    <a:pos x="29" y="10"/>
                  </a:cxn>
                  <a:cxn ang="0">
                    <a:pos x="27" y="13"/>
                  </a:cxn>
                  <a:cxn ang="0">
                    <a:pos x="25" y="17"/>
                  </a:cxn>
                  <a:cxn ang="0">
                    <a:pos x="22" y="19"/>
                  </a:cxn>
                  <a:cxn ang="0">
                    <a:pos x="17" y="22"/>
                  </a:cxn>
                  <a:cxn ang="0">
                    <a:pos x="15" y="22"/>
                  </a:cxn>
                  <a:cxn ang="0">
                    <a:pos x="11" y="20"/>
                  </a:cxn>
                  <a:cxn ang="0">
                    <a:pos x="7" y="18"/>
                  </a:cxn>
                  <a:cxn ang="0">
                    <a:pos x="5" y="17"/>
                  </a:cxn>
                  <a:cxn ang="0">
                    <a:pos x="2" y="14"/>
                  </a:cxn>
                  <a:cxn ang="0">
                    <a:pos x="1" y="12"/>
                  </a:cxn>
                  <a:cxn ang="0">
                    <a:pos x="0" y="10"/>
                  </a:cxn>
                  <a:cxn ang="0">
                    <a:pos x="2" y="3"/>
                  </a:cxn>
                  <a:cxn ang="0">
                    <a:pos x="5" y="2"/>
                  </a:cxn>
                  <a:cxn ang="0">
                    <a:pos x="9" y="0"/>
                  </a:cxn>
                </a:cxnLst>
                <a:rect l="0" t="0" r="r" b="b"/>
                <a:pathLst>
                  <a:path w="29" h="22">
                    <a:moveTo>
                      <a:pt x="9" y="0"/>
                    </a:moveTo>
                    <a:lnTo>
                      <a:pt x="10" y="0"/>
                    </a:lnTo>
                    <a:lnTo>
                      <a:pt x="12" y="2"/>
                    </a:lnTo>
                    <a:lnTo>
                      <a:pt x="14" y="3"/>
                    </a:lnTo>
                    <a:lnTo>
                      <a:pt x="16" y="4"/>
                    </a:lnTo>
                    <a:lnTo>
                      <a:pt x="19" y="4"/>
                    </a:lnTo>
                    <a:lnTo>
                      <a:pt x="21" y="7"/>
                    </a:lnTo>
                    <a:lnTo>
                      <a:pt x="22" y="7"/>
                    </a:lnTo>
                    <a:lnTo>
                      <a:pt x="24" y="5"/>
                    </a:lnTo>
                    <a:lnTo>
                      <a:pt x="26" y="5"/>
                    </a:lnTo>
                    <a:lnTo>
                      <a:pt x="29" y="8"/>
                    </a:lnTo>
                    <a:lnTo>
                      <a:pt x="29" y="10"/>
                    </a:lnTo>
                    <a:lnTo>
                      <a:pt x="27" y="13"/>
                    </a:lnTo>
                    <a:lnTo>
                      <a:pt x="25" y="17"/>
                    </a:lnTo>
                    <a:lnTo>
                      <a:pt x="22" y="19"/>
                    </a:lnTo>
                    <a:lnTo>
                      <a:pt x="17" y="22"/>
                    </a:lnTo>
                    <a:lnTo>
                      <a:pt x="15" y="22"/>
                    </a:lnTo>
                    <a:lnTo>
                      <a:pt x="11" y="20"/>
                    </a:lnTo>
                    <a:lnTo>
                      <a:pt x="7" y="18"/>
                    </a:lnTo>
                    <a:lnTo>
                      <a:pt x="5" y="17"/>
                    </a:lnTo>
                    <a:lnTo>
                      <a:pt x="2" y="14"/>
                    </a:lnTo>
                    <a:lnTo>
                      <a:pt x="1" y="12"/>
                    </a:lnTo>
                    <a:lnTo>
                      <a:pt x="0" y="10"/>
                    </a:lnTo>
                    <a:lnTo>
                      <a:pt x="2"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4" name="Freeform 1233">
                <a:extLst>
                  <a:ext uri="{FF2B5EF4-FFF2-40B4-BE49-F238E27FC236}">
                    <a16:creationId xmlns:a16="http://schemas.microsoft.com/office/drawing/2014/main" id="{82E7479F-80BA-4347-8D6A-60A779A8FD59}"/>
                  </a:ext>
                </a:extLst>
              </p:cNvPr>
              <p:cNvSpPr>
                <a:spLocks/>
              </p:cNvSpPr>
              <p:nvPr/>
            </p:nvSpPr>
            <p:spPr bwMode="auto">
              <a:xfrm>
                <a:off x="5201781" y="2528212"/>
                <a:ext cx="244559" cy="111917"/>
              </a:xfrm>
              <a:custGeom>
                <a:avLst/>
                <a:gdLst/>
                <a:ahLst/>
                <a:cxnLst>
                  <a:cxn ang="0">
                    <a:pos x="19" y="0"/>
                  </a:cxn>
                  <a:cxn ang="0">
                    <a:pos x="20" y="4"/>
                  </a:cxn>
                  <a:cxn ang="0">
                    <a:pos x="21" y="10"/>
                  </a:cxn>
                  <a:cxn ang="0">
                    <a:pos x="25" y="14"/>
                  </a:cxn>
                  <a:cxn ang="0">
                    <a:pos x="33" y="13"/>
                  </a:cxn>
                  <a:cxn ang="0">
                    <a:pos x="34" y="7"/>
                  </a:cxn>
                  <a:cxn ang="0">
                    <a:pos x="40" y="10"/>
                  </a:cxn>
                  <a:cxn ang="0">
                    <a:pos x="54" y="10"/>
                  </a:cxn>
                  <a:cxn ang="0">
                    <a:pos x="55" y="7"/>
                  </a:cxn>
                  <a:cxn ang="0">
                    <a:pos x="65" y="8"/>
                  </a:cxn>
                  <a:cxn ang="0">
                    <a:pos x="74" y="7"/>
                  </a:cxn>
                  <a:cxn ang="0">
                    <a:pos x="79" y="5"/>
                  </a:cxn>
                  <a:cxn ang="0">
                    <a:pos x="81" y="4"/>
                  </a:cxn>
                  <a:cxn ang="0">
                    <a:pos x="84" y="0"/>
                  </a:cxn>
                  <a:cxn ang="0">
                    <a:pos x="87" y="2"/>
                  </a:cxn>
                  <a:cxn ang="0">
                    <a:pos x="88" y="3"/>
                  </a:cxn>
                  <a:cxn ang="0">
                    <a:pos x="92" y="5"/>
                  </a:cxn>
                  <a:cxn ang="0">
                    <a:pos x="98" y="7"/>
                  </a:cxn>
                  <a:cxn ang="0">
                    <a:pos x="105" y="4"/>
                  </a:cxn>
                  <a:cxn ang="0">
                    <a:pos x="103" y="8"/>
                  </a:cxn>
                  <a:cxn ang="0">
                    <a:pos x="108" y="17"/>
                  </a:cxn>
                  <a:cxn ang="0">
                    <a:pos x="117" y="23"/>
                  </a:cxn>
                  <a:cxn ang="0">
                    <a:pos x="117" y="29"/>
                  </a:cxn>
                  <a:cxn ang="0">
                    <a:pos x="110" y="35"/>
                  </a:cxn>
                  <a:cxn ang="0">
                    <a:pos x="99" y="44"/>
                  </a:cxn>
                  <a:cxn ang="0">
                    <a:pos x="80" y="52"/>
                  </a:cxn>
                  <a:cxn ang="0">
                    <a:pos x="54" y="53"/>
                  </a:cxn>
                  <a:cxn ang="0">
                    <a:pos x="30" y="47"/>
                  </a:cxn>
                  <a:cxn ang="0">
                    <a:pos x="24" y="43"/>
                  </a:cxn>
                  <a:cxn ang="0">
                    <a:pos x="18" y="39"/>
                  </a:cxn>
                  <a:cxn ang="0">
                    <a:pos x="14" y="38"/>
                  </a:cxn>
                  <a:cxn ang="0">
                    <a:pos x="16" y="33"/>
                  </a:cxn>
                  <a:cxn ang="0">
                    <a:pos x="18" y="28"/>
                  </a:cxn>
                  <a:cxn ang="0">
                    <a:pos x="15" y="24"/>
                  </a:cxn>
                  <a:cxn ang="0">
                    <a:pos x="9" y="25"/>
                  </a:cxn>
                  <a:cxn ang="0">
                    <a:pos x="1" y="23"/>
                  </a:cxn>
                  <a:cxn ang="0">
                    <a:pos x="23" y="19"/>
                  </a:cxn>
                  <a:cxn ang="0">
                    <a:pos x="15" y="15"/>
                  </a:cxn>
                  <a:cxn ang="0">
                    <a:pos x="2" y="10"/>
                  </a:cxn>
                  <a:cxn ang="0">
                    <a:pos x="2" y="7"/>
                  </a:cxn>
                  <a:cxn ang="0">
                    <a:pos x="7" y="8"/>
                  </a:cxn>
                  <a:cxn ang="0">
                    <a:pos x="10" y="5"/>
                  </a:cxn>
                  <a:cxn ang="0">
                    <a:pos x="12" y="2"/>
                  </a:cxn>
                </a:cxnLst>
                <a:rect l="0" t="0" r="r" b="b"/>
                <a:pathLst>
                  <a:path w="118" h="54">
                    <a:moveTo>
                      <a:pt x="14" y="0"/>
                    </a:moveTo>
                    <a:lnTo>
                      <a:pt x="19" y="0"/>
                    </a:lnTo>
                    <a:lnTo>
                      <a:pt x="19" y="3"/>
                    </a:lnTo>
                    <a:lnTo>
                      <a:pt x="20" y="4"/>
                    </a:lnTo>
                    <a:lnTo>
                      <a:pt x="21" y="7"/>
                    </a:lnTo>
                    <a:lnTo>
                      <a:pt x="21" y="10"/>
                    </a:lnTo>
                    <a:lnTo>
                      <a:pt x="24" y="12"/>
                    </a:lnTo>
                    <a:lnTo>
                      <a:pt x="25" y="14"/>
                    </a:lnTo>
                    <a:lnTo>
                      <a:pt x="30" y="14"/>
                    </a:lnTo>
                    <a:lnTo>
                      <a:pt x="33" y="13"/>
                    </a:lnTo>
                    <a:lnTo>
                      <a:pt x="34" y="13"/>
                    </a:lnTo>
                    <a:lnTo>
                      <a:pt x="34" y="7"/>
                    </a:lnTo>
                    <a:lnTo>
                      <a:pt x="38" y="10"/>
                    </a:lnTo>
                    <a:lnTo>
                      <a:pt x="40" y="10"/>
                    </a:lnTo>
                    <a:lnTo>
                      <a:pt x="49" y="8"/>
                    </a:lnTo>
                    <a:lnTo>
                      <a:pt x="54" y="10"/>
                    </a:lnTo>
                    <a:lnTo>
                      <a:pt x="55" y="12"/>
                    </a:lnTo>
                    <a:lnTo>
                      <a:pt x="55" y="7"/>
                    </a:lnTo>
                    <a:lnTo>
                      <a:pt x="63" y="7"/>
                    </a:lnTo>
                    <a:lnTo>
                      <a:pt x="65" y="8"/>
                    </a:lnTo>
                    <a:lnTo>
                      <a:pt x="70" y="8"/>
                    </a:lnTo>
                    <a:lnTo>
                      <a:pt x="74" y="7"/>
                    </a:lnTo>
                    <a:lnTo>
                      <a:pt x="76" y="5"/>
                    </a:lnTo>
                    <a:lnTo>
                      <a:pt x="79" y="5"/>
                    </a:lnTo>
                    <a:lnTo>
                      <a:pt x="81" y="7"/>
                    </a:lnTo>
                    <a:lnTo>
                      <a:pt x="81" y="4"/>
                    </a:lnTo>
                    <a:lnTo>
                      <a:pt x="83" y="3"/>
                    </a:lnTo>
                    <a:lnTo>
                      <a:pt x="84" y="0"/>
                    </a:lnTo>
                    <a:lnTo>
                      <a:pt x="85" y="2"/>
                    </a:lnTo>
                    <a:lnTo>
                      <a:pt x="87" y="2"/>
                    </a:lnTo>
                    <a:lnTo>
                      <a:pt x="88" y="0"/>
                    </a:lnTo>
                    <a:lnTo>
                      <a:pt x="88" y="3"/>
                    </a:lnTo>
                    <a:lnTo>
                      <a:pt x="89" y="4"/>
                    </a:lnTo>
                    <a:lnTo>
                      <a:pt x="92" y="5"/>
                    </a:lnTo>
                    <a:lnTo>
                      <a:pt x="93" y="7"/>
                    </a:lnTo>
                    <a:lnTo>
                      <a:pt x="98" y="7"/>
                    </a:lnTo>
                    <a:lnTo>
                      <a:pt x="103" y="4"/>
                    </a:lnTo>
                    <a:lnTo>
                      <a:pt x="105" y="4"/>
                    </a:lnTo>
                    <a:lnTo>
                      <a:pt x="104" y="5"/>
                    </a:lnTo>
                    <a:lnTo>
                      <a:pt x="103" y="8"/>
                    </a:lnTo>
                    <a:lnTo>
                      <a:pt x="104" y="13"/>
                    </a:lnTo>
                    <a:lnTo>
                      <a:pt x="108" y="17"/>
                    </a:lnTo>
                    <a:lnTo>
                      <a:pt x="113" y="19"/>
                    </a:lnTo>
                    <a:lnTo>
                      <a:pt x="117" y="23"/>
                    </a:lnTo>
                    <a:lnTo>
                      <a:pt x="118" y="28"/>
                    </a:lnTo>
                    <a:lnTo>
                      <a:pt x="117" y="29"/>
                    </a:lnTo>
                    <a:lnTo>
                      <a:pt x="114" y="33"/>
                    </a:lnTo>
                    <a:lnTo>
                      <a:pt x="110" y="35"/>
                    </a:lnTo>
                    <a:lnTo>
                      <a:pt x="107" y="39"/>
                    </a:lnTo>
                    <a:lnTo>
                      <a:pt x="99" y="44"/>
                    </a:lnTo>
                    <a:lnTo>
                      <a:pt x="89" y="48"/>
                    </a:lnTo>
                    <a:lnTo>
                      <a:pt x="80" y="52"/>
                    </a:lnTo>
                    <a:lnTo>
                      <a:pt x="68" y="54"/>
                    </a:lnTo>
                    <a:lnTo>
                      <a:pt x="54" y="53"/>
                    </a:lnTo>
                    <a:lnTo>
                      <a:pt x="41" y="51"/>
                    </a:lnTo>
                    <a:lnTo>
                      <a:pt x="30" y="47"/>
                    </a:lnTo>
                    <a:lnTo>
                      <a:pt x="28" y="46"/>
                    </a:lnTo>
                    <a:lnTo>
                      <a:pt x="24" y="43"/>
                    </a:lnTo>
                    <a:lnTo>
                      <a:pt x="21" y="42"/>
                    </a:lnTo>
                    <a:lnTo>
                      <a:pt x="18" y="39"/>
                    </a:lnTo>
                    <a:lnTo>
                      <a:pt x="12" y="39"/>
                    </a:lnTo>
                    <a:lnTo>
                      <a:pt x="14" y="38"/>
                    </a:lnTo>
                    <a:lnTo>
                      <a:pt x="16" y="37"/>
                    </a:lnTo>
                    <a:lnTo>
                      <a:pt x="16" y="33"/>
                    </a:lnTo>
                    <a:lnTo>
                      <a:pt x="18" y="30"/>
                    </a:lnTo>
                    <a:lnTo>
                      <a:pt x="18" y="28"/>
                    </a:lnTo>
                    <a:lnTo>
                      <a:pt x="19" y="25"/>
                    </a:lnTo>
                    <a:lnTo>
                      <a:pt x="15" y="24"/>
                    </a:lnTo>
                    <a:lnTo>
                      <a:pt x="12" y="24"/>
                    </a:lnTo>
                    <a:lnTo>
                      <a:pt x="9" y="25"/>
                    </a:lnTo>
                    <a:lnTo>
                      <a:pt x="6" y="25"/>
                    </a:lnTo>
                    <a:lnTo>
                      <a:pt x="1" y="23"/>
                    </a:lnTo>
                    <a:lnTo>
                      <a:pt x="12" y="22"/>
                    </a:lnTo>
                    <a:lnTo>
                      <a:pt x="23" y="19"/>
                    </a:lnTo>
                    <a:lnTo>
                      <a:pt x="20" y="17"/>
                    </a:lnTo>
                    <a:lnTo>
                      <a:pt x="15" y="15"/>
                    </a:lnTo>
                    <a:lnTo>
                      <a:pt x="7" y="14"/>
                    </a:lnTo>
                    <a:lnTo>
                      <a:pt x="2" y="10"/>
                    </a:lnTo>
                    <a:lnTo>
                      <a:pt x="0" y="8"/>
                    </a:lnTo>
                    <a:lnTo>
                      <a:pt x="2" y="7"/>
                    </a:lnTo>
                    <a:lnTo>
                      <a:pt x="6" y="7"/>
                    </a:lnTo>
                    <a:lnTo>
                      <a:pt x="7" y="8"/>
                    </a:lnTo>
                    <a:lnTo>
                      <a:pt x="7" y="5"/>
                    </a:lnTo>
                    <a:lnTo>
                      <a:pt x="10" y="5"/>
                    </a:lnTo>
                    <a:lnTo>
                      <a:pt x="11" y="4"/>
                    </a:lnTo>
                    <a:lnTo>
                      <a:pt x="12"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5" name="Freeform 1234">
                <a:extLst>
                  <a:ext uri="{FF2B5EF4-FFF2-40B4-BE49-F238E27FC236}">
                    <a16:creationId xmlns:a16="http://schemas.microsoft.com/office/drawing/2014/main" id="{0CE6B187-EECF-2046-BAE0-9853DDB13BC4}"/>
                  </a:ext>
                </a:extLst>
              </p:cNvPr>
              <p:cNvSpPr>
                <a:spLocks/>
              </p:cNvSpPr>
              <p:nvPr/>
            </p:nvSpPr>
            <p:spPr bwMode="auto">
              <a:xfrm>
                <a:off x="3740644" y="3873285"/>
                <a:ext cx="248704" cy="87046"/>
              </a:xfrm>
              <a:custGeom>
                <a:avLst/>
                <a:gdLst/>
                <a:ahLst/>
                <a:cxnLst>
                  <a:cxn ang="0">
                    <a:pos x="32" y="0"/>
                  </a:cxn>
                  <a:cxn ang="0">
                    <a:pos x="45" y="2"/>
                  </a:cxn>
                  <a:cxn ang="0">
                    <a:pos x="63" y="9"/>
                  </a:cxn>
                  <a:cxn ang="0">
                    <a:pos x="73" y="10"/>
                  </a:cxn>
                  <a:cxn ang="0">
                    <a:pos x="75" y="10"/>
                  </a:cxn>
                  <a:cxn ang="0">
                    <a:pos x="76" y="13"/>
                  </a:cxn>
                  <a:cxn ang="0">
                    <a:pos x="79" y="14"/>
                  </a:cxn>
                  <a:cxn ang="0">
                    <a:pos x="80" y="15"/>
                  </a:cxn>
                  <a:cxn ang="0">
                    <a:pos x="90" y="23"/>
                  </a:cxn>
                  <a:cxn ang="0">
                    <a:pos x="105" y="25"/>
                  </a:cxn>
                  <a:cxn ang="0">
                    <a:pos x="105" y="28"/>
                  </a:cxn>
                  <a:cxn ang="0">
                    <a:pos x="111" y="29"/>
                  </a:cxn>
                  <a:cxn ang="0">
                    <a:pos x="114" y="30"/>
                  </a:cxn>
                  <a:cxn ang="0">
                    <a:pos x="117" y="33"/>
                  </a:cxn>
                  <a:cxn ang="0">
                    <a:pos x="118" y="36"/>
                  </a:cxn>
                  <a:cxn ang="0">
                    <a:pos x="120" y="37"/>
                  </a:cxn>
                  <a:cxn ang="0">
                    <a:pos x="118" y="39"/>
                  </a:cxn>
                  <a:cxn ang="0">
                    <a:pos x="115" y="41"/>
                  </a:cxn>
                  <a:cxn ang="0">
                    <a:pos x="111" y="42"/>
                  </a:cxn>
                  <a:cxn ang="0">
                    <a:pos x="105" y="42"/>
                  </a:cxn>
                  <a:cxn ang="0">
                    <a:pos x="93" y="41"/>
                  </a:cxn>
                  <a:cxn ang="0">
                    <a:pos x="81" y="39"/>
                  </a:cxn>
                  <a:cxn ang="0">
                    <a:pos x="81" y="37"/>
                  </a:cxn>
                  <a:cxn ang="0">
                    <a:pos x="83" y="37"/>
                  </a:cxn>
                  <a:cxn ang="0">
                    <a:pos x="85" y="34"/>
                  </a:cxn>
                  <a:cxn ang="0">
                    <a:pos x="85" y="33"/>
                  </a:cxn>
                  <a:cxn ang="0">
                    <a:pos x="83" y="32"/>
                  </a:cxn>
                  <a:cxn ang="0">
                    <a:pos x="79" y="30"/>
                  </a:cxn>
                  <a:cxn ang="0">
                    <a:pos x="76" y="30"/>
                  </a:cxn>
                  <a:cxn ang="0">
                    <a:pos x="74" y="29"/>
                  </a:cxn>
                  <a:cxn ang="0">
                    <a:pos x="71" y="24"/>
                  </a:cxn>
                  <a:cxn ang="0">
                    <a:pos x="70" y="24"/>
                  </a:cxn>
                  <a:cxn ang="0">
                    <a:pos x="69" y="23"/>
                  </a:cxn>
                  <a:cxn ang="0">
                    <a:pos x="69" y="22"/>
                  </a:cxn>
                  <a:cxn ang="0">
                    <a:pos x="68" y="22"/>
                  </a:cxn>
                  <a:cxn ang="0">
                    <a:pos x="68" y="20"/>
                  </a:cxn>
                  <a:cxn ang="0">
                    <a:pos x="59" y="20"/>
                  </a:cxn>
                  <a:cxn ang="0">
                    <a:pos x="55" y="19"/>
                  </a:cxn>
                  <a:cxn ang="0">
                    <a:pos x="47" y="15"/>
                  </a:cxn>
                  <a:cxn ang="0">
                    <a:pos x="44" y="14"/>
                  </a:cxn>
                  <a:cxn ang="0">
                    <a:pos x="32" y="14"/>
                  </a:cxn>
                  <a:cxn ang="0">
                    <a:pos x="30" y="12"/>
                  </a:cxn>
                  <a:cxn ang="0">
                    <a:pos x="30" y="10"/>
                  </a:cxn>
                  <a:cxn ang="0">
                    <a:pos x="31" y="9"/>
                  </a:cxn>
                  <a:cxn ang="0">
                    <a:pos x="30" y="8"/>
                  </a:cxn>
                  <a:cxn ang="0">
                    <a:pos x="26" y="8"/>
                  </a:cxn>
                  <a:cxn ang="0">
                    <a:pos x="17" y="9"/>
                  </a:cxn>
                  <a:cxn ang="0">
                    <a:pos x="10" y="14"/>
                  </a:cxn>
                  <a:cxn ang="0">
                    <a:pos x="4" y="18"/>
                  </a:cxn>
                  <a:cxn ang="0">
                    <a:pos x="0" y="18"/>
                  </a:cxn>
                  <a:cxn ang="0">
                    <a:pos x="5" y="10"/>
                  </a:cxn>
                  <a:cxn ang="0">
                    <a:pos x="12" y="5"/>
                  </a:cxn>
                  <a:cxn ang="0">
                    <a:pos x="21" y="2"/>
                  </a:cxn>
                  <a:cxn ang="0">
                    <a:pos x="32" y="0"/>
                  </a:cxn>
                </a:cxnLst>
                <a:rect l="0" t="0" r="r" b="b"/>
                <a:pathLst>
                  <a:path w="120" h="42">
                    <a:moveTo>
                      <a:pt x="32" y="0"/>
                    </a:moveTo>
                    <a:lnTo>
                      <a:pt x="45" y="2"/>
                    </a:lnTo>
                    <a:lnTo>
                      <a:pt x="63" y="9"/>
                    </a:lnTo>
                    <a:lnTo>
                      <a:pt x="73" y="10"/>
                    </a:lnTo>
                    <a:lnTo>
                      <a:pt x="75" y="10"/>
                    </a:lnTo>
                    <a:lnTo>
                      <a:pt x="76" y="13"/>
                    </a:lnTo>
                    <a:lnTo>
                      <a:pt x="79" y="14"/>
                    </a:lnTo>
                    <a:lnTo>
                      <a:pt x="80" y="15"/>
                    </a:lnTo>
                    <a:lnTo>
                      <a:pt x="90" y="23"/>
                    </a:lnTo>
                    <a:lnTo>
                      <a:pt x="105" y="25"/>
                    </a:lnTo>
                    <a:lnTo>
                      <a:pt x="105" y="28"/>
                    </a:lnTo>
                    <a:lnTo>
                      <a:pt x="111" y="29"/>
                    </a:lnTo>
                    <a:lnTo>
                      <a:pt x="114" y="30"/>
                    </a:lnTo>
                    <a:lnTo>
                      <a:pt x="117" y="33"/>
                    </a:lnTo>
                    <a:lnTo>
                      <a:pt x="118" y="36"/>
                    </a:lnTo>
                    <a:lnTo>
                      <a:pt x="120" y="37"/>
                    </a:lnTo>
                    <a:lnTo>
                      <a:pt x="118" y="39"/>
                    </a:lnTo>
                    <a:lnTo>
                      <a:pt x="115" y="41"/>
                    </a:lnTo>
                    <a:lnTo>
                      <a:pt x="111" y="42"/>
                    </a:lnTo>
                    <a:lnTo>
                      <a:pt x="105" y="42"/>
                    </a:lnTo>
                    <a:lnTo>
                      <a:pt x="93" y="41"/>
                    </a:lnTo>
                    <a:lnTo>
                      <a:pt x="81" y="39"/>
                    </a:lnTo>
                    <a:lnTo>
                      <a:pt x="81" y="37"/>
                    </a:lnTo>
                    <a:lnTo>
                      <a:pt x="83" y="37"/>
                    </a:lnTo>
                    <a:lnTo>
                      <a:pt x="85" y="34"/>
                    </a:lnTo>
                    <a:lnTo>
                      <a:pt x="85" y="33"/>
                    </a:lnTo>
                    <a:lnTo>
                      <a:pt x="83" y="32"/>
                    </a:lnTo>
                    <a:lnTo>
                      <a:pt x="79" y="30"/>
                    </a:lnTo>
                    <a:lnTo>
                      <a:pt x="76" y="30"/>
                    </a:lnTo>
                    <a:lnTo>
                      <a:pt x="74" y="29"/>
                    </a:lnTo>
                    <a:lnTo>
                      <a:pt x="71" y="24"/>
                    </a:lnTo>
                    <a:lnTo>
                      <a:pt x="70" y="24"/>
                    </a:lnTo>
                    <a:lnTo>
                      <a:pt x="69" y="23"/>
                    </a:lnTo>
                    <a:lnTo>
                      <a:pt x="69" y="22"/>
                    </a:lnTo>
                    <a:lnTo>
                      <a:pt x="68" y="22"/>
                    </a:lnTo>
                    <a:lnTo>
                      <a:pt x="68" y="20"/>
                    </a:lnTo>
                    <a:lnTo>
                      <a:pt x="59" y="20"/>
                    </a:lnTo>
                    <a:lnTo>
                      <a:pt x="55" y="19"/>
                    </a:lnTo>
                    <a:lnTo>
                      <a:pt x="47" y="15"/>
                    </a:lnTo>
                    <a:lnTo>
                      <a:pt x="44" y="14"/>
                    </a:lnTo>
                    <a:lnTo>
                      <a:pt x="32" y="14"/>
                    </a:lnTo>
                    <a:lnTo>
                      <a:pt x="30" y="12"/>
                    </a:lnTo>
                    <a:lnTo>
                      <a:pt x="30" y="10"/>
                    </a:lnTo>
                    <a:lnTo>
                      <a:pt x="31" y="9"/>
                    </a:lnTo>
                    <a:lnTo>
                      <a:pt x="30" y="8"/>
                    </a:lnTo>
                    <a:lnTo>
                      <a:pt x="26" y="8"/>
                    </a:lnTo>
                    <a:lnTo>
                      <a:pt x="17" y="9"/>
                    </a:lnTo>
                    <a:lnTo>
                      <a:pt x="10" y="14"/>
                    </a:lnTo>
                    <a:lnTo>
                      <a:pt x="4" y="18"/>
                    </a:lnTo>
                    <a:lnTo>
                      <a:pt x="0" y="18"/>
                    </a:lnTo>
                    <a:lnTo>
                      <a:pt x="5" y="10"/>
                    </a:lnTo>
                    <a:lnTo>
                      <a:pt x="12" y="5"/>
                    </a:lnTo>
                    <a:lnTo>
                      <a:pt x="21" y="2"/>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6" name="Freeform 1235">
                <a:extLst>
                  <a:ext uri="{FF2B5EF4-FFF2-40B4-BE49-F238E27FC236}">
                    <a16:creationId xmlns:a16="http://schemas.microsoft.com/office/drawing/2014/main" id="{1D4808DC-6AA2-BE43-8EB5-73DE19768F5C}"/>
                  </a:ext>
                </a:extLst>
              </p:cNvPr>
              <p:cNvSpPr>
                <a:spLocks/>
              </p:cNvSpPr>
              <p:nvPr/>
            </p:nvSpPr>
            <p:spPr bwMode="auto">
              <a:xfrm>
                <a:off x="3773805" y="3904374"/>
                <a:ext cx="12435" cy="14508"/>
              </a:xfrm>
              <a:custGeom>
                <a:avLst/>
                <a:gdLst/>
                <a:ahLst/>
                <a:cxnLst>
                  <a:cxn ang="0">
                    <a:pos x="4" y="0"/>
                  </a:cxn>
                  <a:cxn ang="0">
                    <a:pos x="5" y="0"/>
                  </a:cxn>
                  <a:cxn ang="0">
                    <a:pos x="6" y="2"/>
                  </a:cxn>
                  <a:cxn ang="0">
                    <a:pos x="6" y="7"/>
                  </a:cxn>
                  <a:cxn ang="0">
                    <a:pos x="0" y="7"/>
                  </a:cxn>
                  <a:cxn ang="0">
                    <a:pos x="0" y="5"/>
                  </a:cxn>
                  <a:cxn ang="0">
                    <a:pos x="3" y="3"/>
                  </a:cxn>
                  <a:cxn ang="0">
                    <a:pos x="4" y="3"/>
                  </a:cxn>
                  <a:cxn ang="0">
                    <a:pos x="4" y="0"/>
                  </a:cxn>
                </a:cxnLst>
                <a:rect l="0" t="0" r="r" b="b"/>
                <a:pathLst>
                  <a:path w="6" h="7">
                    <a:moveTo>
                      <a:pt x="4" y="0"/>
                    </a:moveTo>
                    <a:lnTo>
                      <a:pt x="5" y="0"/>
                    </a:lnTo>
                    <a:lnTo>
                      <a:pt x="6" y="2"/>
                    </a:lnTo>
                    <a:lnTo>
                      <a:pt x="6" y="7"/>
                    </a:lnTo>
                    <a:lnTo>
                      <a:pt x="0" y="7"/>
                    </a:lnTo>
                    <a:lnTo>
                      <a:pt x="0" y="5"/>
                    </a:lnTo>
                    <a:lnTo>
                      <a:pt x="3" y="3"/>
                    </a:lnTo>
                    <a:lnTo>
                      <a:pt x="4"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7" name="Freeform 1236">
                <a:extLst>
                  <a:ext uri="{FF2B5EF4-FFF2-40B4-BE49-F238E27FC236}">
                    <a16:creationId xmlns:a16="http://schemas.microsoft.com/office/drawing/2014/main" id="{F9123B5E-C23A-144F-B907-940649059674}"/>
                  </a:ext>
                </a:extLst>
              </p:cNvPr>
              <p:cNvSpPr>
                <a:spLocks/>
              </p:cNvSpPr>
              <p:nvPr/>
            </p:nvSpPr>
            <p:spPr bwMode="auto">
              <a:xfrm>
                <a:off x="3898157" y="3991420"/>
                <a:ext cx="41451" cy="18653"/>
              </a:xfrm>
              <a:custGeom>
                <a:avLst/>
                <a:gdLst/>
                <a:ahLst/>
                <a:cxnLst>
                  <a:cxn ang="0">
                    <a:pos x="3" y="0"/>
                  </a:cxn>
                  <a:cxn ang="0">
                    <a:pos x="9" y="0"/>
                  </a:cxn>
                  <a:cxn ang="0">
                    <a:pos x="12" y="1"/>
                  </a:cxn>
                  <a:cxn ang="0">
                    <a:pos x="15" y="2"/>
                  </a:cxn>
                  <a:cxn ang="0">
                    <a:pos x="18" y="4"/>
                  </a:cxn>
                  <a:cxn ang="0">
                    <a:pos x="19" y="4"/>
                  </a:cxn>
                  <a:cxn ang="0">
                    <a:pos x="20" y="5"/>
                  </a:cxn>
                  <a:cxn ang="0">
                    <a:pos x="20" y="6"/>
                  </a:cxn>
                  <a:cxn ang="0">
                    <a:pos x="17" y="6"/>
                  </a:cxn>
                  <a:cxn ang="0">
                    <a:pos x="13" y="7"/>
                  </a:cxn>
                  <a:cxn ang="0">
                    <a:pos x="10" y="9"/>
                  </a:cxn>
                  <a:cxn ang="0">
                    <a:pos x="4" y="9"/>
                  </a:cxn>
                  <a:cxn ang="0">
                    <a:pos x="3" y="6"/>
                  </a:cxn>
                  <a:cxn ang="0">
                    <a:pos x="0" y="5"/>
                  </a:cxn>
                  <a:cxn ang="0">
                    <a:pos x="0" y="2"/>
                  </a:cxn>
                  <a:cxn ang="0">
                    <a:pos x="3" y="0"/>
                  </a:cxn>
                </a:cxnLst>
                <a:rect l="0" t="0" r="r" b="b"/>
                <a:pathLst>
                  <a:path w="20" h="9">
                    <a:moveTo>
                      <a:pt x="3" y="0"/>
                    </a:moveTo>
                    <a:lnTo>
                      <a:pt x="9" y="0"/>
                    </a:lnTo>
                    <a:lnTo>
                      <a:pt x="12" y="1"/>
                    </a:lnTo>
                    <a:lnTo>
                      <a:pt x="15" y="2"/>
                    </a:lnTo>
                    <a:lnTo>
                      <a:pt x="18" y="4"/>
                    </a:lnTo>
                    <a:lnTo>
                      <a:pt x="19" y="4"/>
                    </a:lnTo>
                    <a:lnTo>
                      <a:pt x="20" y="5"/>
                    </a:lnTo>
                    <a:lnTo>
                      <a:pt x="20" y="6"/>
                    </a:lnTo>
                    <a:lnTo>
                      <a:pt x="17" y="6"/>
                    </a:lnTo>
                    <a:lnTo>
                      <a:pt x="13" y="7"/>
                    </a:lnTo>
                    <a:lnTo>
                      <a:pt x="10" y="9"/>
                    </a:lnTo>
                    <a:lnTo>
                      <a:pt x="4" y="9"/>
                    </a:lnTo>
                    <a:lnTo>
                      <a:pt x="3" y="6"/>
                    </a:lnTo>
                    <a:lnTo>
                      <a:pt x="0"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8" name="Freeform 1237">
                <a:extLst>
                  <a:ext uri="{FF2B5EF4-FFF2-40B4-BE49-F238E27FC236}">
                    <a16:creationId xmlns:a16="http://schemas.microsoft.com/office/drawing/2014/main" id="{DF399E79-31A5-994F-BE29-BACEAD4010CE}"/>
                  </a:ext>
                </a:extLst>
              </p:cNvPr>
              <p:cNvSpPr>
                <a:spLocks/>
              </p:cNvSpPr>
              <p:nvPr/>
            </p:nvSpPr>
            <p:spPr bwMode="auto">
              <a:xfrm>
                <a:off x="4163441" y="3989347"/>
                <a:ext cx="37306" cy="14508"/>
              </a:xfrm>
              <a:custGeom>
                <a:avLst/>
                <a:gdLst/>
                <a:ahLst/>
                <a:cxnLst>
                  <a:cxn ang="0">
                    <a:pos x="4" y="0"/>
                  </a:cxn>
                  <a:cxn ang="0">
                    <a:pos x="7" y="0"/>
                  </a:cxn>
                  <a:cxn ang="0">
                    <a:pos x="9" y="1"/>
                  </a:cxn>
                  <a:cxn ang="0">
                    <a:pos x="12" y="1"/>
                  </a:cxn>
                  <a:cxn ang="0">
                    <a:pos x="17" y="3"/>
                  </a:cxn>
                  <a:cxn ang="0">
                    <a:pos x="18" y="5"/>
                  </a:cxn>
                  <a:cxn ang="0">
                    <a:pos x="17" y="6"/>
                  </a:cxn>
                  <a:cxn ang="0">
                    <a:pos x="14" y="7"/>
                  </a:cxn>
                  <a:cxn ang="0">
                    <a:pos x="8" y="7"/>
                  </a:cxn>
                  <a:cxn ang="0">
                    <a:pos x="5" y="6"/>
                  </a:cxn>
                  <a:cxn ang="0">
                    <a:pos x="3" y="6"/>
                  </a:cxn>
                  <a:cxn ang="0">
                    <a:pos x="2" y="5"/>
                  </a:cxn>
                  <a:cxn ang="0">
                    <a:pos x="0" y="2"/>
                  </a:cxn>
                  <a:cxn ang="0">
                    <a:pos x="0" y="1"/>
                  </a:cxn>
                  <a:cxn ang="0">
                    <a:pos x="3" y="1"/>
                  </a:cxn>
                  <a:cxn ang="0">
                    <a:pos x="4" y="0"/>
                  </a:cxn>
                </a:cxnLst>
                <a:rect l="0" t="0" r="r" b="b"/>
                <a:pathLst>
                  <a:path w="18" h="7">
                    <a:moveTo>
                      <a:pt x="4" y="0"/>
                    </a:moveTo>
                    <a:lnTo>
                      <a:pt x="7" y="0"/>
                    </a:lnTo>
                    <a:lnTo>
                      <a:pt x="9" y="1"/>
                    </a:lnTo>
                    <a:lnTo>
                      <a:pt x="12" y="1"/>
                    </a:lnTo>
                    <a:lnTo>
                      <a:pt x="17" y="3"/>
                    </a:lnTo>
                    <a:lnTo>
                      <a:pt x="18" y="5"/>
                    </a:lnTo>
                    <a:lnTo>
                      <a:pt x="17" y="6"/>
                    </a:lnTo>
                    <a:lnTo>
                      <a:pt x="14" y="7"/>
                    </a:lnTo>
                    <a:lnTo>
                      <a:pt x="8" y="7"/>
                    </a:lnTo>
                    <a:lnTo>
                      <a:pt x="5" y="6"/>
                    </a:lnTo>
                    <a:lnTo>
                      <a:pt x="3" y="6"/>
                    </a:lnTo>
                    <a:lnTo>
                      <a:pt x="2" y="5"/>
                    </a:lnTo>
                    <a:lnTo>
                      <a:pt x="0" y="2"/>
                    </a:lnTo>
                    <a:lnTo>
                      <a:pt x="0" y="1"/>
                    </a:lnTo>
                    <a:lnTo>
                      <a:pt x="3"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9" name="Freeform 1238">
                <a:extLst>
                  <a:ext uri="{FF2B5EF4-FFF2-40B4-BE49-F238E27FC236}">
                    <a16:creationId xmlns:a16="http://schemas.microsoft.com/office/drawing/2014/main" id="{F1E1911F-2EF3-3D41-BA33-4BA28398FA7B}"/>
                  </a:ext>
                </a:extLst>
              </p:cNvPr>
              <p:cNvSpPr>
                <a:spLocks/>
              </p:cNvSpPr>
              <p:nvPr/>
            </p:nvSpPr>
            <p:spPr bwMode="auto">
              <a:xfrm>
                <a:off x="3993493" y="3954115"/>
                <a:ext cx="143005" cy="58031"/>
              </a:xfrm>
              <a:custGeom>
                <a:avLst/>
                <a:gdLst/>
                <a:ahLst/>
                <a:cxnLst>
                  <a:cxn ang="0">
                    <a:pos x="13" y="0"/>
                  </a:cxn>
                  <a:cxn ang="0">
                    <a:pos x="17" y="0"/>
                  </a:cxn>
                  <a:cxn ang="0">
                    <a:pos x="22" y="3"/>
                  </a:cxn>
                  <a:cxn ang="0">
                    <a:pos x="31" y="3"/>
                  </a:cxn>
                  <a:cxn ang="0">
                    <a:pos x="33" y="2"/>
                  </a:cxn>
                  <a:cxn ang="0">
                    <a:pos x="36" y="2"/>
                  </a:cxn>
                  <a:cxn ang="0">
                    <a:pos x="45" y="3"/>
                  </a:cxn>
                  <a:cxn ang="0">
                    <a:pos x="55" y="8"/>
                  </a:cxn>
                  <a:cxn ang="0">
                    <a:pos x="60" y="12"/>
                  </a:cxn>
                  <a:cxn ang="0">
                    <a:pos x="57" y="10"/>
                  </a:cxn>
                  <a:cxn ang="0">
                    <a:pos x="62" y="14"/>
                  </a:cxn>
                  <a:cxn ang="0">
                    <a:pos x="69" y="19"/>
                  </a:cxn>
                  <a:cxn ang="0">
                    <a:pos x="53" y="19"/>
                  </a:cxn>
                  <a:cxn ang="0">
                    <a:pos x="48" y="22"/>
                  </a:cxn>
                  <a:cxn ang="0">
                    <a:pos x="43" y="22"/>
                  </a:cxn>
                  <a:cxn ang="0">
                    <a:pos x="43" y="20"/>
                  </a:cxn>
                  <a:cxn ang="0">
                    <a:pos x="40" y="20"/>
                  </a:cxn>
                  <a:cxn ang="0">
                    <a:pos x="37" y="23"/>
                  </a:cxn>
                  <a:cxn ang="0">
                    <a:pos x="36" y="25"/>
                  </a:cxn>
                  <a:cxn ang="0">
                    <a:pos x="33" y="28"/>
                  </a:cxn>
                  <a:cxn ang="0">
                    <a:pos x="31" y="28"/>
                  </a:cxn>
                  <a:cxn ang="0">
                    <a:pos x="30" y="27"/>
                  </a:cxn>
                  <a:cxn ang="0">
                    <a:pos x="28" y="24"/>
                  </a:cxn>
                  <a:cxn ang="0">
                    <a:pos x="28" y="23"/>
                  </a:cxn>
                  <a:cxn ang="0">
                    <a:pos x="27" y="22"/>
                  </a:cxn>
                  <a:cxn ang="0">
                    <a:pos x="5" y="22"/>
                  </a:cxn>
                  <a:cxn ang="0">
                    <a:pos x="5" y="24"/>
                  </a:cxn>
                  <a:cxn ang="0">
                    <a:pos x="3" y="24"/>
                  </a:cxn>
                  <a:cxn ang="0">
                    <a:pos x="0" y="20"/>
                  </a:cxn>
                  <a:cxn ang="0">
                    <a:pos x="0" y="18"/>
                  </a:cxn>
                  <a:cxn ang="0">
                    <a:pos x="1" y="17"/>
                  </a:cxn>
                  <a:cxn ang="0">
                    <a:pos x="17" y="17"/>
                  </a:cxn>
                  <a:cxn ang="0">
                    <a:pos x="20" y="15"/>
                  </a:cxn>
                  <a:cxn ang="0">
                    <a:pos x="17" y="10"/>
                  </a:cxn>
                  <a:cxn ang="0">
                    <a:pos x="17" y="8"/>
                  </a:cxn>
                  <a:cxn ang="0">
                    <a:pos x="15" y="8"/>
                  </a:cxn>
                  <a:cxn ang="0">
                    <a:pos x="11" y="4"/>
                  </a:cxn>
                  <a:cxn ang="0">
                    <a:pos x="11" y="3"/>
                  </a:cxn>
                  <a:cxn ang="0">
                    <a:pos x="13" y="0"/>
                  </a:cxn>
                </a:cxnLst>
                <a:rect l="0" t="0" r="r" b="b"/>
                <a:pathLst>
                  <a:path w="69" h="28">
                    <a:moveTo>
                      <a:pt x="13" y="0"/>
                    </a:moveTo>
                    <a:lnTo>
                      <a:pt x="17" y="0"/>
                    </a:lnTo>
                    <a:lnTo>
                      <a:pt x="22" y="3"/>
                    </a:lnTo>
                    <a:lnTo>
                      <a:pt x="31" y="3"/>
                    </a:lnTo>
                    <a:lnTo>
                      <a:pt x="33" y="2"/>
                    </a:lnTo>
                    <a:lnTo>
                      <a:pt x="36" y="2"/>
                    </a:lnTo>
                    <a:lnTo>
                      <a:pt x="45" y="3"/>
                    </a:lnTo>
                    <a:lnTo>
                      <a:pt x="55" y="8"/>
                    </a:lnTo>
                    <a:lnTo>
                      <a:pt x="60" y="12"/>
                    </a:lnTo>
                    <a:lnTo>
                      <a:pt x="57" y="10"/>
                    </a:lnTo>
                    <a:lnTo>
                      <a:pt x="62" y="14"/>
                    </a:lnTo>
                    <a:lnTo>
                      <a:pt x="69" y="19"/>
                    </a:lnTo>
                    <a:lnTo>
                      <a:pt x="53" y="19"/>
                    </a:lnTo>
                    <a:lnTo>
                      <a:pt x="48" y="22"/>
                    </a:lnTo>
                    <a:lnTo>
                      <a:pt x="43" y="22"/>
                    </a:lnTo>
                    <a:lnTo>
                      <a:pt x="43" y="20"/>
                    </a:lnTo>
                    <a:lnTo>
                      <a:pt x="40" y="20"/>
                    </a:lnTo>
                    <a:lnTo>
                      <a:pt x="37" y="23"/>
                    </a:lnTo>
                    <a:lnTo>
                      <a:pt x="36" y="25"/>
                    </a:lnTo>
                    <a:lnTo>
                      <a:pt x="33" y="28"/>
                    </a:lnTo>
                    <a:lnTo>
                      <a:pt x="31" y="28"/>
                    </a:lnTo>
                    <a:lnTo>
                      <a:pt x="30" y="27"/>
                    </a:lnTo>
                    <a:lnTo>
                      <a:pt x="28" y="24"/>
                    </a:lnTo>
                    <a:lnTo>
                      <a:pt x="28" y="23"/>
                    </a:lnTo>
                    <a:lnTo>
                      <a:pt x="27" y="22"/>
                    </a:lnTo>
                    <a:lnTo>
                      <a:pt x="5" y="22"/>
                    </a:lnTo>
                    <a:lnTo>
                      <a:pt x="5" y="24"/>
                    </a:lnTo>
                    <a:lnTo>
                      <a:pt x="3" y="24"/>
                    </a:lnTo>
                    <a:lnTo>
                      <a:pt x="0" y="20"/>
                    </a:lnTo>
                    <a:lnTo>
                      <a:pt x="0" y="18"/>
                    </a:lnTo>
                    <a:lnTo>
                      <a:pt x="1" y="17"/>
                    </a:lnTo>
                    <a:lnTo>
                      <a:pt x="17" y="17"/>
                    </a:lnTo>
                    <a:lnTo>
                      <a:pt x="20" y="15"/>
                    </a:lnTo>
                    <a:lnTo>
                      <a:pt x="17" y="10"/>
                    </a:lnTo>
                    <a:lnTo>
                      <a:pt x="17" y="8"/>
                    </a:lnTo>
                    <a:lnTo>
                      <a:pt x="15" y="8"/>
                    </a:lnTo>
                    <a:lnTo>
                      <a:pt x="11" y="4"/>
                    </a:lnTo>
                    <a:lnTo>
                      <a:pt x="11" y="3"/>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0" name="Freeform 1239">
                <a:extLst>
                  <a:ext uri="{FF2B5EF4-FFF2-40B4-BE49-F238E27FC236}">
                    <a16:creationId xmlns:a16="http://schemas.microsoft.com/office/drawing/2014/main" id="{33190ABC-0478-BF41-9EDE-A43815F26E9D}"/>
                  </a:ext>
                </a:extLst>
              </p:cNvPr>
              <p:cNvSpPr>
                <a:spLocks/>
              </p:cNvSpPr>
              <p:nvPr/>
            </p:nvSpPr>
            <p:spPr bwMode="auto">
              <a:xfrm>
                <a:off x="3891940" y="3827690"/>
                <a:ext cx="12435" cy="14508"/>
              </a:xfrm>
              <a:custGeom>
                <a:avLst/>
                <a:gdLst/>
                <a:ahLst/>
                <a:cxnLst>
                  <a:cxn ang="0">
                    <a:pos x="0" y="0"/>
                  </a:cxn>
                  <a:cxn ang="0">
                    <a:pos x="3" y="0"/>
                  </a:cxn>
                  <a:cxn ang="0">
                    <a:pos x="5" y="1"/>
                  </a:cxn>
                  <a:cxn ang="0">
                    <a:pos x="6" y="3"/>
                  </a:cxn>
                  <a:cxn ang="0">
                    <a:pos x="6" y="6"/>
                  </a:cxn>
                  <a:cxn ang="0">
                    <a:pos x="5" y="7"/>
                  </a:cxn>
                  <a:cxn ang="0">
                    <a:pos x="2" y="7"/>
                  </a:cxn>
                  <a:cxn ang="0">
                    <a:pos x="1" y="6"/>
                  </a:cxn>
                  <a:cxn ang="0">
                    <a:pos x="0" y="3"/>
                  </a:cxn>
                  <a:cxn ang="0">
                    <a:pos x="0" y="0"/>
                  </a:cxn>
                </a:cxnLst>
                <a:rect l="0" t="0" r="r" b="b"/>
                <a:pathLst>
                  <a:path w="6" h="7">
                    <a:moveTo>
                      <a:pt x="0" y="0"/>
                    </a:moveTo>
                    <a:lnTo>
                      <a:pt x="3" y="0"/>
                    </a:lnTo>
                    <a:lnTo>
                      <a:pt x="5" y="1"/>
                    </a:lnTo>
                    <a:lnTo>
                      <a:pt x="6" y="3"/>
                    </a:lnTo>
                    <a:lnTo>
                      <a:pt x="6" y="6"/>
                    </a:lnTo>
                    <a:lnTo>
                      <a:pt x="5" y="7"/>
                    </a:lnTo>
                    <a:lnTo>
                      <a:pt x="2" y="7"/>
                    </a:lnTo>
                    <a:lnTo>
                      <a:pt x="1" y="6"/>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1" name="Freeform 1240">
                <a:extLst>
                  <a:ext uri="{FF2B5EF4-FFF2-40B4-BE49-F238E27FC236}">
                    <a16:creationId xmlns:a16="http://schemas.microsoft.com/office/drawing/2014/main" id="{B8E8FCF0-BEB8-D54C-9F78-F98B34A28F43}"/>
                  </a:ext>
                </a:extLst>
              </p:cNvPr>
              <p:cNvSpPr>
                <a:spLocks/>
              </p:cNvSpPr>
              <p:nvPr/>
            </p:nvSpPr>
            <p:spPr bwMode="auto">
              <a:xfrm>
                <a:off x="3881576" y="3780022"/>
                <a:ext cx="20725" cy="6218"/>
              </a:xfrm>
              <a:custGeom>
                <a:avLst/>
                <a:gdLst/>
                <a:ahLst/>
                <a:cxnLst>
                  <a:cxn ang="0">
                    <a:pos x="2" y="0"/>
                  </a:cxn>
                  <a:cxn ang="0">
                    <a:pos x="7" y="0"/>
                  </a:cxn>
                  <a:cxn ang="0">
                    <a:pos x="10" y="3"/>
                  </a:cxn>
                  <a:cxn ang="0">
                    <a:pos x="0" y="3"/>
                  </a:cxn>
                  <a:cxn ang="0">
                    <a:pos x="2" y="0"/>
                  </a:cxn>
                </a:cxnLst>
                <a:rect l="0" t="0" r="r" b="b"/>
                <a:pathLst>
                  <a:path w="10" h="3">
                    <a:moveTo>
                      <a:pt x="2" y="0"/>
                    </a:moveTo>
                    <a:lnTo>
                      <a:pt x="7" y="0"/>
                    </a:lnTo>
                    <a:lnTo>
                      <a:pt x="10" y="3"/>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2" name="Freeform 1241">
                <a:extLst>
                  <a:ext uri="{FF2B5EF4-FFF2-40B4-BE49-F238E27FC236}">
                    <a16:creationId xmlns:a16="http://schemas.microsoft.com/office/drawing/2014/main" id="{0B550F47-3782-1543-AA7E-89598165B1B9}"/>
                  </a:ext>
                </a:extLst>
              </p:cNvPr>
              <p:cNvSpPr>
                <a:spLocks/>
              </p:cNvSpPr>
              <p:nvPr/>
            </p:nvSpPr>
            <p:spPr bwMode="auto">
              <a:xfrm>
                <a:off x="3916810" y="3788312"/>
                <a:ext cx="6218" cy="8290"/>
              </a:xfrm>
              <a:custGeom>
                <a:avLst/>
                <a:gdLst/>
                <a:ahLst/>
                <a:cxnLst>
                  <a:cxn ang="0">
                    <a:pos x="0" y="0"/>
                  </a:cxn>
                  <a:cxn ang="0">
                    <a:pos x="3" y="4"/>
                  </a:cxn>
                  <a:cxn ang="0">
                    <a:pos x="0" y="1"/>
                  </a:cxn>
                  <a:cxn ang="0">
                    <a:pos x="0" y="0"/>
                  </a:cxn>
                </a:cxnLst>
                <a:rect l="0" t="0" r="r" b="b"/>
                <a:pathLst>
                  <a:path w="3" h="4">
                    <a:moveTo>
                      <a:pt x="0" y="0"/>
                    </a:moveTo>
                    <a:lnTo>
                      <a:pt x="3" y="4"/>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3" name="Freeform 1242">
                <a:extLst>
                  <a:ext uri="{FF2B5EF4-FFF2-40B4-BE49-F238E27FC236}">
                    <a16:creationId xmlns:a16="http://schemas.microsoft.com/office/drawing/2014/main" id="{13FEDAAE-5884-664D-B3FA-ACF8908AAD08}"/>
                  </a:ext>
                </a:extLst>
              </p:cNvPr>
              <p:cNvSpPr>
                <a:spLocks/>
              </p:cNvSpPr>
              <p:nvPr/>
            </p:nvSpPr>
            <p:spPr bwMode="auto">
              <a:xfrm>
                <a:off x="4003856" y="3914736"/>
                <a:ext cx="14508" cy="14508"/>
              </a:xfrm>
              <a:custGeom>
                <a:avLst/>
                <a:gdLst/>
                <a:ahLst/>
                <a:cxnLst>
                  <a:cxn ang="0">
                    <a:pos x="7" y="0"/>
                  </a:cxn>
                  <a:cxn ang="0">
                    <a:pos x="7" y="4"/>
                  </a:cxn>
                  <a:cxn ang="0">
                    <a:pos x="5" y="5"/>
                  </a:cxn>
                  <a:cxn ang="0">
                    <a:pos x="1" y="7"/>
                  </a:cxn>
                  <a:cxn ang="0">
                    <a:pos x="0" y="7"/>
                  </a:cxn>
                  <a:cxn ang="0">
                    <a:pos x="0" y="4"/>
                  </a:cxn>
                  <a:cxn ang="0">
                    <a:pos x="3" y="4"/>
                  </a:cxn>
                  <a:cxn ang="0">
                    <a:pos x="7" y="0"/>
                  </a:cxn>
                </a:cxnLst>
                <a:rect l="0" t="0" r="r" b="b"/>
                <a:pathLst>
                  <a:path w="7" h="7">
                    <a:moveTo>
                      <a:pt x="7" y="0"/>
                    </a:moveTo>
                    <a:lnTo>
                      <a:pt x="7" y="4"/>
                    </a:lnTo>
                    <a:lnTo>
                      <a:pt x="5" y="5"/>
                    </a:lnTo>
                    <a:lnTo>
                      <a:pt x="1" y="7"/>
                    </a:lnTo>
                    <a:lnTo>
                      <a:pt x="0" y="7"/>
                    </a:lnTo>
                    <a:lnTo>
                      <a:pt x="0" y="4"/>
                    </a:lnTo>
                    <a:lnTo>
                      <a:pt x="3"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4" name="Freeform 1243">
                <a:extLst>
                  <a:ext uri="{FF2B5EF4-FFF2-40B4-BE49-F238E27FC236}">
                    <a16:creationId xmlns:a16="http://schemas.microsoft.com/office/drawing/2014/main" id="{40D286C1-12CC-1F44-BC0D-721634A81301}"/>
                  </a:ext>
                </a:extLst>
              </p:cNvPr>
              <p:cNvSpPr>
                <a:spLocks/>
              </p:cNvSpPr>
              <p:nvPr/>
            </p:nvSpPr>
            <p:spPr bwMode="auto">
              <a:xfrm>
                <a:off x="1751012" y="2310595"/>
                <a:ext cx="2683932" cy="1962690"/>
              </a:xfrm>
              <a:custGeom>
                <a:avLst/>
                <a:gdLst/>
                <a:ahLst/>
                <a:cxnLst>
                  <a:cxn ang="0">
                    <a:pos x="890" y="63"/>
                  </a:cxn>
                  <a:cxn ang="0">
                    <a:pos x="930" y="93"/>
                  </a:cxn>
                  <a:cxn ang="0">
                    <a:pos x="991" y="68"/>
                  </a:cxn>
                  <a:cxn ang="0">
                    <a:pos x="960" y="114"/>
                  </a:cxn>
                  <a:cxn ang="0">
                    <a:pos x="915" y="127"/>
                  </a:cxn>
                  <a:cxn ang="0">
                    <a:pos x="867" y="161"/>
                  </a:cxn>
                  <a:cxn ang="0">
                    <a:pos x="852" y="249"/>
                  </a:cxn>
                  <a:cxn ang="0">
                    <a:pos x="989" y="347"/>
                  </a:cxn>
                  <a:cxn ang="0">
                    <a:pos x="1049" y="293"/>
                  </a:cxn>
                  <a:cxn ang="0">
                    <a:pos x="1034" y="196"/>
                  </a:cxn>
                  <a:cxn ang="0">
                    <a:pos x="1132" y="213"/>
                  </a:cxn>
                  <a:cxn ang="0">
                    <a:pos x="1193" y="225"/>
                  </a:cxn>
                  <a:cxn ang="0">
                    <a:pos x="1242" y="296"/>
                  </a:cxn>
                  <a:cxn ang="0">
                    <a:pos x="1287" y="330"/>
                  </a:cxn>
                  <a:cxn ang="0">
                    <a:pos x="1167" y="395"/>
                  </a:cxn>
                  <a:cxn ang="0">
                    <a:pos x="1189" y="430"/>
                  </a:cxn>
                  <a:cxn ang="0">
                    <a:pos x="1179" y="484"/>
                  </a:cxn>
                  <a:cxn ang="0">
                    <a:pos x="1163" y="471"/>
                  </a:cxn>
                  <a:cxn ang="0">
                    <a:pos x="1089" y="523"/>
                  </a:cxn>
                  <a:cxn ang="0">
                    <a:pos x="1069" y="548"/>
                  </a:cxn>
                  <a:cxn ang="0">
                    <a:pos x="1059" y="573"/>
                  </a:cxn>
                  <a:cxn ang="0">
                    <a:pos x="1048" y="610"/>
                  </a:cxn>
                  <a:cxn ang="0">
                    <a:pos x="1011" y="724"/>
                  </a:cxn>
                  <a:cxn ang="0">
                    <a:pos x="957" y="671"/>
                  </a:cxn>
                  <a:cxn ang="0">
                    <a:pos x="896" y="680"/>
                  </a:cxn>
                  <a:cxn ang="0">
                    <a:pos x="811" y="714"/>
                  </a:cxn>
                  <a:cxn ang="0">
                    <a:pos x="838" y="810"/>
                  </a:cxn>
                  <a:cxn ang="0">
                    <a:pos x="917" y="774"/>
                  </a:cxn>
                  <a:cxn ang="0">
                    <a:pos x="936" y="845"/>
                  </a:cxn>
                  <a:cxn ang="0">
                    <a:pos x="1019" y="919"/>
                  </a:cxn>
                  <a:cxn ang="0">
                    <a:pos x="1011" y="937"/>
                  </a:cxn>
                  <a:cxn ang="0">
                    <a:pos x="962" y="915"/>
                  </a:cxn>
                  <a:cxn ang="0">
                    <a:pos x="887" y="866"/>
                  </a:cxn>
                  <a:cxn ang="0">
                    <a:pos x="778" y="830"/>
                  </a:cxn>
                  <a:cxn ang="0">
                    <a:pos x="724" y="784"/>
                  </a:cxn>
                  <a:cxn ang="0">
                    <a:pos x="659" y="696"/>
                  </a:cxn>
                  <a:cxn ang="0">
                    <a:pos x="634" y="690"/>
                  </a:cxn>
                  <a:cxn ang="0">
                    <a:pos x="662" y="752"/>
                  </a:cxn>
                  <a:cxn ang="0">
                    <a:pos x="610" y="685"/>
                  </a:cxn>
                  <a:cxn ang="0">
                    <a:pos x="524" y="573"/>
                  </a:cxn>
                  <a:cxn ang="0">
                    <a:pos x="502" y="418"/>
                  </a:cxn>
                  <a:cxn ang="0">
                    <a:pos x="481" y="386"/>
                  </a:cxn>
                  <a:cxn ang="0">
                    <a:pos x="428" y="315"/>
                  </a:cxn>
                  <a:cxn ang="0">
                    <a:pos x="388" y="273"/>
                  </a:cxn>
                  <a:cxn ang="0">
                    <a:pos x="348" y="257"/>
                  </a:cxn>
                  <a:cxn ang="0">
                    <a:pos x="201" y="239"/>
                  </a:cxn>
                  <a:cxn ang="0">
                    <a:pos x="154" y="263"/>
                  </a:cxn>
                  <a:cxn ang="0">
                    <a:pos x="46" y="317"/>
                  </a:cxn>
                  <a:cxn ang="0">
                    <a:pos x="112" y="254"/>
                  </a:cxn>
                  <a:cxn ang="0">
                    <a:pos x="61" y="232"/>
                  </a:cxn>
                  <a:cxn ang="0">
                    <a:pos x="60" y="174"/>
                  </a:cxn>
                  <a:cxn ang="0">
                    <a:pos x="16" y="149"/>
                  </a:cxn>
                  <a:cxn ang="0">
                    <a:pos x="36" y="86"/>
                  </a:cxn>
                  <a:cxn ang="0">
                    <a:pos x="114" y="20"/>
                  </a:cxn>
                  <a:cxn ang="0">
                    <a:pos x="217" y="30"/>
                  </a:cxn>
                  <a:cxn ang="0">
                    <a:pos x="364" y="63"/>
                  </a:cxn>
                  <a:cxn ang="0">
                    <a:pos x="435" y="36"/>
                  </a:cxn>
                  <a:cxn ang="0">
                    <a:pos x="503" y="49"/>
                  </a:cxn>
                  <a:cxn ang="0">
                    <a:pos x="602" y="80"/>
                  </a:cxn>
                  <a:cxn ang="0">
                    <a:pos x="685" y="81"/>
                  </a:cxn>
                  <a:cxn ang="0">
                    <a:pos x="724" y="75"/>
                  </a:cxn>
                  <a:cxn ang="0">
                    <a:pos x="843" y="74"/>
                  </a:cxn>
                  <a:cxn ang="0">
                    <a:pos x="823" y="20"/>
                  </a:cxn>
                </a:cxnLst>
                <a:rect l="0" t="0" r="r" b="b"/>
                <a:pathLst>
                  <a:path w="1295" h="947">
                    <a:moveTo>
                      <a:pt x="833" y="0"/>
                    </a:moveTo>
                    <a:lnTo>
                      <a:pt x="837" y="0"/>
                    </a:lnTo>
                    <a:lnTo>
                      <a:pt x="848" y="1"/>
                    </a:lnTo>
                    <a:lnTo>
                      <a:pt x="856" y="5"/>
                    </a:lnTo>
                    <a:lnTo>
                      <a:pt x="861" y="11"/>
                    </a:lnTo>
                    <a:lnTo>
                      <a:pt x="862" y="20"/>
                    </a:lnTo>
                    <a:lnTo>
                      <a:pt x="863" y="22"/>
                    </a:lnTo>
                    <a:lnTo>
                      <a:pt x="867" y="26"/>
                    </a:lnTo>
                    <a:lnTo>
                      <a:pt x="872" y="29"/>
                    </a:lnTo>
                    <a:lnTo>
                      <a:pt x="875" y="34"/>
                    </a:lnTo>
                    <a:lnTo>
                      <a:pt x="872" y="39"/>
                    </a:lnTo>
                    <a:lnTo>
                      <a:pt x="869" y="41"/>
                    </a:lnTo>
                    <a:lnTo>
                      <a:pt x="864" y="44"/>
                    </a:lnTo>
                    <a:lnTo>
                      <a:pt x="868" y="46"/>
                    </a:lnTo>
                    <a:lnTo>
                      <a:pt x="875" y="47"/>
                    </a:lnTo>
                    <a:lnTo>
                      <a:pt x="880" y="47"/>
                    </a:lnTo>
                    <a:lnTo>
                      <a:pt x="885" y="50"/>
                    </a:lnTo>
                    <a:lnTo>
                      <a:pt x="882" y="52"/>
                    </a:lnTo>
                    <a:lnTo>
                      <a:pt x="881" y="55"/>
                    </a:lnTo>
                    <a:lnTo>
                      <a:pt x="885" y="57"/>
                    </a:lnTo>
                    <a:lnTo>
                      <a:pt x="890" y="63"/>
                    </a:lnTo>
                    <a:lnTo>
                      <a:pt x="890" y="70"/>
                    </a:lnTo>
                    <a:lnTo>
                      <a:pt x="893" y="70"/>
                    </a:lnTo>
                    <a:lnTo>
                      <a:pt x="897" y="66"/>
                    </a:lnTo>
                    <a:lnTo>
                      <a:pt x="897" y="64"/>
                    </a:lnTo>
                    <a:lnTo>
                      <a:pt x="898" y="61"/>
                    </a:lnTo>
                    <a:lnTo>
                      <a:pt x="898" y="59"/>
                    </a:lnTo>
                    <a:lnTo>
                      <a:pt x="901" y="54"/>
                    </a:lnTo>
                    <a:lnTo>
                      <a:pt x="903" y="52"/>
                    </a:lnTo>
                    <a:lnTo>
                      <a:pt x="906" y="52"/>
                    </a:lnTo>
                    <a:lnTo>
                      <a:pt x="911" y="55"/>
                    </a:lnTo>
                    <a:lnTo>
                      <a:pt x="918" y="63"/>
                    </a:lnTo>
                    <a:lnTo>
                      <a:pt x="921" y="68"/>
                    </a:lnTo>
                    <a:lnTo>
                      <a:pt x="921" y="70"/>
                    </a:lnTo>
                    <a:lnTo>
                      <a:pt x="920" y="71"/>
                    </a:lnTo>
                    <a:lnTo>
                      <a:pt x="917" y="73"/>
                    </a:lnTo>
                    <a:lnTo>
                      <a:pt x="915" y="75"/>
                    </a:lnTo>
                    <a:lnTo>
                      <a:pt x="915" y="78"/>
                    </a:lnTo>
                    <a:lnTo>
                      <a:pt x="916" y="81"/>
                    </a:lnTo>
                    <a:lnTo>
                      <a:pt x="920" y="86"/>
                    </a:lnTo>
                    <a:lnTo>
                      <a:pt x="925" y="91"/>
                    </a:lnTo>
                    <a:lnTo>
                      <a:pt x="930" y="93"/>
                    </a:lnTo>
                    <a:lnTo>
                      <a:pt x="936" y="89"/>
                    </a:lnTo>
                    <a:lnTo>
                      <a:pt x="940" y="83"/>
                    </a:lnTo>
                    <a:lnTo>
                      <a:pt x="941" y="75"/>
                    </a:lnTo>
                    <a:lnTo>
                      <a:pt x="944" y="69"/>
                    </a:lnTo>
                    <a:lnTo>
                      <a:pt x="945" y="68"/>
                    </a:lnTo>
                    <a:lnTo>
                      <a:pt x="952" y="64"/>
                    </a:lnTo>
                    <a:lnTo>
                      <a:pt x="955" y="61"/>
                    </a:lnTo>
                    <a:lnTo>
                      <a:pt x="954" y="59"/>
                    </a:lnTo>
                    <a:lnTo>
                      <a:pt x="952" y="57"/>
                    </a:lnTo>
                    <a:lnTo>
                      <a:pt x="949" y="50"/>
                    </a:lnTo>
                    <a:lnTo>
                      <a:pt x="949" y="47"/>
                    </a:lnTo>
                    <a:lnTo>
                      <a:pt x="952" y="44"/>
                    </a:lnTo>
                    <a:lnTo>
                      <a:pt x="956" y="42"/>
                    </a:lnTo>
                    <a:lnTo>
                      <a:pt x="959" y="42"/>
                    </a:lnTo>
                    <a:lnTo>
                      <a:pt x="969" y="45"/>
                    </a:lnTo>
                    <a:lnTo>
                      <a:pt x="977" y="46"/>
                    </a:lnTo>
                    <a:lnTo>
                      <a:pt x="982" y="49"/>
                    </a:lnTo>
                    <a:lnTo>
                      <a:pt x="990" y="54"/>
                    </a:lnTo>
                    <a:lnTo>
                      <a:pt x="996" y="55"/>
                    </a:lnTo>
                    <a:lnTo>
                      <a:pt x="996" y="65"/>
                    </a:lnTo>
                    <a:lnTo>
                      <a:pt x="991" y="68"/>
                    </a:lnTo>
                    <a:lnTo>
                      <a:pt x="989" y="70"/>
                    </a:lnTo>
                    <a:lnTo>
                      <a:pt x="987" y="73"/>
                    </a:lnTo>
                    <a:lnTo>
                      <a:pt x="987" y="78"/>
                    </a:lnTo>
                    <a:lnTo>
                      <a:pt x="989" y="79"/>
                    </a:lnTo>
                    <a:lnTo>
                      <a:pt x="989" y="80"/>
                    </a:lnTo>
                    <a:lnTo>
                      <a:pt x="990" y="81"/>
                    </a:lnTo>
                    <a:lnTo>
                      <a:pt x="991" y="84"/>
                    </a:lnTo>
                    <a:lnTo>
                      <a:pt x="992" y="85"/>
                    </a:lnTo>
                    <a:lnTo>
                      <a:pt x="995" y="86"/>
                    </a:lnTo>
                    <a:lnTo>
                      <a:pt x="996" y="89"/>
                    </a:lnTo>
                    <a:lnTo>
                      <a:pt x="997" y="90"/>
                    </a:lnTo>
                    <a:lnTo>
                      <a:pt x="995" y="95"/>
                    </a:lnTo>
                    <a:lnTo>
                      <a:pt x="990" y="102"/>
                    </a:lnTo>
                    <a:lnTo>
                      <a:pt x="984" y="107"/>
                    </a:lnTo>
                    <a:lnTo>
                      <a:pt x="977" y="110"/>
                    </a:lnTo>
                    <a:lnTo>
                      <a:pt x="974" y="110"/>
                    </a:lnTo>
                    <a:lnTo>
                      <a:pt x="970" y="107"/>
                    </a:lnTo>
                    <a:lnTo>
                      <a:pt x="969" y="107"/>
                    </a:lnTo>
                    <a:lnTo>
                      <a:pt x="969" y="112"/>
                    </a:lnTo>
                    <a:lnTo>
                      <a:pt x="965" y="112"/>
                    </a:lnTo>
                    <a:lnTo>
                      <a:pt x="960" y="114"/>
                    </a:lnTo>
                    <a:lnTo>
                      <a:pt x="959" y="115"/>
                    </a:lnTo>
                    <a:lnTo>
                      <a:pt x="954" y="115"/>
                    </a:lnTo>
                    <a:lnTo>
                      <a:pt x="951" y="114"/>
                    </a:lnTo>
                    <a:lnTo>
                      <a:pt x="950" y="112"/>
                    </a:lnTo>
                    <a:lnTo>
                      <a:pt x="947" y="110"/>
                    </a:lnTo>
                    <a:lnTo>
                      <a:pt x="945" y="108"/>
                    </a:lnTo>
                    <a:lnTo>
                      <a:pt x="942" y="107"/>
                    </a:lnTo>
                    <a:lnTo>
                      <a:pt x="937" y="107"/>
                    </a:lnTo>
                    <a:lnTo>
                      <a:pt x="937" y="108"/>
                    </a:lnTo>
                    <a:lnTo>
                      <a:pt x="938" y="110"/>
                    </a:lnTo>
                    <a:lnTo>
                      <a:pt x="938" y="112"/>
                    </a:lnTo>
                    <a:lnTo>
                      <a:pt x="940" y="114"/>
                    </a:lnTo>
                    <a:lnTo>
                      <a:pt x="941" y="115"/>
                    </a:lnTo>
                    <a:lnTo>
                      <a:pt x="941" y="117"/>
                    </a:lnTo>
                    <a:lnTo>
                      <a:pt x="940" y="118"/>
                    </a:lnTo>
                    <a:lnTo>
                      <a:pt x="938" y="120"/>
                    </a:lnTo>
                    <a:lnTo>
                      <a:pt x="936" y="123"/>
                    </a:lnTo>
                    <a:lnTo>
                      <a:pt x="928" y="128"/>
                    </a:lnTo>
                    <a:lnTo>
                      <a:pt x="925" y="129"/>
                    </a:lnTo>
                    <a:lnTo>
                      <a:pt x="922" y="129"/>
                    </a:lnTo>
                    <a:lnTo>
                      <a:pt x="915" y="127"/>
                    </a:lnTo>
                    <a:lnTo>
                      <a:pt x="907" y="122"/>
                    </a:lnTo>
                    <a:lnTo>
                      <a:pt x="905" y="120"/>
                    </a:lnTo>
                    <a:lnTo>
                      <a:pt x="897" y="120"/>
                    </a:lnTo>
                    <a:lnTo>
                      <a:pt x="903" y="127"/>
                    </a:lnTo>
                    <a:lnTo>
                      <a:pt x="911" y="130"/>
                    </a:lnTo>
                    <a:lnTo>
                      <a:pt x="931" y="133"/>
                    </a:lnTo>
                    <a:lnTo>
                      <a:pt x="931" y="139"/>
                    </a:lnTo>
                    <a:lnTo>
                      <a:pt x="925" y="146"/>
                    </a:lnTo>
                    <a:lnTo>
                      <a:pt x="917" y="152"/>
                    </a:lnTo>
                    <a:lnTo>
                      <a:pt x="910" y="154"/>
                    </a:lnTo>
                    <a:lnTo>
                      <a:pt x="898" y="154"/>
                    </a:lnTo>
                    <a:lnTo>
                      <a:pt x="897" y="156"/>
                    </a:lnTo>
                    <a:lnTo>
                      <a:pt x="897" y="162"/>
                    </a:lnTo>
                    <a:lnTo>
                      <a:pt x="896" y="163"/>
                    </a:lnTo>
                    <a:lnTo>
                      <a:pt x="892" y="163"/>
                    </a:lnTo>
                    <a:lnTo>
                      <a:pt x="881" y="159"/>
                    </a:lnTo>
                    <a:lnTo>
                      <a:pt x="873" y="158"/>
                    </a:lnTo>
                    <a:lnTo>
                      <a:pt x="869" y="158"/>
                    </a:lnTo>
                    <a:lnTo>
                      <a:pt x="868" y="159"/>
                    </a:lnTo>
                    <a:lnTo>
                      <a:pt x="868" y="161"/>
                    </a:lnTo>
                    <a:lnTo>
                      <a:pt x="867" y="161"/>
                    </a:lnTo>
                    <a:lnTo>
                      <a:pt x="873" y="162"/>
                    </a:lnTo>
                    <a:lnTo>
                      <a:pt x="886" y="167"/>
                    </a:lnTo>
                    <a:lnTo>
                      <a:pt x="888" y="171"/>
                    </a:lnTo>
                    <a:lnTo>
                      <a:pt x="888" y="173"/>
                    </a:lnTo>
                    <a:lnTo>
                      <a:pt x="886" y="176"/>
                    </a:lnTo>
                    <a:lnTo>
                      <a:pt x="885" y="176"/>
                    </a:lnTo>
                    <a:lnTo>
                      <a:pt x="882" y="177"/>
                    </a:lnTo>
                    <a:lnTo>
                      <a:pt x="872" y="177"/>
                    </a:lnTo>
                    <a:lnTo>
                      <a:pt x="869" y="178"/>
                    </a:lnTo>
                    <a:lnTo>
                      <a:pt x="866" y="182"/>
                    </a:lnTo>
                    <a:lnTo>
                      <a:pt x="862" y="188"/>
                    </a:lnTo>
                    <a:lnTo>
                      <a:pt x="859" y="195"/>
                    </a:lnTo>
                    <a:lnTo>
                      <a:pt x="856" y="198"/>
                    </a:lnTo>
                    <a:lnTo>
                      <a:pt x="848" y="208"/>
                    </a:lnTo>
                    <a:lnTo>
                      <a:pt x="843" y="220"/>
                    </a:lnTo>
                    <a:lnTo>
                      <a:pt x="842" y="235"/>
                    </a:lnTo>
                    <a:lnTo>
                      <a:pt x="842" y="252"/>
                    </a:lnTo>
                    <a:lnTo>
                      <a:pt x="844" y="252"/>
                    </a:lnTo>
                    <a:lnTo>
                      <a:pt x="847" y="250"/>
                    </a:lnTo>
                    <a:lnTo>
                      <a:pt x="849" y="249"/>
                    </a:lnTo>
                    <a:lnTo>
                      <a:pt x="852" y="249"/>
                    </a:lnTo>
                    <a:lnTo>
                      <a:pt x="858" y="252"/>
                    </a:lnTo>
                    <a:lnTo>
                      <a:pt x="863" y="261"/>
                    </a:lnTo>
                    <a:lnTo>
                      <a:pt x="866" y="273"/>
                    </a:lnTo>
                    <a:lnTo>
                      <a:pt x="867" y="281"/>
                    </a:lnTo>
                    <a:lnTo>
                      <a:pt x="871" y="280"/>
                    </a:lnTo>
                    <a:lnTo>
                      <a:pt x="876" y="278"/>
                    </a:lnTo>
                    <a:lnTo>
                      <a:pt x="880" y="276"/>
                    </a:lnTo>
                    <a:lnTo>
                      <a:pt x="882" y="275"/>
                    </a:lnTo>
                    <a:lnTo>
                      <a:pt x="886" y="275"/>
                    </a:lnTo>
                    <a:lnTo>
                      <a:pt x="888" y="278"/>
                    </a:lnTo>
                    <a:lnTo>
                      <a:pt x="896" y="280"/>
                    </a:lnTo>
                    <a:lnTo>
                      <a:pt x="898" y="283"/>
                    </a:lnTo>
                    <a:lnTo>
                      <a:pt x="901" y="283"/>
                    </a:lnTo>
                    <a:lnTo>
                      <a:pt x="918" y="290"/>
                    </a:lnTo>
                    <a:lnTo>
                      <a:pt x="935" y="298"/>
                    </a:lnTo>
                    <a:lnTo>
                      <a:pt x="951" y="308"/>
                    </a:lnTo>
                    <a:lnTo>
                      <a:pt x="977" y="308"/>
                    </a:lnTo>
                    <a:lnTo>
                      <a:pt x="984" y="314"/>
                    </a:lnTo>
                    <a:lnTo>
                      <a:pt x="986" y="320"/>
                    </a:lnTo>
                    <a:lnTo>
                      <a:pt x="986" y="338"/>
                    </a:lnTo>
                    <a:lnTo>
                      <a:pt x="989" y="347"/>
                    </a:lnTo>
                    <a:lnTo>
                      <a:pt x="995" y="356"/>
                    </a:lnTo>
                    <a:lnTo>
                      <a:pt x="1002" y="364"/>
                    </a:lnTo>
                    <a:lnTo>
                      <a:pt x="1011" y="371"/>
                    </a:lnTo>
                    <a:lnTo>
                      <a:pt x="1013" y="372"/>
                    </a:lnTo>
                    <a:lnTo>
                      <a:pt x="1015" y="371"/>
                    </a:lnTo>
                    <a:lnTo>
                      <a:pt x="1016" y="369"/>
                    </a:lnTo>
                    <a:lnTo>
                      <a:pt x="1019" y="368"/>
                    </a:lnTo>
                    <a:lnTo>
                      <a:pt x="1020" y="367"/>
                    </a:lnTo>
                    <a:lnTo>
                      <a:pt x="1023" y="366"/>
                    </a:lnTo>
                    <a:lnTo>
                      <a:pt x="1024" y="363"/>
                    </a:lnTo>
                    <a:lnTo>
                      <a:pt x="1029" y="358"/>
                    </a:lnTo>
                    <a:lnTo>
                      <a:pt x="1030" y="356"/>
                    </a:lnTo>
                    <a:lnTo>
                      <a:pt x="1028" y="351"/>
                    </a:lnTo>
                    <a:lnTo>
                      <a:pt x="1028" y="342"/>
                    </a:lnTo>
                    <a:lnTo>
                      <a:pt x="1025" y="334"/>
                    </a:lnTo>
                    <a:lnTo>
                      <a:pt x="1023" y="325"/>
                    </a:lnTo>
                    <a:lnTo>
                      <a:pt x="1016" y="320"/>
                    </a:lnTo>
                    <a:lnTo>
                      <a:pt x="1023" y="318"/>
                    </a:lnTo>
                    <a:lnTo>
                      <a:pt x="1040" y="305"/>
                    </a:lnTo>
                    <a:lnTo>
                      <a:pt x="1046" y="298"/>
                    </a:lnTo>
                    <a:lnTo>
                      <a:pt x="1049" y="293"/>
                    </a:lnTo>
                    <a:lnTo>
                      <a:pt x="1048" y="279"/>
                    </a:lnTo>
                    <a:lnTo>
                      <a:pt x="1043" y="269"/>
                    </a:lnTo>
                    <a:lnTo>
                      <a:pt x="1038" y="261"/>
                    </a:lnTo>
                    <a:lnTo>
                      <a:pt x="1031" y="254"/>
                    </a:lnTo>
                    <a:lnTo>
                      <a:pt x="1025" y="245"/>
                    </a:lnTo>
                    <a:lnTo>
                      <a:pt x="1035" y="240"/>
                    </a:lnTo>
                    <a:lnTo>
                      <a:pt x="1038" y="237"/>
                    </a:lnTo>
                    <a:lnTo>
                      <a:pt x="1039" y="235"/>
                    </a:lnTo>
                    <a:lnTo>
                      <a:pt x="1040" y="231"/>
                    </a:lnTo>
                    <a:lnTo>
                      <a:pt x="1040" y="225"/>
                    </a:lnTo>
                    <a:lnTo>
                      <a:pt x="1038" y="222"/>
                    </a:lnTo>
                    <a:lnTo>
                      <a:pt x="1036" y="220"/>
                    </a:lnTo>
                    <a:lnTo>
                      <a:pt x="1034" y="217"/>
                    </a:lnTo>
                    <a:lnTo>
                      <a:pt x="1031" y="212"/>
                    </a:lnTo>
                    <a:lnTo>
                      <a:pt x="1031" y="210"/>
                    </a:lnTo>
                    <a:lnTo>
                      <a:pt x="1033" y="208"/>
                    </a:lnTo>
                    <a:lnTo>
                      <a:pt x="1036" y="206"/>
                    </a:lnTo>
                    <a:lnTo>
                      <a:pt x="1038" y="203"/>
                    </a:lnTo>
                    <a:lnTo>
                      <a:pt x="1038" y="200"/>
                    </a:lnTo>
                    <a:lnTo>
                      <a:pt x="1036" y="197"/>
                    </a:lnTo>
                    <a:lnTo>
                      <a:pt x="1034" y="196"/>
                    </a:lnTo>
                    <a:lnTo>
                      <a:pt x="1033" y="193"/>
                    </a:lnTo>
                    <a:lnTo>
                      <a:pt x="1031" y="192"/>
                    </a:lnTo>
                    <a:lnTo>
                      <a:pt x="1031" y="187"/>
                    </a:lnTo>
                    <a:lnTo>
                      <a:pt x="1033" y="185"/>
                    </a:lnTo>
                    <a:lnTo>
                      <a:pt x="1040" y="181"/>
                    </a:lnTo>
                    <a:lnTo>
                      <a:pt x="1043" y="181"/>
                    </a:lnTo>
                    <a:lnTo>
                      <a:pt x="1054" y="182"/>
                    </a:lnTo>
                    <a:lnTo>
                      <a:pt x="1063" y="186"/>
                    </a:lnTo>
                    <a:lnTo>
                      <a:pt x="1074" y="187"/>
                    </a:lnTo>
                    <a:lnTo>
                      <a:pt x="1077" y="187"/>
                    </a:lnTo>
                    <a:lnTo>
                      <a:pt x="1082" y="185"/>
                    </a:lnTo>
                    <a:lnTo>
                      <a:pt x="1083" y="183"/>
                    </a:lnTo>
                    <a:lnTo>
                      <a:pt x="1085" y="183"/>
                    </a:lnTo>
                    <a:lnTo>
                      <a:pt x="1093" y="186"/>
                    </a:lnTo>
                    <a:lnTo>
                      <a:pt x="1103" y="196"/>
                    </a:lnTo>
                    <a:lnTo>
                      <a:pt x="1110" y="198"/>
                    </a:lnTo>
                    <a:lnTo>
                      <a:pt x="1112" y="205"/>
                    </a:lnTo>
                    <a:lnTo>
                      <a:pt x="1115" y="207"/>
                    </a:lnTo>
                    <a:lnTo>
                      <a:pt x="1122" y="210"/>
                    </a:lnTo>
                    <a:lnTo>
                      <a:pt x="1127" y="211"/>
                    </a:lnTo>
                    <a:lnTo>
                      <a:pt x="1132" y="213"/>
                    </a:lnTo>
                    <a:lnTo>
                      <a:pt x="1134" y="217"/>
                    </a:lnTo>
                    <a:lnTo>
                      <a:pt x="1135" y="226"/>
                    </a:lnTo>
                    <a:lnTo>
                      <a:pt x="1138" y="235"/>
                    </a:lnTo>
                    <a:lnTo>
                      <a:pt x="1140" y="242"/>
                    </a:lnTo>
                    <a:lnTo>
                      <a:pt x="1146" y="246"/>
                    </a:lnTo>
                    <a:lnTo>
                      <a:pt x="1147" y="246"/>
                    </a:lnTo>
                    <a:lnTo>
                      <a:pt x="1148" y="247"/>
                    </a:lnTo>
                    <a:lnTo>
                      <a:pt x="1149" y="250"/>
                    </a:lnTo>
                    <a:lnTo>
                      <a:pt x="1153" y="254"/>
                    </a:lnTo>
                    <a:lnTo>
                      <a:pt x="1156" y="255"/>
                    </a:lnTo>
                    <a:lnTo>
                      <a:pt x="1158" y="255"/>
                    </a:lnTo>
                    <a:lnTo>
                      <a:pt x="1166" y="252"/>
                    </a:lnTo>
                    <a:lnTo>
                      <a:pt x="1173" y="246"/>
                    </a:lnTo>
                    <a:lnTo>
                      <a:pt x="1179" y="240"/>
                    </a:lnTo>
                    <a:lnTo>
                      <a:pt x="1182" y="234"/>
                    </a:lnTo>
                    <a:lnTo>
                      <a:pt x="1183" y="230"/>
                    </a:lnTo>
                    <a:lnTo>
                      <a:pt x="1184" y="227"/>
                    </a:lnTo>
                    <a:lnTo>
                      <a:pt x="1187" y="225"/>
                    </a:lnTo>
                    <a:lnTo>
                      <a:pt x="1189" y="224"/>
                    </a:lnTo>
                    <a:lnTo>
                      <a:pt x="1191" y="222"/>
                    </a:lnTo>
                    <a:lnTo>
                      <a:pt x="1193" y="225"/>
                    </a:lnTo>
                    <a:lnTo>
                      <a:pt x="1196" y="226"/>
                    </a:lnTo>
                    <a:lnTo>
                      <a:pt x="1197" y="227"/>
                    </a:lnTo>
                    <a:lnTo>
                      <a:pt x="1198" y="227"/>
                    </a:lnTo>
                    <a:lnTo>
                      <a:pt x="1202" y="235"/>
                    </a:lnTo>
                    <a:lnTo>
                      <a:pt x="1207" y="240"/>
                    </a:lnTo>
                    <a:lnTo>
                      <a:pt x="1212" y="244"/>
                    </a:lnTo>
                    <a:lnTo>
                      <a:pt x="1212" y="256"/>
                    </a:lnTo>
                    <a:lnTo>
                      <a:pt x="1215" y="260"/>
                    </a:lnTo>
                    <a:lnTo>
                      <a:pt x="1217" y="263"/>
                    </a:lnTo>
                    <a:lnTo>
                      <a:pt x="1221" y="265"/>
                    </a:lnTo>
                    <a:lnTo>
                      <a:pt x="1226" y="268"/>
                    </a:lnTo>
                    <a:lnTo>
                      <a:pt x="1226" y="270"/>
                    </a:lnTo>
                    <a:lnTo>
                      <a:pt x="1228" y="275"/>
                    </a:lnTo>
                    <a:lnTo>
                      <a:pt x="1228" y="279"/>
                    </a:lnTo>
                    <a:lnTo>
                      <a:pt x="1227" y="281"/>
                    </a:lnTo>
                    <a:lnTo>
                      <a:pt x="1225" y="284"/>
                    </a:lnTo>
                    <a:lnTo>
                      <a:pt x="1222" y="285"/>
                    </a:lnTo>
                    <a:lnTo>
                      <a:pt x="1227" y="290"/>
                    </a:lnTo>
                    <a:lnTo>
                      <a:pt x="1235" y="294"/>
                    </a:lnTo>
                    <a:lnTo>
                      <a:pt x="1242" y="295"/>
                    </a:lnTo>
                    <a:lnTo>
                      <a:pt x="1242" y="296"/>
                    </a:lnTo>
                    <a:lnTo>
                      <a:pt x="1245" y="304"/>
                    </a:lnTo>
                    <a:lnTo>
                      <a:pt x="1250" y="309"/>
                    </a:lnTo>
                    <a:lnTo>
                      <a:pt x="1257" y="313"/>
                    </a:lnTo>
                    <a:lnTo>
                      <a:pt x="1265" y="314"/>
                    </a:lnTo>
                    <a:lnTo>
                      <a:pt x="1272" y="314"/>
                    </a:lnTo>
                    <a:lnTo>
                      <a:pt x="1272" y="315"/>
                    </a:lnTo>
                    <a:lnTo>
                      <a:pt x="1273" y="315"/>
                    </a:lnTo>
                    <a:lnTo>
                      <a:pt x="1276" y="317"/>
                    </a:lnTo>
                    <a:lnTo>
                      <a:pt x="1276" y="318"/>
                    </a:lnTo>
                    <a:lnTo>
                      <a:pt x="1271" y="323"/>
                    </a:lnTo>
                    <a:lnTo>
                      <a:pt x="1261" y="328"/>
                    </a:lnTo>
                    <a:lnTo>
                      <a:pt x="1251" y="330"/>
                    </a:lnTo>
                    <a:lnTo>
                      <a:pt x="1242" y="334"/>
                    </a:lnTo>
                    <a:lnTo>
                      <a:pt x="1243" y="334"/>
                    </a:lnTo>
                    <a:lnTo>
                      <a:pt x="1246" y="335"/>
                    </a:lnTo>
                    <a:lnTo>
                      <a:pt x="1247" y="335"/>
                    </a:lnTo>
                    <a:lnTo>
                      <a:pt x="1256" y="334"/>
                    </a:lnTo>
                    <a:lnTo>
                      <a:pt x="1276" y="327"/>
                    </a:lnTo>
                    <a:lnTo>
                      <a:pt x="1285" y="323"/>
                    </a:lnTo>
                    <a:lnTo>
                      <a:pt x="1285" y="328"/>
                    </a:lnTo>
                    <a:lnTo>
                      <a:pt x="1287" y="330"/>
                    </a:lnTo>
                    <a:lnTo>
                      <a:pt x="1287" y="334"/>
                    </a:lnTo>
                    <a:lnTo>
                      <a:pt x="1289" y="334"/>
                    </a:lnTo>
                    <a:lnTo>
                      <a:pt x="1292" y="340"/>
                    </a:lnTo>
                    <a:lnTo>
                      <a:pt x="1294" y="346"/>
                    </a:lnTo>
                    <a:lnTo>
                      <a:pt x="1295" y="354"/>
                    </a:lnTo>
                    <a:lnTo>
                      <a:pt x="1292" y="359"/>
                    </a:lnTo>
                    <a:lnTo>
                      <a:pt x="1286" y="364"/>
                    </a:lnTo>
                    <a:lnTo>
                      <a:pt x="1277" y="367"/>
                    </a:lnTo>
                    <a:lnTo>
                      <a:pt x="1262" y="372"/>
                    </a:lnTo>
                    <a:lnTo>
                      <a:pt x="1257" y="376"/>
                    </a:lnTo>
                    <a:lnTo>
                      <a:pt x="1248" y="385"/>
                    </a:lnTo>
                    <a:lnTo>
                      <a:pt x="1238" y="387"/>
                    </a:lnTo>
                    <a:lnTo>
                      <a:pt x="1227" y="387"/>
                    </a:lnTo>
                    <a:lnTo>
                      <a:pt x="1213" y="386"/>
                    </a:lnTo>
                    <a:lnTo>
                      <a:pt x="1203" y="386"/>
                    </a:lnTo>
                    <a:lnTo>
                      <a:pt x="1193" y="385"/>
                    </a:lnTo>
                    <a:lnTo>
                      <a:pt x="1184" y="385"/>
                    </a:lnTo>
                    <a:lnTo>
                      <a:pt x="1173" y="387"/>
                    </a:lnTo>
                    <a:lnTo>
                      <a:pt x="1168" y="390"/>
                    </a:lnTo>
                    <a:lnTo>
                      <a:pt x="1167" y="391"/>
                    </a:lnTo>
                    <a:lnTo>
                      <a:pt x="1167" y="395"/>
                    </a:lnTo>
                    <a:lnTo>
                      <a:pt x="1166" y="397"/>
                    </a:lnTo>
                    <a:lnTo>
                      <a:pt x="1163" y="400"/>
                    </a:lnTo>
                    <a:lnTo>
                      <a:pt x="1157" y="405"/>
                    </a:lnTo>
                    <a:lnTo>
                      <a:pt x="1151" y="407"/>
                    </a:lnTo>
                    <a:lnTo>
                      <a:pt x="1146" y="410"/>
                    </a:lnTo>
                    <a:lnTo>
                      <a:pt x="1140" y="416"/>
                    </a:lnTo>
                    <a:lnTo>
                      <a:pt x="1149" y="413"/>
                    </a:lnTo>
                    <a:lnTo>
                      <a:pt x="1157" y="408"/>
                    </a:lnTo>
                    <a:lnTo>
                      <a:pt x="1167" y="403"/>
                    </a:lnTo>
                    <a:lnTo>
                      <a:pt x="1178" y="401"/>
                    </a:lnTo>
                    <a:lnTo>
                      <a:pt x="1192" y="401"/>
                    </a:lnTo>
                    <a:lnTo>
                      <a:pt x="1197" y="403"/>
                    </a:lnTo>
                    <a:lnTo>
                      <a:pt x="1199" y="407"/>
                    </a:lnTo>
                    <a:lnTo>
                      <a:pt x="1199" y="410"/>
                    </a:lnTo>
                    <a:lnTo>
                      <a:pt x="1194" y="415"/>
                    </a:lnTo>
                    <a:lnTo>
                      <a:pt x="1184" y="420"/>
                    </a:lnTo>
                    <a:lnTo>
                      <a:pt x="1183" y="421"/>
                    </a:lnTo>
                    <a:lnTo>
                      <a:pt x="1187" y="421"/>
                    </a:lnTo>
                    <a:lnTo>
                      <a:pt x="1191" y="422"/>
                    </a:lnTo>
                    <a:lnTo>
                      <a:pt x="1193" y="422"/>
                    </a:lnTo>
                    <a:lnTo>
                      <a:pt x="1189" y="430"/>
                    </a:lnTo>
                    <a:lnTo>
                      <a:pt x="1189" y="432"/>
                    </a:lnTo>
                    <a:lnTo>
                      <a:pt x="1192" y="440"/>
                    </a:lnTo>
                    <a:lnTo>
                      <a:pt x="1199" y="446"/>
                    </a:lnTo>
                    <a:lnTo>
                      <a:pt x="1209" y="451"/>
                    </a:lnTo>
                    <a:lnTo>
                      <a:pt x="1220" y="454"/>
                    </a:lnTo>
                    <a:lnTo>
                      <a:pt x="1226" y="454"/>
                    </a:lnTo>
                    <a:lnTo>
                      <a:pt x="1228" y="455"/>
                    </a:lnTo>
                    <a:lnTo>
                      <a:pt x="1230" y="455"/>
                    </a:lnTo>
                    <a:lnTo>
                      <a:pt x="1232" y="457"/>
                    </a:lnTo>
                    <a:lnTo>
                      <a:pt x="1232" y="459"/>
                    </a:lnTo>
                    <a:lnTo>
                      <a:pt x="1230" y="461"/>
                    </a:lnTo>
                    <a:lnTo>
                      <a:pt x="1222" y="465"/>
                    </a:lnTo>
                    <a:lnTo>
                      <a:pt x="1213" y="469"/>
                    </a:lnTo>
                    <a:lnTo>
                      <a:pt x="1198" y="474"/>
                    </a:lnTo>
                    <a:lnTo>
                      <a:pt x="1193" y="479"/>
                    </a:lnTo>
                    <a:lnTo>
                      <a:pt x="1189" y="481"/>
                    </a:lnTo>
                    <a:lnTo>
                      <a:pt x="1187" y="484"/>
                    </a:lnTo>
                    <a:lnTo>
                      <a:pt x="1184" y="485"/>
                    </a:lnTo>
                    <a:lnTo>
                      <a:pt x="1183" y="486"/>
                    </a:lnTo>
                    <a:lnTo>
                      <a:pt x="1182" y="485"/>
                    </a:lnTo>
                    <a:lnTo>
                      <a:pt x="1179" y="484"/>
                    </a:lnTo>
                    <a:lnTo>
                      <a:pt x="1178" y="481"/>
                    </a:lnTo>
                    <a:lnTo>
                      <a:pt x="1176" y="479"/>
                    </a:lnTo>
                    <a:lnTo>
                      <a:pt x="1176" y="476"/>
                    </a:lnTo>
                    <a:lnTo>
                      <a:pt x="1178" y="470"/>
                    </a:lnTo>
                    <a:lnTo>
                      <a:pt x="1183" y="465"/>
                    </a:lnTo>
                    <a:lnTo>
                      <a:pt x="1192" y="461"/>
                    </a:lnTo>
                    <a:lnTo>
                      <a:pt x="1199" y="460"/>
                    </a:lnTo>
                    <a:lnTo>
                      <a:pt x="1196" y="460"/>
                    </a:lnTo>
                    <a:lnTo>
                      <a:pt x="1193" y="457"/>
                    </a:lnTo>
                    <a:lnTo>
                      <a:pt x="1193" y="454"/>
                    </a:lnTo>
                    <a:lnTo>
                      <a:pt x="1191" y="454"/>
                    </a:lnTo>
                    <a:lnTo>
                      <a:pt x="1188" y="455"/>
                    </a:lnTo>
                    <a:lnTo>
                      <a:pt x="1187" y="457"/>
                    </a:lnTo>
                    <a:lnTo>
                      <a:pt x="1183" y="461"/>
                    </a:lnTo>
                    <a:lnTo>
                      <a:pt x="1181" y="462"/>
                    </a:lnTo>
                    <a:lnTo>
                      <a:pt x="1163" y="462"/>
                    </a:lnTo>
                    <a:lnTo>
                      <a:pt x="1163" y="465"/>
                    </a:lnTo>
                    <a:lnTo>
                      <a:pt x="1164" y="466"/>
                    </a:lnTo>
                    <a:lnTo>
                      <a:pt x="1164" y="468"/>
                    </a:lnTo>
                    <a:lnTo>
                      <a:pt x="1166" y="468"/>
                    </a:lnTo>
                    <a:lnTo>
                      <a:pt x="1163" y="471"/>
                    </a:lnTo>
                    <a:lnTo>
                      <a:pt x="1159" y="473"/>
                    </a:lnTo>
                    <a:lnTo>
                      <a:pt x="1156" y="475"/>
                    </a:lnTo>
                    <a:lnTo>
                      <a:pt x="1149" y="475"/>
                    </a:lnTo>
                    <a:lnTo>
                      <a:pt x="1148" y="474"/>
                    </a:lnTo>
                    <a:lnTo>
                      <a:pt x="1144" y="474"/>
                    </a:lnTo>
                    <a:lnTo>
                      <a:pt x="1143" y="475"/>
                    </a:lnTo>
                    <a:lnTo>
                      <a:pt x="1130" y="485"/>
                    </a:lnTo>
                    <a:lnTo>
                      <a:pt x="1125" y="491"/>
                    </a:lnTo>
                    <a:lnTo>
                      <a:pt x="1123" y="501"/>
                    </a:lnTo>
                    <a:lnTo>
                      <a:pt x="1123" y="503"/>
                    </a:lnTo>
                    <a:lnTo>
                      <a:pt x="1124" y="505"/>
                    </a:lnTo>
                    <a:lnTo>
                      <a:pt x="1124" y="509"/>
                    </a:lnTo>
                    <a:lnTo>
                      <a:pt x="1128" y="513"/>
                    </a:lnTo>
                    <a:lnTo>
                      <a:pt x="1129" y="513"/>
                    </a:lnTo>
                    <a:lnTo>
                      <a:pt x="1133" y="509"/>
                    </a:lnTo>
                    <a:lnTo>
                      <a:pt x="1133" y="513"/>
                    </a:lnTo>
                    <a:lnTo>
                      <a:pt x="1129" y="514"/>
                    </a:lnTo>
                    <a:lnTo>
                      <a:pt x="1119" y="514"/>
                    </a:lnTo>
                    <a:lnTo>
                      <a:pt x="1110" y="518"/>
                    </a:lnTo>
                    <a:lnTo>
                      <a:pt x="1099" y="519"/>
                    </a:lnTo>
                    <a:lnTo>
                      <a:pt x="1089" y="523"/>
                    </a:lnTo>
                    <a:lnTo>
                      <a:pt x="1095" y="523"/>
                    </a:lnTo>
                    <a:lnTo>
                      <a:pt x="1098" y="522"/>
                    </a:lnTo>
                    <a:lnTo>
                      <a:pt x="1100" y="522"/>
                    </a:lnTo>
                    <a:lnTo>
                      <a:pt x="1103" y="523"/>
                    </a:lnTo>
                    <a:lnTo>
                      <a:pt x="1098" y="524"/>
                    </a:lnTo>
                    <a:lnTo>
                      <a:pt x="1084" y="524"/>
                    </a:lnTo>
                    <a:lnTo>
                      <a:pt x="1082" y="527"/>
                    </a:lnTo>
                    <a:lnTo>
                      <a:pt x="1082" y="528"/>
                    </a:lnTo>
                    <a:lnTo>
                      <a:pt x="1083" y="530"/>
                    </a:lnTo>
                    <a:lnTo>
                      <a:pt x="1085" y="532"/>
                    </a:lnTo>
                    <a:lnTo>
                      <a:pt x="1085" y="534"/>
                    </a:lnTo>
                    <a:lnTo>
                      <a:pt x="1084" y="537"/>
                    </a:lnTo>
                    <a:lnTo>
                      <a:pt x="1082" y="540"/>
                    </a:lnTo>
                    <a:lnTo>
                      <a:pt x="1079" y="543"/>
                    </a:lnTo>
                    <a:lnTo>
                      <a:pt x="1078" y="547"/>
                    </a:lnTo>
                    <a:lnTo>
                      <a:pt x="1075" y="548"/>
                    </a:lnTo>
                    <a:lnTo>
                      <a:pt x="1074" y="549"/>
                    </a:lnTo>
                    <a:lnTo>
                      <a:pt x="1073" y="549"/>
                    </a:lnTo>
                    <a:lnTo>
                      <a:pt x="1073" y="548"/>
                    </a:lnTo>
                    <a:lnTo>
                      <a:pt x="1071" y="547"/>
                    </a:lnTo>
                    <a:lnTo>
                      <a:pt x="1069" y="548"/>
                    </a:lnTo>
                    <a:lnTo>
                      <a:pt x="1070" y="551"/>
                    </a:lnTo>
                    <a:lnTo>
                      <a:pt x="1071" y="552"/>
                    </a:lnTo>
                    <a:lnTo>
                      <a:pt x="1073" y="554"/>
                    </a:lnTo>
                    <a:lnTo>
                      <a:pt x="1073" y="557"/>
                    </a:lnTo>
                    <a:lnTo>
                      <a:pt x="1070" y="562"/>
                    </a:lnTo>
                    <a:lnTo>
                      <a:pt x="1069" y="566"/>
                    </a:lnTo>
                    <a:lnTo>
                      <a:pt x="1066" y="571"/>
                    </a:lnTo>
                    <a:lnTo>
                      <a:pt x="1064" y="573"/>
                    </a:lnTo>
                    <a:lnTo>
                      <a:pt x="1063" y="573"/>
                    </a:lnTo>
                    <a:lnTo>
                      <a:pt x="1063" y="572"/>
                    </a:lnTo>
                    <a:lnTo>
                      <a:pt x="1061" y="571"/>
                    </a:lnTo>
                    <a:lnTo>
                      <a:pt x="1061" y="563"/>
                    </a:lnTo>
                    <a:lnTo>
                      <a:pt x="1059" y="558"/>
                    </a:lnTo>
                    <a:lnTo>
                      <a:pt x="1058" y="554"/>
                    </a:lnTo>
                    <a:lnTo>
                      <a:pt x="1058" y="552"/>
                    </a:lnTo>
                    <a:lnTo>
                      <a:pt x="1056" y="554"/>
                    </a:lnTo>
                    <a:lnTo>
                      <a:pt x="1056" y="561"/>
                    </a:lnTo>
                    <a:lnTo>
                      <a:pt x="1058" y="563"/>
                    </a:lnTo>
                    <a:lnTo>
                      <a:pt x="1058" y="566"/>
                    </a:lnTo>
                    <a:lnTo>
                      <a:pt x="1059" y="569"/>
                    </a:lnTo>
                    <a:lnTo>
                      <a:pt x="1059" y="573"/>
                    </a:lnTo>
                    <a:lnTo>
                      <a:pt x="1058" y="574"/>
                    </a:lnTo>
                    <a:lnTo>
                      <a:pt x="1058" y="577"/>
                    </a:lnTo>
                    <a:lnTo>
                      <a:pt x="1059" y="578"/>
                    </a:lnTo>
                    <a:lnTo>
                      <a:pt x="1061" y="578"/>
                    </a:lnTo>
                    <a:lnTo>
                      <a:pt x="1061" y="585"/>
                    </a:lnTo>
                    <a:lnTo>
                      <a:pt x="1060" y="586"/>
                    </a:lnTo>
                    <a:lnTo>
                      <a:pt x="1058" y="587"/>
                    </a:lnTo>
                    <a:lnTo>
                      <a:pt x="1056" y="587"/>
                    </a:lnTo>
                    <a:lnTo>
                      <a:pt x="1058" y="590"/>
                    </a:lnTo>
                    <a:lnTo>
                      <a:pt x="1060" y="591"/>
                    </a:lnTo>
                    <a:lnTo>
                      <a:pt x="1063" y="591"/>
                    </a:lnTo>
                    <a:lnTo>
                      <a:pt x="1061" y="593"/>
                    </a:lnTo>
                    <a:lnTo>
                      <a:pt x="1060" y="595"/>
                    </a:lnTo>
                    <a:lnTo>
                      <a:pt x="1056" y="595"/>
                    </a:lnTo>
                    <a:lnTo>
                      <a:pt x="1056" y="598"/>
                    </a:lnTo>
                    <a:lnTo>
                      <a:pt x="1060" y="601"/>
                    </a:lnTo>
                    <a:lnTo>
                      <a:pt x="1058" y="603"/>
                    </a:lnTo>
                    <a:lnTo>
                      <a:pt x="1056" y="606"/>
                    </a:lnTo>
                    <a:lnTo>
                      <a:pt x="1053" y="606"/>
                    </a:lnTo>
                    <a:lnTo>
                      <a:pt x="1050" y="607"/>
                    </a:lnTo>
                    <a:lnTo>
                      <a:pt x="1048" y="610"/>
                    </a:lnTo>
                    <a:lnTo>
                      <a:pt x="1045" y="610"/>
                    </a:lnTo>
                    <a:lnTo>
                      <a:pt x="1043" y="611"/>
                    </a:lnTo>
                    <a:lnTo>
                      <a:pt x="1041" y="612"/>
                    </a:lnTo>
                    <a:lnTo>
                      <a:pt x="1040" y="615"/>
                    </a:lnTo>
                    <a:lnTo>
                      <a:pt x="1039" y="616"/>
                    </a:lnTo>
                    <a:lnTo>
                      <a:pt x="1040" y="616"/>
                    </a:lnTo>
                    <a:lnTo>
                      <a:pt x="1030" y="621"/>
                    </a:lnTo>
                    <a:lnTo>
                      <a:pt x="1020" y="627"/>
                    </a:lnTo>
                    <a:lnTo>
                      <a:pt x="1011" y="634"/>
                    </a:lnTo>
                    <a:lnTo>
                      <a:pt x="1004" y="641"/>
                    </a:lnTo>
                    <a:lnTo>
                      <a:pt x="999" y="651"/>
                    </a:lnTo>
                    <a:lnTo>
                      <a:pt x="996" y="665"/>
                    </a:lnTo>
                    <a:lnTo>
                      <a:pt x="997" y="673"/>
                    </a:lnTo>
                    <a:lnTo>
                      <a:pt x="1001" y="680"/>
                    </a:lnTo>
                    <a:lnTo>
                      <a:pt x="1006" y="686"/>
                    </a:lnTo>
                    <a:lnTo>
                      <a:pt x="1007" y="695"/>
                    </a:lnTo>
                    <a:lnTo>
                      <a:pt x="1007" y="696"/>
                    </a:lnTo>
                    <a:lnTo>
                      <a:pt x="1010" y="704"/>
                    </a:lnTo>
                    <a:lnTo>
                      <a:pt x="1013" y="708"/>
                    </a:lnTo>
                    <a:lnTo>
                      <a:pt x="1013" y="720"/>
                    </a:lnTo>
                    <a:lnTo>
                      <a:pt x="1011" y="724"/>
                    </a:lnTo>
                    <a:lnTo>
                      <a:pt x="1009" y="727"/>
                    </a:lnTo>
                    <a:lnTo>
                      <a:pt x="1007" y="729"/>
                    </a:lnTo>
                    <a:lnTo>
                      <a:pt x="1001" y="729"/>
                    </a:lnTo>
                    <a:lnTo>
                      <a:pt x="999" y="728"/>
                    </a:lnTo>
                    <a:lnTo>
                      <a:pt x="997" y="725"/>
                    </a:lnTo>
                    <a:lnTo>
                      <a:pt x="997" y="723"/>
                    </a:lnTo>
                    <a:lnTo>
                      <a:pt x="996" y="722"/>
                    </a:lnTo>
                    <a:lnTo>
                      <a:pt x="996" y="719"/>
                    </a:lnTo>
                    <a:lnTo>
                      <a:pt x="994" y="715"/>
                    </a:lnTo>
                    <a:lnTo>
                      <a:pt x="990" y="713"/>
                    </a:lnTo>
                    <a:lnTo>
                      <a:pt x="985" y="708"/>
                    </a:lnTo>
                    <a:lnTo>
                      <a:pt x="981" y="696"/>
                    </a:lnTo>
                    <a:lnTo>
                      <a:pt x="980" y="689"/>
                    </a:lnTo>
                    <a:lnTo>
                      <a:pt x="979" y="680"/>
                    </a:lnTo>
                    <a:lnTo>
                      <a:pt x="976" y="674"/>
                    </a:lnTo>
                    <a:lnTo>
                      <a:pt x="971" y="669"/>
                    </a:lnTo>
                    <a:lnTo>
                      <a:pt x="964" y="666"/>
                    </a:lnTo>
                    <a:lnTo>
                      <a:pt x="961" y="666"/>
                    </a:lnTo>
                    <a:lnTo>
                      <a:pt x="960" y="668"/>
                    </a:lnTo>
                    <a:lnTo>
                      <a:pt x="959" y="670"/>
                    </a:lnTo>
                    <a:lnTo>
                      <a:pt x="957" y="671"/>
                    </a:lnTo>
                    <a:lnTo>
                      <a:pt x="955" y="671"/>
                    </a:lnTo>
                    <a:lnTo>
                      <a:pt x="950" y="670"/>
                    </a:lnTo>
                    <a:lnTo>
                      <a:pt x="945" y="666"/>
                    </a:lnTo>
                    <a:lnTo>
                      <a:pt x="940" y="664"/>
                    </a:lnTo>
                    <a:lnTo>
                      <a:pt x="933" y="662"/>
                    </a:lnTo>
                    <a:lnTo>
                      <a:pt x="930" y="662"/>
                    </a:lnTo>
                    <a:lnTo>
                      <a:pt x="928" y="664"/>
                    </a:lnTo>
                    <a:lnTo>
                      <a:pt x="926" y="665"/>
                    </a:lnTo>
                    <a:lnTo>
                      <a:pt x="925" y="666"/>
                    </a:lnTo>
                    <a:lnTo>
                      <a:pt x="923" y="666"/>
                    </a:lnTo>
                    <a:lnTo>
                      <a:pt x="921" y="664"/>
                    </a:lnTo>
                    <a:lnTo>
                      <a:pt x="921" y="662"/>
                    </a:lnTo>
                    <a:lnTo>
                      <a:pt x="910" y="664"/>
                    </a:lnTo>
                    <a:lnTo>
                      <a:pt x="898" y="666"/>
                    </a:lnTo>
                    <a:lnTo>
                      <a:pt x="901" y="668"/>
                    </a:lnTo>
                    <a:lnTo>
                      <a:pt x="903" y="668"/>
                    </a:lnTo>
                    <a:lnTo>
                      <a:pt x="905" y="666"/>
                    </a:lnTo>
                    <a:lnTo>
                      <a:pt x="902" y="671"/>
                    </a:lnTo>
                    <a:lnTo>
                      <a:pt x="902" y="676"/>
                    </a:lnTo>
                    <a:lnTo>
                      <a:pt x="905" y="679"/>
                    </a:lnTo>
                    <a:lnTo>
                      <a:pt x="896" y="680"/>
                    </a:lnTo>
                    <a:lnTo>
                      <a:pt x="888" y="676"/>
                    </a:lnTo>
                    <a:lnTo>
                      <a:pt x="882" y="673"/>
                    </a:lnTo>
                    <a:lnTo>
                      <a:pt x="876" y="670"/>
                    </a:lnTo>
                    <a:lnTo>
                      <a:pt x="875" y="670"/>
                    </a:lnTo>
                    <a:lnTo>
                      <a:pt x="872" y="671"/>
                    </a:lnTo>
                    <a:lnTo>
                      <a:pt x="871" y="674"/>
                    </a:lnTo>
                    <a:lnTo>
                      <a:pt x="867" y="674"/>
                    </a:lnTo>
                    <a:lnTo>
                      <a:pt x="864" y="673"/>
                    </a:lnTo>
                    <a:lnTo>
                      <a:pt x="863" y="671"/>
                    </a:lnTo>
                    <a:lnTo>
                      <a:pt x="861" y="670"/>
                    </a:lnTo>
                    <a:lnTo>
                      <a:pt x="858" y="670"/>
                    </a:lnTo>
                    <a:lnTo>
                      <a:pt x="851" y="671"/>
                    </a:lnTo>
                    <a:lnTo>
                      <a:pt x="844" y="675"/>
                    </a:lnTo>
                    <a:lnTo>
                      <a:pt x="839" y="680"/>
                    </a:lnTo>
                    <a:lnTo>
                      <a:pt x="836" y="685"/>
                    </a:lnTo>
                    <a:lnTo>
                      <a:pt x="833" y="686"/>
                    </a:lnTo>
                    <a:lnTo>
                      <a:pt x="824" y="686"/>
                    </a:lnTo>
                    <a:lnTo>
                      <a:pt x="817" y="693"/>
                    </a:lnTo>
                    <a:lnTo>
                      <a:pt x="812" y="701"/>
                    </a:lnTo>
                    <a:lnTo>
                      <a:pt x="811" y="713"/>
                    </a:lnTo>
                    <a:lnTo>
                      <a:pt x="811" y="714"/>
                    </a:lnTo>
                    <a:lnTo>
                      <a:pt x="813" y="717"/>
                    </a:lnTo>
                    <a:lnTo>
                      <a:pt x="813" y="718"/>
                    </a:lnTo>
                    <a:lnTo>
                      <a:pt x="812" y="718"/>
                    </a:lnTo>
                    <a:lnTo>
                      <a:pt x="813" y="722"/>
                    </a:lnTo>
                    <a:lnTo>
                      <a:pt x="813" y="729"/>
                    </a:lnTo>
                    <a:lnTo>
                      <a:pt x="812" y="733"/>
                    </a:lnTo>
                    <a:lnTo>
                      <a:pt x="811" y="738"/>
                    </a:lnTo>
                    <a:lnTo>
                      <a:pt x="809" y="742"/>
                    </a:lnTo>
                    <a:lnTo>
                      <a:pt x="809" y="767"/>
                    </a:lnTo>
                    <a:lnTo>
                      <a:pt x="811" y="768"/>
                    </a:lnTo>
                    <a:lnTo>
                      <a:pt x="812" y="771"/>
                    </a:lnTo>
                    <a:lnTo>
                      <a:pt x="813" y="772"/>
                    </a:lnTo>
                    <a:lnTo>
                      <a:pt x="813" y="779"/>
                    </a:lnTo>
                    <a:lnTo>
                      <a:pt x="816" y="784"/>
                    </a:lnTo>
                    <a:lnTo>
                      <a:pt x="818" y="788"/>
                    </a:lnTo>
                    <a:lnTo>
                      <a:pt x="823" y="793"/>
                    </a:lnTo>
                    <a:lnTo>
                      <a:pt x="826" y="797"/>
                    </a:lnTo>
                    <a:lnTo>
                      <a:pt x="831" y="802"/>
                    </a:lnTo>
                    <a:lnTo>
                      <a:pt x="832" y="806"/>
                    </a:lnTo>
                    <a:lnTo>
                      <a:pt x="834" y="807"/>
                    </a:lnTo>
                    <a:lnTo>
                      <a:pt x="838" y="810"/>
                    </a:lnTo>
                    <a:lnTo>
                      <a:pt x="842" y="811"/>
                    </a:lnTo>
                    <a:lnTo>
                      <a:pt x="844" y="812"/>
                    </a:lnTo>
                    <a:lnTo>
                      <a:pt x="846" y="813"/>
                    </a:lnTo>
                    <a:lnTo>
                      <a:pt x="847" y="816"/>
                    </a:lnTo>
                    <a:lnTo>
                      <a:pt x="848" y="816"/>
                    </a:lnTo>
                    <a:lnTo>
                      <a:pt x="871" y="811"/>
                    </a:lnTo>
                    <a:lnTo>
                      <a:pt x="873" y="811"/>
                    </a:lnTo>
                    <a:lnTo>
                      <a:pt x="876" y="812"/>
                    </a:lnTo>
                    <a:lnTo>
                      <a:pt x="877" y="813"/>
                    </a:lnTo>
                    <a:lnTo>
                      <a:pt x="881" y="813"/>
                    </a:lnTo>
                    <a:lnTo>
                      <a:pt x="882" y="811"/>
                    </a:lnTo>
                    <a:lnTo>
                      <a:pt x="883" y="810"/>
                    </a:lnTo>
                    <a:lnTo>
                      <a:pt x="883" y="807"/>
                    </a:lnTo>
                    <a:lnTo>
                      <a:pt x="885" y="806"/>
                    </a:lnTo>
                    <a:lnTo>
                      <a:pt x="886" y="803"/>
                    </a:lnTo>
                    <a:lnTo>
                      <a:pt x="888" y="800"/>
                    </a:lnTo>
                    <a:lnTo>
                      <a:pt x="891" y="797"/>
                    </a:lnTo>
                    <a:lnTo>
                      <a:pt x="896" y="782"/>
                    </a:lnTo>
                    <a:lnTo>
                      <a:pt x="901" y="778"/>
                    </a:lnTo>
                    <a:lnTo>
                      <a:pt x="908" y="776"/>
                    </a:lnTo>
                    <a:lnTo>
                      <a:pt x="917" y="774"/>
                    </a:lnTo>
                    <a:lnTo>
                      <a:pt x="923" y="774"/>
                    </a:lnTo>
                    <a:lnTo>
                      <a:pt x="925" y="776"/>
                    </a:lnTo>
                    <a:lnTo>
                      <a:pt x="935" y="776"/>
                    </a:lnTo>
                    <a:lnTo>
                      <a:pt x="935" y="779"/>
                    </a:lnTo>
                    <a:lnTo>
                      <a:pt x="932" y="786"/>
                    </a:lnTo>
                    <a:lnTo>
                      <a:pt x="927" y="801"/>
                    </a:lnTo>
                    <a:lnTo>
                      <a:pt x="927" y="805"/>
                    </a:lnTo>
                    <a:lnTo>
                      <a:pt x="926" y="808"/>
                    </a:lnTo>
                    <a:lnTo>
                      <a:pt x="925" y="811"/>
                    </a:lnTo>
                    <a:lnTo>
                      <a:pt x="923" y="815"/>
                    </a:lnTo>
                    <a:lnTo>
                      <a:pt x="923" y="811"/>
                    </a:lnTo>
                    <a:lnTo>
                      <a:pt x="920" y="811"/>
                    </a:lnTo>
                    <a:lnTo>
                      <a:pt x="920" y="834"/>
                    </a:lnTo>
                    <a:lnTo>
                      <a:pt x="917" y="835"/>
                    </a:lnTo>
                    <a:lnTo>
                      <a:pt x="916" y="836"/>
                    </a:lnTo>
                    <a:lnTo>
                      <a:pt x="913" y="837"/>
                    </a:lnTo>
                    <a:lnTo>
                      <a:pt x="912" y="839"/>
                    </a:lnTo>
                    <a:lnTo>
                      <a:pt x="912" y="842"/>
                    </a:lnTo>
                    <a:lnTo>
                      <a:pt x="913" y="844"/>
                    </a:lnTo>
                    <a:lnTo>
                      <a:pt x="916" y="845"/>
                    </a:lnTo>
                    <a:lnTo>
                      <a:pt x="936" y="845"/>
                    </a:lnTo>
                    <a:lnTo>
                      <a:pt x="956" y="844"/>
                    </a:lnTo>
                    <a:lnTo>
                      <a:pt x="961" y="844"/>
                    </a:lnTo>
                    <a:lnTo>
                      <a:pt x="964" y="845"/>
                    </a:lnTo>
                    <a:lnTo>
                      <a:pt x="967" y="847"/>
                    </a:lnTo>
                    <a:lnTo>
                      <a:pt x="975" y="851"/>
                    </a:lnTo>
                    <a:lnTo>
                      <a:pt x="975" y="869"/>
                    </a:lnTo>
                    <a:lnTo>
                      <a:pt x="974" y="873"/>
                    </a:lnTo>
                    <a:lnTo>
                      <a:pt x="972" y="875"/>
                    </a:lnTo>
                    <a:lnTo>
                      <a:pt x="972" y="900"/>
                    </a:lnTo>
                    <a:lnTo>
                      <a:pt x="975" y="908"/>
                    </a:lnTo>
                    <a:lnTo>
                      <a:pt x="977" y="910"/>
                    </a:lnTo>
                    <a:lnTo>
                      <a:pt x="981" y="913"/>
                    </a:lnTo>
                    <a:lnTo>
                      <a:pt x="984" y="914"/>
                    </a:lnTo>
                    <a:lnTo>
                      <a:pt x="987" y="917"/>
                    </a:lnTo>
                    <a:lnTo>
                      <a:pt x="990" y="918"/>
                    </a:lnTo>
                    <a:lnTo>
                      <a:pt x="992" y="923"/>
                    </a:lnTo>
                    <a:lnTo>
                      <a:pt x="996" y="927"/>
                    </a:lnTo>
                    <a:lnTo>
                      <a:pt x="999" y="927"/>
                    </a:lnTo>
                    <a:lnTo>
                      <a:pt x="1006" y="925"/>
                    </a:lnTo>
                    <a:lnTo>
                      <a:pt x="1013" y="923"/>
                    </a:lnTo>
                    <a:lnTo>
                      <a:pt x="1019" y="919"/>
                    </a:lnTo>
                    <a:lnTo>
                      <a:pt x="1025" y="918"/>
                    </a:lnTo>
                    <a:lnTo>
                      <a:pt x="1033" y="919"/>
                    </a:lnTo>
                    <a:lnTo>
                      <a:pt x="1038" y="923"/>
                    </a:lnTo>
                    <a:lnTo>
                      <a:pt x="1043" y="928"/>
                    </a:lnTo>
                    <a:lnTo>
                      <a:pt x="1048" y="932"/>
                    </a:lnTo>
                    <a:lnTo>
                      <a:pt x="1046" y="932"/>
                    </a:lnTo>
                    <a:lnTo>
                      <a:pt x="1045" y="934"/>
                    </a:lnTo>
                    <a:lnTo>
                      <a:pt x="1039" y="940"/>
                    </a:lnTo>
                    <a:lnTo>
                      <a:pt x="1036" y="940"/>
                    </a:lnTo>
                    <a:lnTo>
                      <a:pt x="1035" y="939"/>
                    </a:lnTo>
                    <a:lnTo>
                      <a:pt x="1033" y="939"/>
                    </a:lnTo>
                    <a:lnTo>
                      <a:pt x="1033" y="937"/>
                    </a:lnTo>
                    <a:lnTo>
                      <a:pt x="1035" y="934"/>
                    </a:lnTo>
                    <a:lnTo>
                      <a:pt x="1033" y="933"/>
                    </a:lnTo>
                    <a:lnTo>
                      <a:pt x="1029" y="929"/>
                    </a:lnTo>
                    <a:lnTo>
                      <a:pt x="1028" y="927"/>
                    </a:lnTo>
                    <a:lnTo>
                      <a:pt x="1024" y="927"/>
                    </a:lnTo>
                    <a:lnTo>
                      <a:pt x="1021" y="928"/>
                    </a:lnTo>
                    <a:lnTo>
                      <a:pt x="1019" y="930"/>
                    </a:lnTo>
                    <a:lnTo>
                      <a:pt x="1016" y="932"/>
                    </a:lnTo>
                    <a:lnTo>
                      <a:pt x="1011" y="937"/>
                    </a:lnTo>
                    <a:lnTo>
                      <a:pt x="1011" y="938"/>
                    </a:lnTo>
                    <a:lnTo>
                      <a:pt x="1014" y="940"/>
                    </a:lnTo>
                    <a:lnTo>
                      <a:pt x="1011" y="945"/>
                    </a:lnTo>
                    <a:lnTo>
                      <a:pt x="1010" y="947"/>
                    </a:lnTo>
                    <a:lnTo>
                      <a:pt x="1007" y="947"/>
                    </a:lnTo>
                    <a:lnTo>
                      <a:pt x="1004" y="945"/>
                    </a:lnTo>
                    <a:lnTo>
                      <a:pt x="1001" y="944"/>
                    </a:lnTo>
                    <a:lnTo>
                      <a:pt x="999" y="940"/>
                    </a:lnTo>
                    <a:lnTo>
                      <a:pt x="994" y="935"/>
                    </a:lnTo>
                    <a:lnTo>
                      <a:pt x="991" y="934"/>
                    </a:lnTo>
                    <a:lnTo>
                      <a:pt x="986" y="934"/>
                    </a:lnTo>
                    <a:lnTo>
                      <a:pt x="985" y="935"/>
                    </a:lnTo>
                    <a:lnTo>
                      <a:pt x="982" y="935"/>
                    </a:lnTo>
                    <a:lnTo>
                      <a:pt x="980" y="933"/>
                    </a:lnTo>
                    <a:lnTo>
                      <a:pt x="975" y="930"/>
                    </a:lnTo>
                    <a:lnTo>
                      <a:pt x="974" y="928"/>
                    </a:lnTo>
                    <a:lnTo>
                      <a:pt x="974" y="927"/>
                    </a:lnTo>
                    <a:lnTo>
                      <a:pt x="972" y="924"/>
                    </a:lnTo>
                    <a:lnTo>
                      <a:pt x="967" y="919"/>
                    </a:lnTo>
                    <a:lnTo>
                      <a:pt x="965" y="918"/>
                    </a:lnTo>
                    <a:lnTo>
                      <a:pt x="962" y="915"/>
                    </a:lnTo>
                    <a:lnTo>
                      <a:pt x="957" y="913"/>
                    </a:lnTo>
                    <a:lnTo>
                      <a:pt x="956" y="914"/>
                    </a:lnTo>
                    <a:lnTo>
                      <a:pt x="956" y="917"/>
                    </a:lnTo>
                    <a:lnTo>
                      <a:pt x="954" y="917"/>
                    </a:lnTo>
                    <a:lnTo>
                      <a:pt x="951" y="914"/>
                    </a:lnTo>
                    <a:lnTo>
                      <a:pt x="950" y="912"/>
                    </a:lnTo>
                    <a:lnTo>
                      <a:pt x="950" y="904"/>
                    </a:lnTo>
                    <a:lnTo>
                      <a:pt x="946" y="896"/>
                    </a:lnTo>
                    <a:lnTo>
                      <a:pt x="937" y="888"/>
                    </a:lnTo>
                    <a:lnTo>
                      <a:pt x="931" y="883"/>
                    </a:lnTo>
                    <a:lnTo>
                      <a:pt x="927" y="874"/>
                    </a:lnTo>
                    <a:lnTo>
                      <a:pt x="923" y="874"/>
                    </a:lnTo>
                    <a:lnTo>
                      <a:pt x="921" y="875"/>
                    </a:lnTo>
                    <a:lnTo>
                      <a:pt x="920" y="876"/>
                    </a:lnTo>
                    <a:lnTo>
                      <a:pt x="913" y="876"/>
                    </a:lnTo>
                    <a:lnTo>
                      <a:pt x="910" y="874"/>
                    </a:lnTo>
                    <a:lnTo>
                      <a:pt x="907" y="873"/>
                    </a:lnTo>
                    <a:lnTo>
                      <a:pt x="903" y="870"/>
                    </a:lnTo>
                    <a:lnTo>
                      <a:pt x="901" y="869"/>
                    </a:lnTo>
                    <a:lnTo>
                      <a:pt x="893" y="866"/>
                    </a:lnTo>
                    <a:lnTo>
                      <a:pt x="887" y="866"/>
                    </a:lnTo>
                    <a:lnTo>
                      <a:pt x="880" y="864"/>
                    </a:lnTo>
                    <a:lnTo>
                      <a:pt x="871" y="859"/>
                    </a:lnTo>
                    <a:lnTo>
                      <a:pt x="866" y="852"/>
                    </a:lnTo>
                    <a:lnTo>
                      <a:pt x="861" y="847"/>
                    </a:lnTo>
                    <a:lnTo>
                      <a:pt x="853" y="842"/>
                    </a:lnTo>
                    <a:lnTo>
                      <a:pt x="851" y="842"/>
                    </a:lnTo>
                    <a:lnTo>
                      <a:pt x="846" y="840"/>
                    </a:lnTo>
                    <a:lnTo>
                      <a:pt x="839" y="840"/>
                    </a:lnTo>
                    <a:lnTo>
                      <a:pt x="837" y="842"/>
                    </a:lnTo>
                    <a:lnTo>
                      <a:pt x="834" y="844"/>
                    </a:lnTo>
                    <a:lnTo>
                      <a:pt x="831" y="847"/>
                    </a:lnTo>
                    <a:lnTo>
                      <a:pt x="824" y="847"/>
                    </a:lnTo>
                    <a:lnTo>
                      <a:pt x="822" y="846"/>
                    </a:lnTo>
                    <a:lnTo>
                      <a:pt x="819" y="844"/>
                    </a:lnTo>
                    <a:lnTo>
                      <a:pt x="809" y="844"/>
                    </a:lnTo>
                    <a:lnTo>
                      <a:pt x="804" y="842"/>
                    </a:lnTo>
                    <a:lnTo>
                      <a:pt x="798" y="839"/>
                    </a:lnTo>
                    <a:lnTo>
                      <a:pt x="792" y="834"/>
                    </a:lnTo>
                    <a:lnTo>
                      <a:pt x="787" y="831"/>
                    </a:lnTo>
                    <a:lnTo>
                      <a:pt x="780" y="831"/>
                    </a:lnTo>
                    <a:lnTo>
                      <a:pt x="778" y="830"/>
                    </a:lnTo>
                    <a:lnTo>
                      <a:pt x="775" y="830"/>
                    </a:lnTo>
                    <a:lnTo>
                      <a:pt x="772" y="829"/>
                    </a:lnTo>
                    <a:lnTo>
                      <a:pt x="769" y="827"/>
                    </a:lnTo>
                    <a:lnTo>
                      <a:pt x="768" y="825"/>
                    </a:lnTo>
                    <a:lnTo>
                      <a:pt x="765" y="822"/>
                    </a:lnTo>
                    <a:lnTo>
                      <a:pt x="758" y="820"/>
                    </a:lnTo>
                    <a:lnTo>
                      <a:pt x="755" y="820"/>
                    </a:lnTo>
                    <a:lnTo>
                      <a:pt x="753" y="818"/>
                    </a:lnTo>
                    <a:lnTo>
                      <a:pt x="749" y="817"/>
                    </a:lnTo>
                    <a:lnTo>
                      <a:pt x="744" y="815"/>
                    </a:lnTo>
                    <a:lnTo>
                      <a:pt x="742" y="812"/>
                    </a:lnTo>
                    <a:lnTo>
                      <a:pt x="738" y="810"/>
                    </a:lnTo>
                    <a:lnTo>
                      <a:pt x="733" y="808"/>
                    </a:lnTo>
                    <a:lnTo>
                      <a:pt x="729" y="806"/>
                    </a:lnTo>
                    <a:lnTo>
                      <a:pt x="726" y="803"/>
                    </a:lnTo>
                    <a:lnTo>
                      <a:pt x="725" y="801"/>
                    </a:lnTo>
                    <a:lnTo>
                      <a:pt x="720" y="798"/>
                    </a:lnTo>
                    <a:lnTo>
                      <a:pt x="719" y="796"/>
                    </a:lnTo>
                    <a:lnTo>
                      <a:pt x="719" y="791"/>
                    </a:lnTo>
                    <a:lnTo>
                      <a:pt x="720" y="788"/>
                    </a:lnTo>
                    <a:lnTo>
                      <a:pt x="724" y="784"/>
                    </a:lnTo>
                    <a:lnTo>
                      <a:pt x="724" y="778"/>
                    </a:lnTo>
                    <a:lnTo>
                      <a:pt x="723" y="777"/>
                    </a:lnTo>
                    <a:lnTo>
                      <a:pt x="721" y="774"/>
                    </a:lnTo>
                    <a:lnTo>
                      <a:pt x="719" y="772"/>
                    </a:lnTo>
                    <a:lnTo>
                      <a:pt x="713" y="758"/>
                    </a:lnTo>
                    <a:lnTo>
                      <a:pt x="703" y="747"/>
                    </a:lnTo>
                    <a:lnTo>
                      <a:pt x="691" y="737"/>
                    </a:lnTo>
                    <a:lnTo>
                      <a:pt x="684" y="732"/>
                    </a:lnTo>
                    <a:lnTo>
                      <a:pt x="681" y="729"/>
                    </a:lnTo>
                    <a:lnTo>
                      <a:pt x="678" y="727"/>
                    </a:lnTo>
                    <a:lnTo>
                      <a:pt x="676" y="724"/>
                    </a:lnTo>
                    <a:lnTo>
                      <a:pt x="675" y="723"/>
                    </a:lnTo>
                    <a:lnTo>
                      <a:pt x="675" y="715"/>
                    </a:lnTo>
                    <a:lnTo>
                      <a:pt x="674" y="713"/>
                    </a:lnTo>
                    <a:lnTo>
                      <a:pt x="671" y="710"/>
                    </a:lnTo>
                    <a:lnTo>
                      <a:pt x="669" y="709"/>
                    </a:lnTo>
                    <a:lnTo>
                      <a:pt x="665" y="707"/>
                    </a:lnTo>
                    <a:lnTo>
                      <a:pt x="662" y="705"/>
                    </a:lnTo>
                    <a:lnTo>
                      <a:pt x="661" y="703"/>
                    </a:lnTo>
                    <a:lnTo>
                      <a:pt x="659" y="700"/>
                    </a:lnTo>
                    <a:lnTo>
                      <a:pt x="659" y="696"/>
                    </a:lnTo>
                    <a:lnTo>
                      <a:pt x="654" y="696"/>
                    </a:lnTo>
                    <a:lnTo>
                      <a:pt x="640" y="683"/>
                    </a:lnTo>
                    <a:lnTo>
                      <a:pt x="637" y="678"/>
                    </a:lnTo>
                    <a:lnTo>
                      <a:pt x="636" y="674"/>
                    </a:lnTo>
                    <a:lnTo>
                      <a:pt x="632" y="666"/>
                    </a:lnTo>
                    <a:lnTo>
                      <a:pt x="630" y="659"/>
                    </a:lnTo>
                    <a:lnTo>
                      <a:pt x="630" y="656"/>
                    </a:lnTo>
                    <a:lnTo>
                      <a:pt x="629" y="654"/>
                    </a:lnTo>
                    <a:lnTo>
                      <a:pt x="619" y="651"/>
                    </a:lnTo>
                    <a:lnTo>
                      <a:pt x="614" y="649"/>
                    </a:lnTo>
                    <a:lnTo>
                      <a:pt x="610" y="646"/>
                    </a:lnTo>
                    <a:lnTo>
                      <a:pt x="609" y="647"/>
                    </a:lnTo>
                    <a:lnTo>
                      <a:pt x="609" y="651"/>
                    </a:lnTo>
                    <a:lnTo>
                      <a:pt x="610" y="659"/>
                    </a:lnTo>
                    <a:lnTo>
                      <a:pt x="612" y="665"/>
                    </a:lnTo>
                    <a:lnTo>
                      <a:pt x="617" y="675"/>
                    </a:lnTo>
                    <a:lnTo>
                      <a:pt x="620" y="678"/>
                    </a:lnTo>
                    <a:lnTo>
                      <a:pt x="622" y="679"/>
                    </a:lnTo>
                    <a:lnTo>
                      <a:pt x="626" y="680"/>
                    </a:lnTo>
                    <a:lnTo>
                      <a:pt x="629" y="683"/>
                    </a:lnTo>
                    <a:lnTo>
                      <a:pt x="634" y="690"/>
                    </a:lnTo>
                    <a:lnTo>
                      <a:pt x="635" y="694"/>
                    </a:lnTo>
                    <a:lnTo>
                      <a:pt x="636" y="699"/>
                    </a:lnTo>
                    <a:lnTo>
                      <a:pt x="641" y="708"/>
                    </a:lnTo>
                    <a:lnTo>
                      <a:pt x="646" y="714"/>
                    </a:lnTo>
                    <a:lnTo>
                      <a:pt x="650" y="722"/>
                    </a:lnTo>
                    <a:lnTo>
                      <a:pt x="654" y="732"/>
                    </a:lnTo>
                    <a:lnTo>
                      <a:pt x="657" y="740"/>
                    </a:lnTo>
                    <a:lnTo>
                      <a:pt x="664" y="747"/>
                    </a:lnTo>
                    <a:lnTo>
                      <a:pt x="665" y="745"/>
                    </a:lnTo>
                    <a:lnTo>
                      <a:pt x="666" y="747"/>
                    </a:lnTo>
                    <a:lnTo>
                      <a:pt x="669" y="748"/>
                    </a:lnTo>
                    <a:lnTo>
                      <a:pt x="670" y="749"/>
                    </a:lnTo>
                    <a:lnTo>
                      <a:pt x="671" y="752"/>
                    </a:lnTo>
                    <a:lnTo>
                      <a:pt x="671" y="756"/>
                    </a:lnTo>
                    <a:lnTo>
                      <a:pt x="670" y="757"/>
                    </a:lnTo>
                    <a:lnTo>
                      <a:pt x="670" y="759"/>
                    </a:lnTo>
                    <a:lnTo>
                      <a:pt x="669" y="759"/>
                    </a:lnTo>
                    <a:lnTo>
                      <a:pt x="666" y="757"/>
                    </a:lnTo>
                    <a:lnTo>
                      <a:pt x="664" y="756"/>
                    </a:lnTo>
                    <a:lnTo>
                      <a:pt x="662" y="753"/>
                    </a:lnTo>
                    <a:lnTo>
                      <a:pt x="662" y="752"/>
                    </a:lnTo>
                    <a:lnTo>
                      <a:pt x="659" y="751"/>
                    </a:lnTo>
                    <a:lnTo>
                      <a:pt x="656" y="749"/>
                    </a:lnTo>
                    <a:lnTo>
                      <a:pt x="654" y="747"/>
                    </a:lnTo>
                    <a:lnTo>
                      <a:pt x="651" y="743"/>
                    </a:lnTo>
                    <a:lnTo>
                      <a:pt x="649" y="740"/>
                    </a:lnTo>
                    <a:lnTo>
                      <a:pt x="646" y="739"/>
                    </a:lnTo>
                    <a:lnTo>
                      <a:pt x="642" y="735"/>
                    </a:lnTo>
                    <a:lnTo>
                      <a:pt x="642" y="724"/>
                    </a:lnTo>
                    <a:lnTo>
                      <a:pt x="639" y="722"/>
                    </a:lnTo>
                    <a:lnTo>
                      <a:pt x="634" y="714"/>
                    </a:lnTo>
                    <a:lnTo>
                      <a:pt x="630" y="712"/>
                    </a:lnTo>
                    <a:lnTo>
                      <a:pt x="627" y="709"/>
                    </a:lnTo>
                    <a:lnTo>
                      <a:pt x="624" y="708"/>
                    </a:lnTo>
                    <a:lnTo>
                      <a:pt x="621" y="705"/>
                    </a:lnTo>
                    <a:lnTo>
                      <a:pt x="617" y="704"/>
                    </a:lnTo>
                    <a:lnTo>
                      <a:pt x="615" y="703"/>
                    </a:lnTo>
                    <a:lnTo>
                      <a:pt x="612" y="700"/>
                    </a:lnTo>
                    <a:lnTo>
                      <a:pt x="620" y="700"/>
                    </a:lnTo>
                    <a:lnTo>
                      <a:pt x="621" y="699"/>
                    </a:lnTo>
                    <a:lnTo>
                      <a:pt x="620" y="698"/>
                    </a:lnTo>
                    <a:lnTo>
                      <a:pt x="610" y="685"/>
                    </a:lnTo>
                    <a:lnTo>
                      <a:pt x="598" y="674"/>
                    </a:lnTo>
                    <a:lnTo>
                      <a:pt x="596" y="669"/>
                    </a:lnTo>
                    <a:lnTo>
                      <a:pt x="596" y="665"/>
                    </a:lnTo>
                    <a:lnTo>
                      <a:pt x="595" y="661"/>
                    </a:lnTo>
                    <a:lnTo>
                      <a:pt x="595" y="659"/>
                    </a:lnTo>
                    <a:lnTo>
                      <a:pt x="593" y="656"/>
                    </a:lnTo>
                    <a:lnTo>
                      <a:pt x="588" y="649"/>
                    </a:lnTo>
                    <a:lnTo>
                      <a:pt x="587" y="646"/>
                    </a:lnTo>
                    <a:lnTo>
                      <a:pt x="585" y="642"/>
                    </a:lnTo>
                    <a:lnTo>
                      <a:pt x="583" y="637"/>
                    </a:lnTo>
                    <a:lnTo>
                      <a:pt x="583" y="634"/>
                    </a:lnTo>
                    <a:lnTo>
                      <a:pt x="576" y="626"/>
                    </a:lnTo>
                    <a:lnTo>
                      <a:pt x="566" y="618"/>
                    </a:lnTo>
                    <a:lnTo>
                      <a:pt x="555" y="612"/>
                    </a:lnTo>
                    <a:lnTo>
                      <a:pt x="542" y="607"/>
                    </a:lnTo>
                    <a:lnTo>
                      <a:pt x="541" y="606"/>
                    </a:lnTo>
                    <a:lnTo>
                      <a:pt x="540" y="603"/>
                    </a:lnTo>
                    <a:lnTo>
                      <a:pt x="540" y="598"/>
                    </a:lnTo>
                    <a:lnTo>
                      <a:pt x="534" y="590"/>
                    </a:lnTo>
                    <a:lnTo>
                      <a:pt x="528" y="582"/>
                    </a:lnTo>
                    <a:lnTo>
                      <a:pt x="524" y="573"/>
                    </a:lnTo>
                    <a:lnTo>
                      <a:pt x="524" y="563"/>
                    </a:lnTo>
                    <a:lnTo>
                      <a:pt x="518" y="559"/>
                    </a:lnTo>
                    <a:lnTo>
                      <a:pt x="506" y="542"/>
                    </a:lnTo>
                    <a:lnTo>
                      <a:pt x="499" y="532"/>
                    </a:lnTo>
                    <a:lnTo>
                      <a:pt x="498" y="529"/>
                    </a:lnTo>
                    <a:lnTo>
                      <a:pt x="499" y="528"/>
                    </a:lnTo>
                    <a:lnTo>
                      <a:pt x="501" y="525"/>
                    </a:lnTo>
                    <a:lnTo>
                      <a:pt x="503" y="523"/>
                    </a:lnTo>
                    <a:lnTo>
                      <a:pt x="502" y="513"/>
                    </a:lnTo>
                    <a:lnTo>
                      <a:pt x="501" y="500"/>
                    </a:lnTo>
                    <a:lnTo>
                      <a:pt x="499" y="489"/>
                    </a:lnTo>
                    <a:lnTo>
                      <a:pt x="498" y="481"/>
                    </a:lnTo>
                    <a:lnTo>
                      <a:pt x="501" y="473"/>
                    </a:lnTo>
                    <a:lnTo>
                      <a:pt x="506" y="452"/>
                    </a:lnTo>
                    <a:lnTo>
                      <a:pt x="507" y="444"/>
                    </a:lnTo>
                    <a:lnTo>
                      <a:pt x="506" y="437"/>
                    </a:lnTo>
                    <a:lnTo>
                      <a:pt x="497" y="429"/>
                    </a:lnTo>
                    <a:lnTo>
                      <a:pt x="496" y="422"/>
                    </a:lnTo>
                    <a:lnTo>
                      <a:pt x="498" y="420"/>
                    </a:lnTo>
                    <a:lnTo>
                      <a:pt x="501" y="418"/>
                    </a:lnTo>
                    <a:lnTo>
                      <a:pt x="502" y="418"/>
                    </a:lnTo>
                    <a:lnTo>
                      <a:pt x="509" y="421"/>
                    </a:lnTo>
                    <a:lnTo>
                      <a:pt x="514" y="426"/>
                    </a:lnTo>
                    <a:lnTo>
                      <a:pt x="517" y="421"/>
                    </a:lnTo>
                    <a:lnTo>
                      <a:pt x="519" y="417"/>
                    </a:lnTo>
                    <a:lnTo>
                      <a:pt x="519" y="412"/>
                    </a:lnTo>
                    <a:lnTo>
                      <a:pt x="516" y="408"/>
                    </a:lnTo>
                    <a:lnTo>
                      <a:pt x="514" y="406"/>
                    </a:lnTo>
                    <a:lnTo>
                      <a:pt x="513" y="405"/>
                    </a:lnTo>
                    <a:lnTo>
                      <a:pt x="512" y="405"/>
                    </a:lnTo>
                    <a:lnTo>
                      <a:pt x="511" y="403"/>
                    </a:lnTo>
                    <a:lnTo>
                      <a:pt x="508" y="402"/>
                    </a:lnTo>
                    <a:lnTo>
                      <a:pt x="504" y="401"/>
                    </a:lnTo>
                    <a:lnTo>
                      <a:pt x="501" y="398"/>
                    </a:lnTo>
                    <a:lnTo>
                      <a:pt x="496" y="396"/>
                    </a:lnTo>
                    <a:lnTo>
                      <a:pt x="494" y="395"/>
                    </a:lnTo>
                    <a:lnTo>
                      <a:pt x="493" y="391"/>
                    </a:lnTo>
                    <a:lnTo>
                      <a:pt x="491" y="390"/>
                    </a:lnTo>
                    <a:lnTo>
                      <a:pt x="488" y="387"/>
                    </a:lnTo>
                    <a:lnTo>
                      <a:pt x="486" y="387"/>
                    </a:lnTo>
                    <a:lnTo>
                      <a:pt x="483" y="386"/>
                    </a:lnTo>
                    <a:lnTo>
                      <a:pt x="481" y="386"/>
                    </a:lnTo>
                    <a:lnTo>
                      <a:pt x="478" y="385"/>
                    </a:lnTo>
                    <a:lnTo>
                      <a:pt x="477" y="383"/>
                    </a:lnTo>
                    <a:lnTo>
                      <a:pt x="476" y="381"/>
                    </a:lnTo>
                    <a:lnTo>
                      <a:pt x="467" y="378"/>
                    </a:lnTo>
                    <a:lnTo>
                      <a:pt x="463" y="374"/>
                    </a:lnTo>
                    <a:lnTo>
                      <a:pt x="459" y="367"/>
                    </a:lnTo>
                    <a:lnTo>
                      <a:pt x="458" y="361"/>
                    </a:lnTo>
                    <a:lnTo>
                      <a:pt x="455" y="358"/>
                    </a:lnTo>
                    <a:lnTo>
                      <a:pt x="450" y="356"/>
                    </a:lnTo>
                    <a:lnTo>
                      <a:pt x="449" y="354"/>
                    </a:lnTo>
                    <a:lnTo>
                      <a:pt x="447" y="353"/>
                    </a:lnTo>
                    <a:lnTo>
                      <a:pt x="445" y="351"/>
                    </a:lnTo>
                    <a:lnTo>
                      <a:pt x="444" y="349"/>
                    </a:lnTo>
                    <a:lnTo>
                      <a:pt x="444" y="343"/>
                    </a:lnTo>
                    <a:lnTo>
                      <a:pt x="443" y="340"/>
                    </a:lnTo>
                    <a:lnTo>
                      <a:pt x="438" y="338"/>
                    </a:lnTo>
                    <a:lnTo>
                      <a:pt x="437" y="338"/>
                    </a:lnTo>
                    <a:lnTo>
                      <a:pt x="432" y="335"/>
                    </a:lnTo>
                    <a:lnTo>
                      <a:pt x="429" y="330"/>
                    </a:lnTo>
                    <a:lnTo>
                      <a:pt x="429" y="318"/>
                    </a:lnTo>
                    <a:lnTo>
                      <a:pt x="428" y="315"/>
                    </a:lnTo>
                    <a:lnTo>
                      <a:pt x="427" y="314"/>
                    </a:lnTo>
                    <a:lnTo>
                      <a:pt x="427" y="313"/>
                    </a:lnTo>
                    <a:lnTo>
                      <a:pt x="425" y="313"/>
                    </a:lnTo>
                    <a:lnTo>
                      <a:pt x="424" y="314"/>
                    </a:lnTo>
                    <a:lnTo>
                      <a:pt x="419" y="314"/>
                    </a:lnTo>
                    <a:lnTo>
                      <a:pt x="415" y="312"/>
                    </a:lnTo>
                    <a:lnTo>
                      <a:pt x="413" y="309"/>
                    </a:lnTo>
                    <a:lnTo>
                      <a:pt x="409" y="307"/>
                    </a:lnTo>
                    <a:lnTo>
                      <a:pt x="407" y="301"/>
                    </a:lnTo>
                    <a:lnTo>
                      <a:pt x="407" y="293"/>
                    </a:lnTo>
                    <a:lnTo>
                      <a:pt x="405" y="290"/>
                    </a:lnTo>
                    <a:lnTo>
                      <a:pt x="403" y="290"/>
                    </a:lnTo>
                    <a:lnTo>
                      <a:pt x="400" y="289"/>
                    </a:lnTo>
                    <a:lnTo>
                      <a:pt x="390" y="289"/>
                    </a:lnTo>
                    <a:lnTo>
                      <a:pt x="388" y="286"/>
                    </a:lnTo>
                    <a:lnTo>
                      <a:pt x="386" y="284"/>
                    </a:lnTo>
                    <a:lnTo>
                      <a:pt x="386" y="283"/>
                    </a:lnTo>
                    <a:lnTo>
                      <a:pt x="393" y="276"/>
                    </a:lnTo>
                    <a:lnTo>
                      <a:pt x="393" y="271"/>
                    </a:lnTo>
                    <a:lnTo>
                      <a:pt x="390" y="271"/>
                    </a:lnTo>
                    <a:lnTo>
                      <a:pt x="388" y="273"/>
                    </a:lnTo>
                    <a:lnTo>
                      <a:pt x="384" y="276"/>
                    </a:lnTo>
                    <a:lnTo>
                      <a:pt x="380" y="276"/>
                    </a:lnTo>
                    <a:lnTo>
                      <a:pt x="379" y="275"/>
                    </a:lnTo>
                    <a:lnTo>
                      <a:pt x="376" y="274"/>
                    </a:lnTo>
                    <a:lnTo>
                      <a:pt x="375" y="271"/>
                    </a:lnTo>
                    <a:lnTo>
                      <a:pt x="375" y="266"/>
                    </a:lnTo>
                    <a:lnTo>
                      <a:pt x="376" y="265"/>
                    </a:lnTo>
                    <a:lnTo>
                      <a:pt x="378" y="263"/>
                    </a:lnTo>
                    <a:lnTo>
                      <a:pt x="379" y="261"/>
                    </a:lnTo>
                    <a:lnTo>
                      <a:pt x="376" y="259"/>
                    </a:lnTo>
                    <a:lnTo>
                      <a:pt x="375" y="259"/>
                    </a:lnTo>
                    <a:lnTo>
                      <a:pt x="374" y="257"/>
                    </a:lnTo>
                    <a:lnTo>
                      <a:pt x="373" y="259"/>
                    </a:lnTo>
                    <a:lnTo>
                      <a:pt x="369" y="259"/>
                    </a:lnTo>
                    <a:lnTo>
                      <a:pt x="365" y="257"/>
                    </a:lnTo>
                    <a:lnTo>
                      <a:pt x="360" y="252"/>
                    </a:lnTo>
                    <a:lnTo>
                      <a:pt x="358" y="257"/>
                    </a:lnTo>
                    <a:lnTo>
                      <a:pt x="356" y="259"/>
                    </a:lnTo>
                    <a:lnTo>
                      <a:pt x="354" y="260"/>
                    </a:lnTo>
                    <a:lnTo>
                      <a:pt x="350" y="259"/>
                    </a:lnTo>
                    <a:lnTo>
                      <a:pt x="348" y="257"/>
                    </a:lnTo>
                    <a:lnTo>
                      <a:pt x="344" y="255"/>
                    </a:lnTo>
                    <a:lnTo>
                      <a:pt x="339" y="250"/>
                    </a:lnTo>
                    <a:lnTo>
                      <a:pt x="338" y="247"/>
                    </a:lnTo>
                    <a:lnTo>
                      <a:pt x="335" y="245"/>
                    </a:lnTo>
                    <a:lnTo>
                      <a:pt x="322" y="240"/>
                    </a:lnTo>
                    <a:lnTo>
                      <a:pt x="311" y="235"/>
                    </a:lnTo>
                    <a:lnTo>
                      <a:pt x="299" y="230"/>
                    </a:lnTo>
                    <a:lnTo>
                      <a:pt x="276" y="230"/>
                    </a:lnTo>
                    <a:lnTo>
                      <a:pt x="265" y="227"/>
                    </a:lnTo>
                    <a:lnTo>
                      <a:pt x="255" y="224"/>
                    </a:lnTo>
                    <a:lnTo>
                      <a:pt x="245" y="218"/>
                    </a:lnTo>
                    <a:lnTo>
                      <a:pt x="237" y="210"/>
                    </a:lnTo>
                    <a:lnTo>
                      <a:pt x="233" y="211"/>
                    </a:lnTo>
                    <a:lnTo>
                      <a:pt x="228" y="212"/>
                    </a:lnTo>
                    <a:lnTo>
                      <a:pt x="225" y="215"/>
                    </a:lnTo>
                    <a:lnTo>
                      <a:pt x="221" y="216"/>
                    </a:lnTo>
                    <a:lnTo>
                      <a:pt x="222" y="218"/>
                    </a:lnTo>
                    <a:lnTo>
                      <a:pt x="225" y="222"/>
                    </a:lnTo>
                    <a:lnTo>
                      <a:pt x="220" y="227"/>
                    </a:lnTo>
                    <a:lnTo>
                      <a:pt x="211" y="234"/>
                    </a:lnTo>
                    <a:lnTo>
                      <a:pt x="201" y="239"/>
                    </a:lnTo>
                    <a:lnTo>
                      <a:pt x="192" y="244"/>
                    </a:lnTo>
                    <a:lnTo>
                      <a:pt x="184" y="245"/>
                    </a:lnTo>
                    <a:lnTo>
                      <a:pt x="183" y="245"/>
                    </a:lnTo>
                    <a:lnTo>
                      <a:pt x="181" y="242"/>
                    </a:lnTo>
                    <a:lnTo>
                      <a:pt x="181" y="240"/>
                    </a:lnTo>
                    <a:lnTo>
                      <a:pt x="182" y="239"/>
                    </a:lnTo>
                    <a:lnTo>
                      <a:pt x="183" y="239"/>
                    </a:lnTo>
                    <a:lnTo>
                      <a:pt x="183" y="234"/>
                    </a:lnTo>
                    <a:lnTo>
                      <a:pt x="186" y="225"/>
                    </a:lnTo>
                    <a:lnTo>
                      <a:pt x="191" y="218"/>
                    </a:lnTo>
                    <a:lnTo>
                      <a:pt x="201" y="213"/>
                    </a:lnTo>
                    <a:lnTo>
                      <a:pt x="201" y="210"/>
                    </a:lnTo>
                    <a:lnTo>
                      <a:pt x="197" y="210"/>
                    </a:lnTo>
                    <a:lnTo>
                      <a:pt x="189" y="212"/>
                    </a:lnTo>
                    <a:lnTo>
                      <a:pt x="179" y="218"/>
                    </a:lnTo>
                    <a:lnTo>
                      <a:pt x="169" y="227"/>
                    </a:lnTo>
                    <a:lnTo>
                      <a:pt x="162" y="237"/>
                    </a:lnTo>
                    <a:lnTo>
                      <a:pt x="159" y="246"/>
                    </a:lnTo>
                    <a:lnTo>
                      <a:pt x="159" y="252"/>
                    </a:lnTo>
                    <a:lnTo>
                      <a:pt x="157" y="260"/>
                    </a:lnTo>
                    <a:lnTo>
                      <a:pt x="154" y="263"/>
                    </a:lnTo>
                    <a:lnTo>
                      <a:pt x="151" y="265"/>
                    </a:lnTo>
                    <a:lnTo>
                      <a:pt x="146" y="266"/>
                    </a:lnTo>
                    <a:lnTo>
                      <a:pt x="142" y="268"/>
                    </a:lnTo>
                    <a:lnTo>
                      <a:pt x="138" y="270"/>
                    </a:lnTo>
                    <a:lnTo>
                      <a:pt x="136" y="273"/>
                    </a:lnTo>
                    <a:lnTo>
                      <a:pt x="134" y="275"/>
                    </a:lnTo>
                    <a:lnTo>
                      <a:pt x="132" y="279"/>
                    </a:lnTo>
                    <a:lnTo>
                      <a:pt x="123" y="285"/>
                    </a:lnTo>
                    <a:lnTo>
                      <a:pt x="114" y="290"/>
                    </a:lnTo>
                    <a:lnTo>
                      <a:pt x="97" y="303"/>
                    </a:lnTo>
                    <a:lnTo>
                      <a:pt x="85" y="307"/>
                    </a:lnTo>
                    <a:lnTo>
                      <a:pt x="73" y="309"/>
                    </a:lnTo>
                    <a:lnTo>
                      <a:pt x="64" y="312"/>
                    </a:lnTo>
                    <a:lnTo>
                      <a:pt x="58" y="317"/>
                    </a:lnTo>
                    <a:lnTo>
                      <a:pt x="50" y="322"/>
                    </a:lnTo>
                    <a:lnTo>
                      <a:pt x="43" y="324"/>
                    </a:lnTo>
                    <a:lnTo>
                      <a:pt x="33" y="324"/>
                    </a:lnTo>
                    <a:lnTo>
                      <a:pt x="38" y="319"/>
                    </a:lnTo>
                    <a:lnTo>
                      <a:pt x="40" y="318"/>
                    </a:lnTo>
                    <a:lnTo>
                      <a:pt x="43" y="318"/>
                    </a:lnTo>
                    <a:lnTo>
                      <a:pt x="46" y="317"/>
                    </a:lnTo>
                    <a:lnTo>
                      <a:pt x="49" y="317"/>
                    </a:lnTo>
                    <a:lnTo>
                      <a:pt x="51" y="315"/>
                    </a:lnTo>
                    <a:lnTo>
                      <a:pt x="55" y="312"/>
                    </a:lnTo>
                    <a:lnTo>
                      <a:pt x="58" y="308"/>
                    </a:lnTo>
                    <a:lnTo>
                      <a:pt x="61" y="304"/>
                    </a:lnTo>
                    <a:lnTo>
                      <a:pt x="65" y="301"/>
                    </a:lnTo>
                    <a:lnTo>
                      <a:pt x="68" y="300"/>
                    </a:lnTo>
                    <a:lnTo>
                      <a:pt x="72" y="300"/>
                    </a:lnTo>
                    <a:lnTo>
                      <a:pt x="74" y="299"/>
                    </a:lnTo>
                    <a:lnTo>
                      <a:pt x="80" y="299"/>
                    </a:lnTo>
                    <a:lnTo>
                      <a:pt x="84" y="295"/>
                    </a:lnTo>
                    <a:lnTo>
                      <a:pt x="94" y="288"/>
                    </a:lnTo>
                    <a:lnTo>
                      <a:pt x="117" y="273"/>
                    </a:lnTo>
                    <a:lnTo>
                      <a:pt x="123" y="268"/>
                    </a:lnTo>
                    <a:lnTo>
                      <a:pt x="130" y="255"/>
                    </a:lnTo>
                    <a:lnTo>
                      <a:pt x="137" y="249"/>
                    </a:lnTo>
                    <a:lnTo>
                      <a:pt x="130" y="249"/>
                    </a:lnTo>
                    <a:lnTo>
                      <a:pt x="127" y="250"/>
                    </a:lnTo>
                    <a:lnTo>
                      <a:pt x="123" y="252"/>
                    </a:lnTo>
                    <a:lnTo>
                      <a:pt x="119" y="254"/>
                    </a:lnTo>
                    <a:lnTo>
                      <a:pt x="112" y="254"/>
                    </a:lnTo>
                    <a:lnTo>
                      <a:pt x="109" y="252"/>
                    </a:lnTo>
                    <a:lnTo>
                      <a:pt x="107" y="252"/>
                    </a:lnTo>
                    <a:lnTo>
                      <a:pt x="104" y="251"/>
                    </a:lnTo>
                    <a:lnTo>
                      <a:pt x="103" y="254"/>
                    </a:lnTo>
                    <a:lnTo>
                      <a:pt x="102" y="255"/>
                    </a:lnTo>
                    <a:lnTo>
                      <a:pt x="102" y="257"/>
                    </a:lnTo>
                    <a:lnTo>
                      <a:pt x="94" y="254"/>
                    </a:lnTo>
                    <a:lnTo>
                      <a:pt x="88" y="251"/>
                    </a:lnTo>
                    <a:lnTo>
                      <a:pt x="82" y="246"/>
                    </a:lnTo>
                    <a:lnTo>
                      <a:pt x="82" y="252"/>
                    </a:lnTo>
                    <a:lnTo>
                      <a:pt x="75" y="252"/>
                    </a:lnTo>
                    <a:lnTo>
                      <a:pt x="73" y="254"/>
                    </a:lnTo>
                    <a:lnTo>
                      <a:pt x="72" y="256"/>
                    </a:lnTo>
                    <a:lnTo>
                      <a:pt x="70" y="256"/>
                    </a:lnTo>
                    <a:lnTo>
                      <a:pt x="68" y="254"/>
                    </a:lnTo>
                    <a:lnTo>
                      <a:pt x="67" y="251"/>
                    </a:lnTo>
                    <a:lnTo>
                      <a:pt x="67" y="235"/>
                    </a:lnTo>
                    <a:lnTo>
                      <a:pt x="65" y="232"/>
                    </a:lnTo>
                    <a:lnTo>
                      <a:pt x="64" y="231"/>
                    </a:lnTo>
                    <a:lnTo>
                      <a:pt x="63" y="231"/>
                    </a:lnTo>
                    <a:lnTo>
                      <a:pt x="61" y="232"/>
                    </a:lnTo>
                    <a:lnTo>
                      <a:pt x="59" y="234"/>
                    </a:lnTo>
                    <a:lnTo>
                      <a:pt x="58" y="236"/>
                    </a:lnTo>
                    <a:lnTo>
                      <a:pt x="55" y="239"/>
                    </a:lnTo>
                    <a:lnTo>
                      <a:pt x="50" y="237"/>
                    </a:lnTo>
                    <a:lnTo>
                      <a:pt x="44" y="234"/>
                    </a:lnTo>
                    <a:lnTo>
                      <a:pt x="36" y="229"/>
                    </a:lnTo>
                    <a:lnTo>
                      <a:pt x="28" y="220"/>
                    </a:lnTo>
                    <a:lnTo>
                      <a:pt x="30" y="220"/>
                    </a:lnTo>
                    <a:lnTo>
                      <a:pt x="31" y="218"/>
                    </a:lnTo>
                    <a:lnTo>
                      <a:pt x="34" y="218"/>
                    </a:lnTo>
                    <a:lnTo>
                      <a:pt x="31" y="215"/>
                    </a:lnTo>
                    <a:lnTo>
                      <a:pt x="26" y="210"/>
                    </a:lnTo>
                    <a:lnTo>
                      <a:pt x="23" y="207"/>
                    </a:lnTo>
                    <a:lnTo>
                      <a:pt x="20" y="206"/>
                    </a:lnTo>
                    <a:lnTo>
                      <a:pt x="18" y="201"/>
                    </a:lnTo>
                    <a:lnTo>
                      <a:pt x="21" y="192"/>
                    </a:lnTo>
                    <a:lnTo>
                      <a:pt x="29" y="185"/>
                    </a:lnTo>
                    <a:lnTo>
                      <a:pt x="39" y="179"/>
                    </a:lnTo>
                    <a:lnTo>
                      <a:pt x="48" y="178"/>
                    </a:lnTo>
                    <a:lnTo>
                      <a:pt x="53" y="177"/>
                    </a:lnTo>
                    <a:lnTo>
                      <a:pt x="60" y="174"/>
                    </a:lnTo>
                    <a:lnTo>
                      <a:pt x="69" y="169"/>
                    </a:lnTo>
                    <a:lnTo>
                      <a:pt x="77" y="166"/>
                    </a:lnTo>
                    <a:lnTo>
                      <a:pt x="79" y="162"/>
                    </a:lnTo>
                    <a:lnTo>
                      <a:pt x="79" y="161"/>
                    </a:lnTo>
                    <a:lnTo>
                      <a:pt x="78" y="158"/>
                    </a:lnTo>
                    <a:lnTo>
                      <a:pt x="75" y="157"/>
                    </a:lnTo>
                    <a:lnTo>
                      <a:pt x="74" y="154"/>
                    </a:lnTo>
                    <a:lnTo>
                      <a:pt x="73" y="153"/>
                    </a:lnTo>
                    <a:lnTo>
                      <a:pt x="73" y="152"/>
                    </a:lnTo>
                    <a:lnTo>
                      <a:pt x="74" y="151"/>
                    </a:lnTo>
                    <a:lnTo>
                      <a:pt x="78" y="151"/>
                    </a:lnTo>
                    <a:lnTo>
                      <a:pt x="79" y="152"/>
                    </a:lnTo>
                    <a:lnTo>
                      <a:pt x="79" y="146"/>
                    </a:lnTo>
                    <a:lnTo>
                      <a:pt x="70" y="146"/>
                    </a:lnTo>
                    <a:lnTo>
                      <a:pt x="68" y="148"/>
                    </a:lnTo>
                    <a:lnTo>
                      <a:pt x="63" y="151"/>
                    </a:lnTo>
                    <a:lnTo>
                      <a:pt x="59" y="153"/>
                    </a:lnTo>
                    <a:lnTo>
                      <a:pt x="50" y="153"/>
                    </a:lnTo>
                    <a:lnTo>
                      <a:pt x="46" y="152"/>
                    </a:lnTo>
                    <a:lnTo>
                      <a:pt x="41" y="149"/>
                    </a:lnTo>
                    <a:lnTo>
                      <a:pt x="16" y="149"/>
                    </a:lnTo>
                    <a:lnTo>
                      <a:pt x="16" y="147"/>
                    </a:lnTo>
                    <a:lnTo>
                      <a:pt x="15" y="144"/>
                    </a:lnTo>
                    <a:lnTo>
                      <a:pt x="11" y="140"/>
                    </a:lnTo>
                    <a:lnTo>
                      <a:pt x="11" y="135"/>
                    </a:lnTo>
                    <a:lnTo>
                      <a:pt x="13" y="134"/>
                    </a:lnTo>
                    <a:lnTo>
                      <a:pt x="9" y="134"/>
                    </a:lnTo>
                    <a:lnTo>
                      <a:pt x="5" y="133"/>
                    </a:lnTo>
                    <a:lnTo>
                      <a:pt x="0" y="128"/>
                    </a:lnTo>
                    <a:lnTo>
                      <a:pt x="11" y="122"/>
                    </a:lnTo>
                    <a:lnTo>
                      <a:pt x="25" y="117"/>
                    </a:lnTo>
                    <a:lnTo>
                      <a:pt x="36" y="110"/>
                    </a:lnTo>
                    <a:lnTo>
                      <a:pt x="44" y="110"/>
                    </a:lnTo>
                    <a:lnTo>
                      <a:pt x="44" y="114"/>
                    </a:lnTo>
                    <a:lnTo>
                      <a:pt x="46" y="119"/>
                    </a:lnTo>
                    <a:lnTo>
                      <a:pt x="70" y="119"/>
                    </a:lnTo>
                    <a:lnTo>
                      <a:pt x="67" y="112"/>
                    </a:lnTo>
                    <a:lnTo>
                      <a:pt x="61" y="107"/>
                    </a:lnTo>
                    <a:lnTo>
                      <a:pt x="54" y="104"/>
                    </a:lnTo>
                    <a:lnTo>
                      <a:pt x="46" y="100"/>
                    </a:lnTo>
                    <a:lnTo>
                      <a:pt x="44" y="98"/>
                    </a:lnTo>
                    <a:lnTo>
                      <a:pt x="36" y="86"/>
                    </a:lnTo>
                    <a:lnTo>
                      <a:pt x="34" y="84"/>
                    </a:lnTo>
                    <a:lnTo>
                      <a:pt x="29" y="81"/>
                    </a:lnTo>
                    <a:lnTo>
                      <a:pt x="21" y="79"/>
                    </a:lnTo>
                    <a:lnTo>
                      <a:pt x="15" y="78"/>
                    </a:lnTo>
                    <a:lnTo>
                      <a:pt x="13" y="75"/>
                    </a:lnTo>
                    <a:lnTo>
                      <a:pt x="13" y="74"/>
                    </a:lnTo>
                    <a:lnTo>
                      <a:pt x="14" y="73"/>
                    </a:lnTo>
                    <a:lnTo>
                      <a:pt x="18" y="65"/>
                    </a:lnTo>
                    <a:lnTo>
                      <a:pt x="18" y="64"/>
                    </a:lnTo>
                    <a:lnTo>
                      <a:pt x="19" y="63"/>
                    </a:lnTo>
                    <a:lnTo>
                      <a:pt x="40" y="63"/>
                    </a:lnTo>
                    <a:lnTo>
                      <a:pt x="55" y="47"/>
                    </a:lnTo>
                    <a:lnTo>
                      <a:pt x="73" y="34"/>
                    </a:lnTo>
                    <a:lnTo>
                      <a:pt x="93" y="25"/>
                    </a:lnTo>
                    <a:lnTo>
                      <a:pt x="95" y="24"/>
                    </a:lnTo>
                    <a:lnTo>
                      <a:pt x="99" y="24"/>
                    </a:lnTo>
                    <a:lnTo>
                      <a:pt x="102" y="25"/>
                    </a:lnTo>
                    <a:lnTo>
                      <a:pt x="104" y="25"/>
                    </a:lnTo>
                    <a:lnTo>
                      <a:pt x="108" y="24"/>
                    </a:lnTo>
                    <a:lnTo>
                      <a:pt x="110" y="22"/>
                    </a:lnTo>
                    <a:lnTo>
                      <a:pt x="114" y="20"/>
                    </a:lnTo>
                    <a:lnTo>
                      <a:pt x="119" y="15"/>
                    </a:lnTo>
                    <a:lnTo>
                      <a:pt x="122" y="13"/>
                    </a:lnTo>
                    <a:lnTo>
                      <a:pt x="125" y="12"/>
                    </a:lnTo>
                    <a:lnTo>
                      <a:pt x="129" y="12"/>
                    </a:lnTo>
                    <a:lnTo>
                      <a:pt x="132" y="15"/>
                    </a:lnTo>
                    <a:lnTo>
                      <a:pt x="134" y="16"/>
                    </a:lnTo>
                    <a:lnTo>
                      <a:pt x="138" y="18"/>
                    </a:lnTo>
                    <a:lnTo>
                      <a:pt x="136" y="21"/>
                    </a:lnTo>
                    <a:lnTo>
                      <a:pt x="136" y="22"/>
                    </a:lnTo>
                    <a:lnTo>
                      <a:pt x="134" y="24"/>
                    </a:lnTo>
                    <a:lnTo>
                      <a:pt x="137" y="24"/>
                    </a:lnTo>
                    <a:lnTo>
                      <a:pt x="142" y="21"/>
                    </a:lnTo>
                    <a:lnTo>
                      <a:pt x="144" y="18"/>
                    </a:lnTo>
                    <a:lnTo>
                      <a:pt x="148" y="20"/>
                    </a:lnTo>
                    <a:lnTo>
                      <a:pt x="149" y="20"/>
                    </a:lnTo>
                    <a:lnTo>
                      <a:pt x="154" y="22"/>
                    </a:lnTo>
                    <a:lnTo>
                      <a:pt x="174" y="22"/>
                    </a:lnTo>
                    <a:lnTo>
                      <a:pt x="178" y="25"/>
                    </a:lnTo>
                    <a:lnTo>
                      <a:pt x="182" y="29"/>
                    </a:lnTo>
                    <a:lnTo>
                      <a:pt x="186" y="30"/>
                    </a:lnTo>
                    <a:lnTo>
                      <a:pt x="217" y="30"/>
                    </a:lnTo>
                    <a:lnTo>
                      <a:pt x="226" y="35"/>
                    </a:lnTo>
                    <a:lnTo>
                      <a:pt x="238" y="39"/>
                    </a:lnTo>
                    <a:lnTo>
                      <a:pt x="252" y="41"/>
                    </a:lnTo>
                    <a:lnTo>
                      <a:pt x="267" y="41"/>
                    </a:lnTo>
                    <a:lnTo>
                      <a:pt x="279" y="37"/>
                    </a:lnTo>
                    <a:lnTo>
                      <a:pt x="282" y="37"/>
                    </a:lnTo>
                    <a:lnTo>
                      <a:pt x="292" y="39"/>
                    </a:lnTo>
                    <a:lnTo>
                      <a:pt x="300" y="42"/>
                    </a:lnTo>
                    <a:lnTo>
                      <a:pt x="309" y="46"/>
                    </a:lnTo>
                    <a:lnTo>
                      <a:pt x="309" y="45"/>
                    </a:lnTo>
                    <a:lnTo>
                      <a:pt x="310" y="46"/>
                    </a:lnTo>
                    <a:lnTo>
                      <a:pt x="312" y="46"/>
                    </a:lnTo>
                    <a:lnTo>
                      <a:pt x="314" y="45"/>
                    </a:lnTo>
                    <a:lnTo>
                      <a:pt x="314" y="46"/>
                    </a:lnTo>
                    <a:lnTo>
                      <a:pt x="315" y="47"/>
                    </a:lnTo>
                    <a:lnTo>
                      <a:pt x="317" y="49"/>
                    </a:lnTo>
                    <a:lnTo>
                      <a:pt x="319" y="50"/>
                    </a:lnTo>
                    <a:lnTo>
                      <a:pt x="319" y="51"/>
                    </a:lnTo>
                    <a:lnTo>
                      <a:pt x="335" y="59"/>
                    </a:lnTo>
                    <a:lnTo>
                      <a:pt x="351" y="61"/>
                    </a:lnTo>
                    <a:lnTo>
                      <a:pt x="364" y="63"/>
                    </a:lnTo>
                    <a:lnTo>
                      <a:pt x="364" y="61"/>
                    </a:lnTo>
                    <a:lnTo>
                      <a:pt x="361" y="59"/>
                    </a:lnTo>
                    <a:lnTo>
                      <a:pt x="361" y="56"/>
                    </a:lnTo>
                    <a:lnTo>
                      <a:pt x="366" y="54"/>
                    </a:lnTo>
                    <a:lnTo>
                      <a:pt x="370" y="52"/>
                    </a:lnTo>
                    <a:lnTo>
                      <a:pt x="378" y="52"/>
                    </a:lnTo>
                    <a:lnTo>
                      <a:pt x="378" y="51"/>
                    </a:lnTo>
                    <a:lnTo>
                      <a:pt x="379" y="50"/>
                    </a:lnTo>
                    <a:lnTo>
                      <a:pt x="379" y="49"/>
                    </a:lnTo>
                    <a:lnTo>
                      <a:pt x="380" y="47"/>
                    </a:lnTo>
                    <a:lnTo>
                      <a:pt x="380" y="46"/>
                    </a:lnTo>
                    <a:lnTo>
                      <a:pt x="384" y="46"/>
                    </a:lnTo>
                    <a:lnTo>
                      <a:pt x="386" y="47"/>
                    </a:lnTo>
                    <a:lnTo>
                      <a:pt x="389" y="50"/>
                    </a:lnTo>
                    <a:lnTo>
                      <a:pt x="393" y="50"/>
                    </a:lnTo>
                    <a:lnTo>
                      <a:pt x="395" y="49"/>
                    </a:lnTo>
                    <a:lnTo>
                      <a:pt x="399" y="47"/>
                    </a:lnTo>
                    <a:lnTo>
                      <a:pt x="407" y="44"/>
                    </a:lnTo>
                    <a:lnTo>
                      <a:pt x="417" y="41"/>
                    </a:lnTo>
                    <a:lnTo>
                      <a:pt x="425" y="39"/>
                    </a:lnTo>
                    <a:lnTo>
                      <a:pt x="435" y="36"/>
                    </a:lnTo>
                    <a:lnTo>
                      <a:pt x="438" y="41"/>
                    </a:lnTo>
                    <a:lnTo>
                      <a:pt x="440" y="42"/>
                    </a:lnTo>
                    <a:lnTo>
                      <a:pt x="445" y="42"/>
                    </a:lnTo>
                    <a:lnTo>
                      <a:pt x="449" y="39"/>
                    </a:lnTo>
                    <a:lnTo>
                      <a:pt x="452" y="34"/>
                    </a:lnTo>
                    <a:lnTo>
                      <a:pt x="453" y="32"/>
                    </a:lnTo>
                    <a:lnTo>
                      <a:pt x="454" y="30"/>
                    </a:lnTo>
                    <a:lnTo>
                      <a:pt x="457" y="30"/>
                    </a:lnTo>
                    <a:lnTo>
                      <a:pt x="463" y="36"/>
                    </a:lnTo>
                    <a:lnTo>
                      <a:pt x="468" y="42"/>
                    </a:lnTo>
                    <a:lnTo>
                      <a:pt x="473" y="46"/>
                    </a:lnTo>
                    <a:lnTo>
                      <a:pt x="478" y="49"/>
                    </a:lnTo>
                    <a:lnTo>
                      <a:pt x="481" y="49"/>
                    </a:lnTo>
                    <a:lnTo>
                      <a:pt x="483" y="47"/>
                    </a:lnTo>
                    <a:lnTo>
                      <a:pt x="484" y="45"/>
                    </a:lnTo>
                    <a:lnTo>
                      <a:pt x="491" y="39"/>
                    </a:lnTo>
                    <a:lnTo>
                      <a:pt x="494" y="37"/>
                    </a:lnTo>
                    <a:lnTo>
                      <a:pt x="494" y="40"/>
                    </a:lnTo>
                    <a:lnTo>
                      <a:pt x="497" y="42"/>
                    </a:lnTo>
                    <a:lnTo>
                      <a:pt x="498" y="46"/>
                    </a:lnTo>
                    <a:lnTo>
                      <a:pt x="503" y="49"/>
                    </a:lnTo>
                    <a:lnTo>
                      <a:pt x="507" y="49"/>
                    </a:lnTo>
                    <a:lnTo>
                      <a:pt x="511" y="47"/>
                    </a:lnTo>
                    <a:lnTo>
                      <a:pt x="513" y="45"/>
                    </a:lnTo>
                    <a:lnTo>
                      <a:pt x="517" y="44"/>
                    </a:lnTo>
                    <a:lnTo>
                      <a:pt x="521" y="44"/>
                    </a:lnTo>
                    <a:lnTo>
                      <a:pt x="534" y="46"/>
                    </a:lnTo>
                    <a:lnTo>
                      <a:pt x="546" y="51"/>
                    </a:lnTo>
                    <a:lnTo>
                      <a:pt x="558" y="56"/>
                    </a:lnTo>
                    <a:lnTo>
                      <a:pt x="570" y="60"/>
                    </a:lnTo>
                    <a:lnTo>
                      <a:pt x="583" y="61"/>
                    </a:lnTo>
                    <a:lnTo>
                      <a:pt x="595" y="60"/>
                    </a:lnTo>
                    <a:lnTo>
                      <a:pt x="601" y="60"/>
                    </a:lnTo>
                    <a:lnTo>
                      <a:pt x="605" y="63"/>
                    </a:lnTo>
                    <a:lnTo>
                      <a:pt x="610" y="66"/>
                    </a:lnTo>
                    <a:lnTo>
                      <a:pt x="615" y="74"/>
                    </a:lnTo>
                    <a:lnTo>
                      <a:pt x="614" y="74"/>
                    </a:lnTo>
                    <a:lnTo>
                      <a:pt x="611" y="75"/>
                    </a:lnTo>
                    <a:lnTo>
                      <a:pt x="604" y="75"/>
                    </a:lnTo>
                    <a:lnTo>
                      <a:pt x="601" y="78"/>
                    </a:lnTo>
                    <a:lnTo>
                      <a:pt x="601" y="79"/>
                    </a:lnTo>
                    <a:lnTo>
                      <a:pt x="602" y="80"/>
                    </a:lnTo>
                    <a:lnTo>
                      <a:pt x="602" y="81"/>
                    </a:lnTo>
                    <a:lnTo>
                      <a:pt x="607" y="84"/>
                    </a:lnTo>
                    <a:lnTo>
                      <a:pt x="616" y="84"/>
                    </a:lnTo>
                    <a:lnTo>
                      <a:pt x="625" y="83"/>
                    </a:lnTo>
                    <a:lnTo>
                      <a:pt x="631" y="81"/>
                    </a:lnTo>
                    <a:lnTo>
                      <a:pt x="639" y="80"/>
                    </a:lnTo>
                    <a:lnTo>
                      <a:pt x="665" y="80"/>
                    </a:lnTo>
                    <a:lnTo>
                      <a:pt x="671" y="84"/>
                    </a:lnTo>
                    <a:lnTo>
                      <a:pt x="674" y="85"/>
                    </a:lnTo>
                    <a:lnTo>
                      <a:pt x="676" y="88"/>
                    </a:lnTo>
                    <a:lnTo>
                      <a:pt x="678" y="90"/>
                    </a:lnTo>
                    <a:lnTo>
                      <a:pt x="680" y="93"/>
                    </a:lnTo>
                    <a:lnTo>
                      <a:pt x="683" y="94"/>
                    </a:lnTo>
                    <a:lnTo>
                      <a:pt x="685" y="96"/>
                    </a:lnTo>
                    <a:lnTo>
                      <a:pt x="689" y="96"/>
                    </a:lnTo>
                    <a:lnTo>
                      <a:pt x="688" y="95"/>
                    </a:lnTo>
                    <a:lnTo>
                      <a:pt x="688" y="93"/>
                    </a:lnTo>
                    <a:lnTo>
                      <a:pt x="686" y="90"/>
                    </a:lnTo>
                    <a:lnTo>
                      <a:pt x="686" y="89"/>
                    </a:lnTo>
                    <a:lnTo>
                      <a:pt x="685" y="86"/>
                    </a:lnTo>
                    <a:lnTo>
                      <a:pt x="685" y="81"/>
                    </a:lnTo>
                    <a:lnTo>
                      <a:pt x="689" y="78"/>
                    </a:lnTo>
                    <a:lnTo>
                      <a:pt x="691" y="78"/>
                    </a:lnTo>
                    <a:lnTo>
                      <a:pt x="694" y="76"/>
                    </a:lnTo>
                    <a:lnTo>
                      <a:pt x="699" y="76"/>
                    </a:lnTo>
                    <a:lnTo>
                      <a:pt x="701" y="75"/>
                    </a:lnTo>
                    <a:lnTo>
                      <a:pt x="703" y="74"/>
                    </a:lnTo>
                    <a:lnTo>
                      <a:pt x="704" y="71"/>
                    </a:lnTo>
                    <a:lnTo>
                      <a:pt x="704" y="69"/>
                    </a:lnTo>
                    <a:lnTo>
                      <a:pt x="698" y="71"/>
                    </a:lnTo>
                    <a:lnTo>
                      <a:pt x="690" y="74"/>
                    </a:lnTo>
                    <a:lnTo>
                      <a:pt x="683" y="75"/>
                    </a:lnTo>
                    <a:lnTo>
                      <a:pt x="680" y="75"/>
                    </a:lnTo>
                    <a:lnTo>
                      <a:pt x="678" y="73"/>
                    </a:lnTo>
                    <a:lnTo>
                      <a:pt x="678" y="70"/>
                    </a:lnTo>
                    <a:lnTo>
                      <a:pt x="680" y="66"/>
                    </a:lnTo>
                    <a:lnTo>
                      <a:pt x="686" y="63"/>
                    </a:lnTo>
                    <a:lnTo>
                      <a:pt x="695" y="61"/>
                    </a:lnTo>
                    <a:lnTo>
                      <a:pt x="703" y="60"/>
                    </a:lnTo>
                    <a:lnTo>
                      <a:pt x="709" y="59"/>
                    </a:lnTo>
                    <a:lnTo>
                      <a:pt x="714" y="68"/>
                    </a:lnTo>
                    <a:lnTo>
                      <a:pt x="724" y="75"/>
                    </a:lnTo>
                    <a:lnTo>
                      <a:pt x="735" y="80"/>
                    </a:lnTo>
                    <a:lnTo>
                      <a:pt x="748" y="83"/>
                    </a:lnTo>
                    <a:lnTo>
                      <a:pt x="762" y="84"/>
                    </a:lnTo>
                    <a:lnTo>
                      <a:pt x="797" y="84"/>
                    </a:lnTo>
                    <a:lnTo>
                      <a:pt x="797" y="79"/>
                    </a:lnTo>
                    <a:lnTo>
                      <a:pt x="798" y="75"/>
                    </a:lnTo>
                    <a:lnTo>
                      <a:pt x="803" y="70"/>
                    </a:lnTo>
                    <a:lnTo>
                      <a:pt x="811" y="70"/>
                    </a:lnTo>
                    <a:lnTo>
                      <a:pt x="814" y="71"/>
                    </a:lnTo>
                    <a:lnTo>
                      <a:pt x="817" y="73"/>
                    </a:lnTo>
                    <a:lnTo>
                      <a:pt x="821" y="74"/>
                    </a:lnTo>
                    <a:lnTo>
                      <a:pt x="823" y="74"/>
                    </a:lnTo>
                    <a:lnTo>
                      <a:pt x="826" y="76"/>
                    </a:lnTo>
                    <a:lnTo>
                      <a:pt x="826" y="81"/>
                    </a:lnTo>
                    <a:lnTo>
                      <a:pt x="824" y="83"/>
                    </a:lnTo>
                    <a:lnTo>
                      <a:pt x="824" y="89"/>
                    </a:lnTo>
                    <a:lnTo>
                      <a:pt x="826" y="89"/>
                    </a:lnTo>
                    <a:lnTo>
                      <a:pt x="828" y="90"/>
                    </a:lnTo>
                    <a:lnTo>
                      <a:pt x="831" y="89"/>
                    </a:lnTo>
                    <a:lnTo>
                      <a:pt x="833" y="81"/>
                    </a:lnTo>
                    <a:lnTo>
                      <a:pt x="843" y="74"/>
                    </a:lnTo>
                    <a:lnTo>
                      <a:pt x="849" y="71"/>
                    </a:lnTo>
                    <a:lnTo>
                      <a:pt x="852" y="68"/>
                    </a:lnTo>
                    <a:lnTo>
                      <a:pt x="852" y="61"/>
                    </a:lnTo>
                    <a:lnTo>
                      <a:pt x="844" y="65"/>
                    </a:lnTo>
                    <a:lnTo>
                      <a:pt x="844" y="64"/>
                    </a:lnTo>
                    <a:lnTo>
                      <a:pt x="846" y="63"/>
                    </a:lnTo>
                    <a:lnTo>
                      <a:pt x="846" y="56"/>
                    </a:lnTo>
                    <a:lnTo>
                      <a:pt x="847" y="54"/>
                    </a:lnTo>
                    <a:lnTo>
                      <a:pt x="847" y="52"/>
                    </a:lnTo>
                    <a:lnTo>
                      <a:pt x="844" y="47"/>
                    </a:lnTo>
                    <a:lnTo>
                      <a:pt x="839" y="45"/>
                    </a:lnTo>
                    <a:lnTo>
                      <a:pt x="833" y="42"/>
                    </a:lnTo>
                    <a:lnTo>
                      <a:pt x="827" y="41"/>
                    </a:lnTo>
                    <a:lnTo>
                      <a:pt x="822" y="39"/>
                    </a:lnTo>
                    <a:lnTo>
                      <a:pt x="819" y="34"/>
                    </a:lnTo>
                    <a:lnTo>
                      <a:pt x="819" y="31"/>
                    </a:lnTo>
                    <a:lnTo>
                      <a:pt x="821" y="30"/>
                    </a:lnTo>
                    <a:lnTo>
                      <a:pt x="823" y="29"/>
                    </a:lnTo>
                    <a:lnTo>
                      <a:pt x="824" y="26"/>
                    </a:lnTo>
                    <a:lnTo>
                      <a:pt x="824" y="21"/>
                    </a:lnTo>
                    <a:lnTo>
                      <a:pt x="823" y="20"/>
                    </a:lnTo>
                    <a:lnTo>
                      <a:pt x="822" y="17"/>
                    </a:lnTo>
                    <a:lnTo>
                      <a:pt x="822" y="12"/>
                    </a:lnTo>
                    <a:lnTo>
                      <a:pt x="823" y="11"/>
                    </a:lnTo>
                    <a:lnTo>
                      <a:pt x="826" y="10"/>
                    </a:lnTo>
                    <a:lnTo>
                      <a:pt x="828" y="10"/>
                    </a:lnTo>
                    <a:lnTo>
                      <a:pt x="831" y="8"/>
                    </a:lnTo>
                    <a:lnTo>
                      <a:pt x="833" y="8"/>
                    </a:lnTo>
                    <a:lnTo>
                      <a:pt x="833" y="5"/>
                    </a:lnTo>
                    <a:lnTo>
                      <a:pt x="832" y="2"/>
                    </a:lnTo>
                    <a:lnTo>
                      <a:pt x="832" y="1"/>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5" name="Freeform 1244">
                <a:extLst>
                  <a:ext uri="{FF2B5EF4-FFF2-40B4-BE49-F238E27FC236}">
                    <a16:creationId xmlns:a16="http://schemas.microsoft.com/office/drawing/2014/main" id="{8223F755-462F-A14A-A317-017AD62F9DAF}"/>
                  </a:ext>
                </a:extLst>
              </p:cNvPr>
              <p:cNvSpPr>
                <a:spLocks/>
              </p:cNvSpPr>
              <p:nvPr/>
            </p:nvSpPr>
            <p:spPr bwMode="auto">
              <a:xfrm>
                <a:off x="2559300" y="2917848"/>
                <a:ext cx="41451" cy="51814"/>
              </a:xfrm>
              <a:custGeom>
                <a:avLst/>
                <a:gdLst/>
                <a:ahLst/>
                <a:cxnLst>
                  <a:cxn ang="0">
                    <a:pos x="3" y="0"/>
                  </a:cxn>
                  <a:cxn ang="0">
                    <a:pos x="10" y="0"/>
                  </a:cxn>
                  <a:cxn ang="0">
                    <a:pos x="12" y="6"/>
                  </a:cxn>
                  <a:cxn ang="0">
                    <a:pos x="19" y="16"/>
                  </a:cxn>
                  <a:cxn ang="0">
                    <a:pos x="20" y="21"/>
                  </a:cxn>
                  <a:cxn ang="0">
                    <a:pos x="20" y="24"/>
                  </a:cxn>
                  <a:cxn ang="0">
                    <a:pos x="19" y="25"/>
                  </a:cxn>
                  <a:cxn ang="0">
                    <a:pos x="17" y="25"/>
                  </a:cxn>
                  <a:cxn ang="0">
                    <a:pos x="15" y="24"/>
                  </a:cxn>
                  <a:cxn ang="0">
                    <a:pos x="13" y="22"/>
                  </a:cxn>
                  <a:cxn ang="0">
                    <a:pos x="12" y="20"/>
                  </a:cxn>
                  <a:cxn ang="0">
                    <a:pos x="9" y="17"/>
                  </a:cxn>
                  <a:cxn ang="0">
                    <a:pos x="9" y="7"/>
                  </a:cxn>
                  <a:cxn ang="0">
                    <a:pos x="6" y="6"/>
                  </a:cxn>
                  <a:cxn ang="0">
                    <a:pos x="1" y="6"/>
                  </a:cxn>
                  <a:cxn ang="0">
                    <a:pos x="0" y="7"/>
                  </a:cxn>
                  <a:cxn ang="0">
                    <a:pos x="0" y="3"/>
                  </a:cxn>
                  <a:cxn ang="0">
                    <a:pos x="1" y="1"/>
                  </a:cxn>
                  <a:cxn ang="0">
                    <a:pos x="3" y="0"/>
                  </a:cxn>
                </a:cxnLst>
                <a:rect l="0" t="0" r="r" b="b"/>
                <a:pathLst>
                  <a:path w="20" h="25">
                    <a:moveTo>
                      <a:pt x="3" y="0"/>
                    </a:moveTo>
                    <a:lnTo>
                      <a:pt x="10" y="0"/>
                    </a:lnTo>
                    <a:lnTo>
                      <a:pt x="12" y="6"/>
                    </a:lnTo>
                    <a:lnTo>
                      <a:pt x="19" y="16"/>
                    </a:lnTo>
                    <a:lnTo>
                      <a:pt x="20" y="21"/>
                    </a:lnTo>
                    <a:lnTo>
                      <a:pt x="20" y="24"/>
                    </a:lnTo>
                    <a:lnTo>
                      <a:pt x="19" y="25"/>
                    </a:lnTo>
                    <a:lnTo>
                      <a:pt x="17" y="25"/>
                    </a:lnTo>
                    <a:lnTo>
                      <a:pt x="15" y="24"/>
                    </a:lnTo>
                    <a:lnTo>
                      <a:pt x="13" y="22"/>
                    </a:lnTo>
                    <a:lnTo>
                      <a:pt x="12" y="20"/>
                    </a:lnTo>
                    <a:lnTo>
                      <a:pt x="9" y="17"/>
                    </a:lnTo>
                    <a:lnTo>
                      <a:pt x="9" y="7"/>
                    </a:lnTo>
                    <a:lnTo>
                      <a:pt x="6" y="6"/>
                    </a:lnTo>
                    <a:lnTo>
                      <a:pt x="1" y="6"/>
                    </a:lnTo>
                    <a:lnTo>
                      <a:pt x="0" y="7"/>
                    </a:lnTo>
                    <a:lnTo>
                      <a:pt x="0" y="3"/>
                    </a:lnTo>
                    <a:lnTo>
                      <a:pt x="1"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6" name="Freeform 1245">
                <a:extLst>
                  <a:ext uri="{FF2B5EF4-FFF2-40B4-BE49-F238E27FC236}">
                    <a16:creationId xmlns:a16="http://schemas.microsoft.com/office/drawing/2014/main" id="{E09346C1-0BE9-A94B-B59F-3F23FD69ADDC}"/>
                  </a:ext>
                </a:extLst>
              </p:cNvPr>
              <p:cNvSpPr>
                <a:spLocks/>
              </p:cNvSpPr>
              <p:nvPr/>
            </p:nvSpPr>
            <p:spPr bwMode="auto">
              <a:xfrm>
                <a:off x="2495052" y="2849454"/>
                <a:ext cx="39379" cy="68394"/>
              </a:xfrm>
              <a:custGeom>
                <a:avLst/>
                <a:gdLst/>
                <a:ahLst/>
                <a:cxnLst>
                  <a:cxn ang="0">
                    <a:pos x="4" y="0"/>
                  </a:cxn>
                  <a:cxn ang="0">
                    <a:pos x="7" y="0"/>
                  </a:cxn>
                  <a:cxn ang="0">
                    <a:pos x="9" y="1"/>
                  </a:cxn>
                  <a:cxn ang="0">
                    <a:pos x="12" y="1"/>
                  </a:cxn>
                  <a:cxn ang="0">
                    <a:pos x="15" y="0"/>
                  </a:cxn>
                  <a:cxn ang="0">
                    <a:pos x="15" y="8"/>
                  </a:cxn>
                  <a:cxn ang="0">
                    <a:pos x="14" y="10"/>
                  </a:cxn>
                  <a:cxn ang="0">
                    <a:pos x="14" y="14"/>
                  </a:cxn>
                  <a:cxn ang="0">
                    <a:pos x="15" y="18"/>
                  </a:cxn>
                  <a:cxn ang="0">
                    <a:pos x="19" y="18"/>
                  </a:cxn>
                  <a:cxn ang="0">
                    <a:pos x="19" y="30"/>
                  </a:cxn>
                  <a:cxn ang="0">
                    <a:pos x="17" y="33"/>
                  </a:cxn>
                  <a:cxn ang="0">
                    <a:pos x="12" y="25"/>
                  </a:cxn>
                  <a:cxn ang="0">
                    <a:pos x="11" y="21"/>
                  </a:cxn>
                  <a:cxn ang="0">
                    <a:pos x="11" y="16"/>
                  </a:cxn>
                  <a:cxn ang="0">
                    <a:pos x="6" y="15"/>
                  </a:cxn>
                  <a:cxn ang="0">
                    <a:pos x="4" y="11"/>
                  </a:cxn>
                  <a:cxn ang="0">
                    <a:pos x="1" y="9"/>
                  </a:cxn>
                  <a:cxn ang="0">
                    <a:pos x="0" y="4"/>
                  </a:cxn>
                  <a:cxn ang="0">
                    <a:pos x="0" y="3"/>
                  </a:cxn>
                  <a:cxn ang="0">
                    <a:pos x="2" y="1"/>
                  </a:cxn>
                  <a:cxn ang="0">
                    <a:pos x="4" y="0"/>
                  </a:cxn>
                </a:cxnLst>
                <a:rect l="0" t="0" r="r" b="b"/>
                <a:pathLst>
                  <a:path w="19" h="33">
                    <a:moveTo>
                      <a:pt x="4" y="0"/>
                    </a:moveTo>
                    <a:lnTo>
                      <a:pt x="7" y="0"/>
                    </a:lnTo>
                    <a:lnTo>
                      <a:pt x="9" y="1"/>
                    </a:lnTo>
                    <a:lnTo>
                      <a:pt x="12" y="1"/>
                    </a:lnTo>
                    <a:lnTo>
                      <a:pt x="15" y="0"/>
                    </a:lnTo>
                    <a:lnTo>
                      <a:pt x="15" y="8"/>
                    </a:lnTo>
                    <a:lnTo>
                      <a:pt x="14" y="10"/>
                    </a:lnTo>
                    <a:lnTo>
                      <a:pt x="14" y="14"/>
                    </a:lnTo>
                    <a:lnTo>
                      <a:pt x="15" y="18"/>
                    </a:lnTo>
                    <a:lnTo>
                      <a:pt x="19" y="18"/>
                    </a:lnTo>
                    <a:lnTo>
                      <a:pt x="19" y="30"/>
                    </a:lnTo>
                    <a:lnTo>
                      <a:pt x="17" y="33"/>
                    </a:lnTo>
                    <a:lnTo>
                      <a:pt x="12" y="25"/>
                    </a:lnTo>
                    <a:lnTo>
                      <a:pt x="11" y="21"/>
                    </a:lnTo>
                    <a:lnTo>
                      <a:pt x="11" y="16"/>
                    </a:lnTo>
                    <a:lnTo>
                      <a:pt x="6" y="15"/>
                    </a:lnTo>
                    <a:lnTo>
                      <a:pt x="4" y="11"/>
                    </a:lnTo>
                    <a:lnTo>
                      <a:pt x="1" y="9"/>
                    </a:lnTo>
                    <a:lnTo>
                      <a:pt x="0" y="4"/>
                    </a:lnTo>
                    <a:lnTo>
                      <a:pt x="0" y="3"/>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7" name="Freeform 1246">
                <a:extLst>
                  <a:ext uri="{FF2B5EF4-FFF2-40B4-BE49-F238E27FC236}">
                    <a16:creationId xmlns:a16="http://schemas.microsoft.com/office/drawing/2014/main" id="{38DEFF97-D8BA-9E4E-963D-6DF7EE5B7BDE}"/>
                  </a:ext>
                </a:extLst>
              </p:cNvPr>
              <p:cNvSpPr>
                <a:spLocks/>
              </p:cNvSpPr>
              <p:nvPr/>
            </p:nvSpPr>
            <p:spPr bwMode="auto">
              <a:xfrm>
                <a:off x="2903341" y="2215259"/>
                <a:ext cx="443522" cy="232124"/>
              </a:xfrm>
              <a:custGeom>
                <a:avLst/>
                <a:gdLst/>
                <a:ahLst/>
                <a:cxnLst>
                  <a:cxn ang="0">
                    <a:pos x="163" y="2"/>
                  </a:cxn>
                  <a:cxn ang="0">
                    <a:pos x="170" y="9"/>
                  </a:cxn>
                  <a:cxn ang="0">
                    <a:pos x="164" y="19"/>
                  </a:cxn>
                  <a:cxn ang="0">
                    <a:pos x="164" y="36"/>
                  </a:cxn>
                  <a:cxn ang="0">
                    <a:pos x="175" y="64"/>
                  </a:cxn>
                  <a:cxn ang="0">
                    <a:pos x="207" y="82"/>
                  </a:cxn>
                  <a:cxn ang="0">
                    <a:pos x="208" y="88"/>
                  </a:cxn>
                  <a:cxn ang="0">
                    <a:pos x="192" y="91"/>
                  </a:cxn>
                  <a:cxn ang="0">
                    <a:pos x="196" y="96"/>
                  </a:cxn>
                  <a:cxn ang="0">
                    <a:pos x="203" y="102"/>
                  </a:cxn>
                  <a:cxn ang="0">
                    <a:pos x="179" y="109"/>
                  </a:cxn>
                  <a:cxn ang="0">
                    <a:pos x="154" y="98"/>
                  </a:cxn>
                  <a:cxn ang="0">
                    <a:pos x="142" y="98"/>
                  </a:cxn>
                  <a:cxn ang="0">
                    <a:pos x="135" y="105"/>
                  </a:cxn>
                  <a:cxn ang="0">
                    <a:pos x="106" y="112"/>
                  </a:cxn>
                  <a:cxn ang="0">
                    <a:pos x="65" y="106"/>
                  </a:cxn>
                  <a:cxn ang="0">
                    <a:pos x="55" y="100"/>
                  </a:cxn>
                  <a:cxn ang="0">
                    <a:pos x="30" y="96"/>
                  </a:cxn>
                  <a:cxn ang="0">
                    <a:pos x="31" y="80"/>
                  </a:cxn>
                  <a:cxn ang="0">
                    <a:pos x="74" y="76"/>
                  </a:cxn>
                  <a:cxn ang="0">
                    <a:pos x="19" y="72"/>
                  </a:cxn>
                  <a:cxn ang="0">
                    <a:pos x="11" y="62"/>
                  </a:cxn>
                  <a:cxn ang="0">
                    <a:pos x="17" y="58"/>
                  </a:cxn>
                  <a:cxn ang="0">
                    <a:pos x="27" y="56"/>
                  </a:cxn>
                  <a:cxn ang="0">
                    <a:pos x="5" y="52"/>
                  </a:cxn>
                  <a:cxn ang="0">
                    <a:pos x="0" y="47"/>
                  </a:cxn>
                  <a:cxn ang="0">
                    <a:pos x="20" y="22"/>
                  </a:cxn>
                  <a:cxn ang="0">
                    <a:pos x="53" y="13"/>
                  </a:cxn>
                  <a:cxn ang="0">
                    <a:pos x="56" y="18"/>
                  </a:cxn>
                  <a:cxn ang="0">
                    <a:pos x="59" y="25"/>
                  </a:cxn>
                  <a:cxn ang="0">
                    <a:pos x="63" y="23"/>
                  </a:cxn>
                  <a:cxn ang="0">
                    <a:pos x="76" y="19"/>
                  </a:cxn>
                  <a:cxn ang="0">
                    <a:pos x="86" y="25"/>
                  </a:cxn>
                  <a:cxn ang="0">
                    <a:pos x="95" y="31"/>
                  </a:cxn>
                  <a:cxn ang="0">
                    <a:pos x="100" y="22"/>
                  </a:cxn>
                  <a:cxn ang="0">
                    <a:pos x="118" y="25"/>
                  </a:cxn>
                  <a:cxn ang="0">
                    <a:pos x="124" y="44"/>
                  </a:cxn>
                  <a:cxn ang="0">
                    <a:pos x="132" y="48"/>
                  </a:cxn>
                  <a:cxn ang="0">
                    <a:pos x="134" y="44"/>
                  </a:cxn>
                  <a:cxn ang="0">
                    <a:pos x="127" y="22"/>
                  </a:cxn>
                  <a:cxn ang="0">
                    <a:pos x="128" y="13"/>
                  </a:cxn>
                  <a:cxn ang="0">
                    <a:pos x="139" y="13"/>
                  </a:cxn>
                  <a:cxn ang="0">
                    <a:pos x="144" y="7"/>
                  </a:cxn>
                  <a:cxn ang="0">
                    <a:pos x="150" y="0"/>
                  </a:cxn>
                </a:cxnLst>
                <a:rect l="0" t="0" r="r" b="b"/>
                <a:pathLst>
                  <a:path w="214" h="112">
                    <a:moveTo>
                      <a:pt x="150" y="0"/>
                    </a:moveTo>
                    <a:lnTo>
                      <a:pt x="159" y="0"/>
                    </a:lnTo>
                    <a:lnTo>
                      <a:pt x="163" y="2"/>
                    </a:lnTo>
                    <a:lnTo>
                      <a:pt x="168" y="4"/>
                    </a:lnTo>
                    <a:lnTo>
                      <a:pt x="170" y="7"/>
                    </a:lnTo>
                    <a:lnTo>
                      <a:pt x="170" y="9"/>
                    </a:lnTo>
                    <a:lnTo>
                      <a:pt x="168" y="14"/>
                    </a:lnTo>
                    <a:lnTo>
                      <a:pt x="165" y="17"/>
                    </a:lnTo>
                    <a:lnTo>
                      <a:pt x="164" y="19"/>
                    </a:lnTo>
                    <a:lnTo>
                      <a:pt x="163" y="20"/>
                    </a:lnTo>
                    <a:lnTo>
                      <a:pt x="162" y="23"/>
                    </a:lnTo>
                    <a:lnTo>
                      <a:pt x="164" y="36"/>
                    </a:lnTo>
                    <a:lnTo>
                      <a:pt x="169" y="47"/>
                    </a:lnTo>
                    <a:lnTo>
                      <a:pt x="172" y="57"/>
                    </a:lnTo>
                    <a:lnTo>
                      <a:pt x="175" y="64"/>
                    </a:lnTo>
                    <a:lnTo>
                      <a:pt x="184" y="71"/>
                    </a:lnTo>
                    <a:lnTo>
                      <a:pt x="196" y="77"/>
                    </a:lnTo>
                    <a:lnTo>
                      <a:pt x="207" y="82"/>
                    </a:lnTo>
                    <a:lnTo>
                      <a:pt x="214" y="86"/>
                    </a:lnTo>
                    <a:lnTo>
                      <a:pt x="211" y="87"/>
                    </a:lnTo>
                    <a:lnTo>
                      <a:pt x="208" y="88"/>
                    </a:lnTo>
                    <a:lnTo>
                      <a:pt x="196" y="88"/>
                    </a:lnTo>
                    <a:lnTo>
                      <a:pt x="193" y="90"/>
                    </a:lnTo>
                    <a:lnTo>
                      <a:pt x="192" y="91"/>
                    </a:lnTo>
                    <a:lnTo>
                      <a:pt x="192" y="93"/>
                    </a:lnTo>
                    <a:lnTo>
                      <a:pt x="193" y="95"/>
                    </a:lnTo>
                    <a:lnTo>
                      <a:pt x="196" y="96"/>
                    </a:lnTo>
                    <a:lnTo>
                      <a:pt x="198" y="96"/>
                    </a:lnTo>
                    <a:lnTo>
                      <a:pt x="201" y="101"/>
                    </a:lnTo>
                    <a:lnTo>
                      <a:pt x="203" y="102"/>
                    </a:lnTo>
                    <a:lnTo>
                      <a:pt x="199" y="106"/>
                    </a:lnTo>
                    <a:lnTo>
                      <a:pt x="193" y="109"/>
                    </a:lnTo>
                    <a:lnTo>
                      <a:pt x="179" y="109"/>
                    </a:lnTo>
                    <a:lnTo>
                      <a:pt x="169" y="107"/>
                    </a:lnTo>
                    <a:lnTo>
                      <a:pt x="160" y="102"/>
                    </a:lnTo>
                    <a:lnTo>
                      <a:pt x="154" y="98"/>
                    </a:lnTo>
                    <a:lnTo>
                      <a:pt x="147" y="97"/>
                    </a:lnTo>
                    <a:lnTo>
                      <a:pt x="144" y="97"/>
                    </a:lnTo>
                    <a:lnTo>
                      <a:pt x="142" y="98"/>
                    </a:lnTo>
                    <a:lnTo>
                      <a:pt x="139" y="101"/>
                    </a:lnTo>
                    <a:lnTo>
                      <a:pt x="138" y="103"/>
                    </a:lnTo>
                    <a:lnTo>
                      <a:pt x="135" y="105"/>
                    </a:lnTo>
                    <a:lnTo>
                      <a:pt x="125" y="107"/>
                    </a:lnTo>
                    <a:lnTo>
                      <a:pt x="115" y="109"/>
                    </a:lnTo>
                    <a:lnTo>
                      <a:pt x="106" y="112"/>
                    </a:lnTo>
                    <a:lnTo>
                      <a:pt x="68" y="112"/>
                    </a:lnTo>
                    <a:lnTo>
                      <a:pt x="65" y="110"/>
                    </a:lnTo>
                    <a:lnTo>
                      <a:pt x="65" y="106"/>
                    </a:lnTo>
                    <a:lnTo>
                      <a:pt x="64" y="103"/>
                    </a:lnTo>
                    <a:lnTo>
                      <a:pt x="63" y="102"/>
                    </a:lnTo>
                    <a:lnTo>
                      <a:pt x="55" y="100"/>
                    </a:lnTo>
                    <a:lnTo>
                      <a:pt x="40" y="100"/>
                    </a:lnTo>
                    <a:lnTo>
                      <a:pt x="35" y="98"/>
                    </a:lnTo>
                    <a:lnTo>
                      <a:pt x="30" y="96"/>
                    </a:lnTo>
                    <a:lnTo>
                      <a:pt x="26" y="93"/>
                    </a:lnTo>
                    <a:lnTo>
                      <a:pt x="21" y="86"/>
                    </a:lnTo>
                    <a:lnTo>
                      <a:pt x="31" y="80"/>
                    </a:lnTo>
                    <a:lnTo>
                      <a:pt x="44" y="77"/>
                    </a:lnTo>
                    <a:lnTo>
                      <a:pt x="60" y="76"/>
                    </a:lnTo>
                    <a:lnTo>
                      <a:pt x="74" y="76"/>
                    </a:lnTo>
                    <a:lnTo>
                      <a:pt x="71" y="75"/>
                    </a:lnTo>
                    <a:lnTo>
                      <a:pt x="64" y="72"/>
                    </a:lnTo>
                    <a:lnTo>
                      <a:pt x="19" y="72"/>
                    </a:lnTo>
                    <a:lnTo>
                      <a:pt x="14" y="70"/>
                    </a:lnTo>
                    <a:lnTo>
                      <a:pt x="11" y="64"/>
                    </a:lnTo>
                    <a:lnTo>
                      <a:pt x="11" y="62"/>
                    </a:lnTo>
                    <a:lnTo>
                      <a:pt x="12" y="59"/>
                    </a:lnTo>
                    <a:lnTo>
                      <a:pt x="15" y="58"/>
                    </a:lnTo>
                    <a:lnTo>
                      <a:pt x="17" y="58"/>
                    </a:lnTo>
                    <a:lnTo>
                      <a:pt x="20" y="57"/>
                    </a:lnTo>
                    <a:lnTo>
                      <a:pt x="25" y="57"/>
                    </a:lnTo>
                    <a:lnTo>
                      <a:pt x="27" y="56"/>
                    </a:lnTo>
                    <a:lnTo>
                      <a:pt x="10" y="56"/>
                    </a:lnTo>
                    <a:lnTo>
                      <a:pt x="7" y="54"/>
                    </a:lnTo>
                    <a:lnTo>
                      <a:pt x="5" y="52"/>
                    </a:lnTo>
                    <a:lnTo>
                      <a:pt x="2" y="51"/>
                    </a:lnTo>
                    <a:lnTo>
                      <a:pt x="1" y="48"/>
                    </a:lnTo>
                    <a:lnTo>
                      <a:pt x="0" y="47"/>
                    </a:lnTo>
                    <a:lnTo>
                      <a:pt x="2" y="37"/>
                    </a:lnTo>
                    <a:lnTo>
                      <a:pt x="10" y="29"/>
                    </a:lnTo>
                    <a:lnTo>
                      <a:pt x="20" y="22"/>
                    </a:lnTo>
                    <a:lnTo>
                      <a:pt x="32" y="17"/>
                    </a:lnTo>
                    <a:lnTo>
                      <a:pt x="44" y="14"/>
                    </a:lnTo>
                    <a:lnTo>
                      <a:pt x="53" y="13"/>
                    </a:lnTo>
                    <a:lnTo>
                      <a:pt x="54" y="14"/>
                    </a:lnTo>
                    <a:lnTo>
                      <a:pt x="56" y="15"/>
                    </a:lnTo>
                    <a:lnTo>
                      <a:pt x="56" y="18"/>
                    </a:lnTo>
                    <a:lnTo>
                      <a:pt x="58" y="20"/>
                    </a:lnTo>
                    <a:lnTo>
                      <a:pt x="58" y="23"/>
                    </a:lnTo>
                    <a:lnTo>
                      <a:pt x="59" y="25"/>
                    </a:lnTo>
                    <a:lnTo>
                      <a:pt x="59" y="27"/>
                    </a:lnTo>
                    <a:lnTo>
                      <a:pt x="61" y="25"/>
                    </a:lnTo>
                    <a:lnTo>
                      <a:pt x="63" y="23"/>
                    </a:lnTo>
                    <a:lnTo>
                      <a:pt x="65" y="22"/>
                    </a:lnTo>
                    <a:lnTo>
                      <a:pt x="68" y="19"/>
                    </a:lnTo>
                    <a:lnTo>
                      <a:pt x="76" y="19"/>
                    </a:lnTo>
                    <a:lnTo>
                      <a:pt x="80" y="20"/>
                    </a:lnTo>
                    <a:lnTo>
                      <a:pt x="84" y="23"/>
                    </a:lnTo>
                    <a:lnTo>
                      <a:pt x="86" y="25"/>
                    </a:lnTo>
                    <a:lnTo>
                      <a:pt x="88" y="28"/>
                    </a:lnTo>
                    <a:lnTo>
                      <a:pt x="90" y="32"/>
                    </a:lnTo>
                    <a:lnTo>
                      <a:pt x="95" y="31"/>
                    </a:lnTo>
                    <a:lnTo>
                      <a:pt x="101" y="29"/>
                    </a:lnTo>
                    <a:lnTo>
                      <a:pt x="101" y="24"/>
                    </a:lnTo>
                    <a:lnTo>
                      <a:pt x="100" y="22"/>
                    </a:lnTo>
                    <a:lnTo>
                      <a:pt x="109" y="22"/>
                    </a:lnTo>
                    <a:lnTo>
                      <a:pt x="114" y="23"/>
                    </a:lnTo>
                    <a:lnTo>
                      <a:pt x="118" y="25"/>
                    </a:lnTo>
                    <a:lnTo>
                      <a:pt x="123" y="33"/>
                    </a:lnTo>
                    <a:lnTo>
                      <a:pt x="124" y="36"/>
                    </a:lnTo>
                    <a:lnTo>
                      <a:pt x="124" y="44"/>
                    </a:lnTo>
                    <a:lnTo>
                      <a:pt x="125" y="47"/>
                    </a:lnTo>
                    <a:lnTo>
                      <a:pt x="127" y="48"/>
                    </a:lnTo>
                    <a:lnTo>
                      <a:pt x="132" y="48"/>
                    </a:lnTo>
                    <a:lnTo>
                      <a:pt x="133" y="47"/>
                    </a:lnTo>
                    <a:lnTo>
                      <a:pt x="133" y="46"/>
                    </a:lnTo>
                    <a:lnTo>
                      <a:pt x="134" y="44"/>
                    </a:lnTo>
                    <a:lnTo>
                      <a:pt x="132" y="38"/>
                    </a:lnTo>
                    <a:lnTo>
                      <a:pt x="129" y="31"/>
                    </a:lnTo>
                    <a:lnTo>
                      <a:pt x="127" y="22"/>
                    </a:lnTo>
                    <a:lnTo>
                      <a:pt x="125" y="17"/>
                    </a:lnTo>
                    <a:lnTo>
                      <a:pt x="127" y="14"/>
                    </a:lnTo>
                    <a:lnTo>
                      <a:pt x="128" y="13"/>
                    </a:lnTo>
                    <a:lnTo>
                      <a:pt x="130" y="12"/>
                    </a:lnTo>
                    <a:lnTo>
                      <a:pt x="138" y="12"/>
                    </a:lnTo>
                    <a:lnTo>
                      <a:pt x="139" y="13"/>
                    </a:lnTo>
                    <a:lnTo>
                      <a:pt x="142" y="13"/>
                    </a:lnTo>
                    <a:lnTo>
                      <a:pt x="144" y="12"/>
                    </a:lnTo>
                    <a:lnTo>
                      <a:pt x="144" y="7"/>
                    </a:lnTo>
                    <a:lnTo>
                      <a:pt x="145" y="4"/>
                    </a:lnTo>
                    <a:lnTo>
                      <a:pt x="148" y="2"/>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8" name="Freeform 1247">
                <a:extLst>
                  <a:ext uri="{FF2B5EF4-FFF2-40B4-BE49-F238E27FC236}">
                    <a16:creationId xmlns:a16="http://schemas.microsoft.com/office/drawing/2014/main" id="{9079DFE1-8D2B-5C40-979A-C33D0C35ADC6}"/>
                  </a:ext>
                </a:extLst>
              </p:cNvPr>
              <p:cNvSpPr>
                <a:spLocks/>
              </p:cNvSpPr>
              <p:nvPr/>
            </p:nvSpPr>
            <p:spPr bwMode="auto">
              <a:xfrm>
                <a:off x="2741683" y="2180026"/>
                <a:ext cx="246632" cy="161658"/>
              </a:xfrm>
              <a:custGeom>
                <a:avLst/>
                <a:gdLst/>
                <a:ahLst/>
                <a:cxnLst>
                  <a:cxn ang="0">
                    <a:pos x="51" y="0"/>
                  </a:cxn>
                  <a:cxn ang="0">
                    <a:pos x="63" y="4"/>
                  </a:cxn>
                  <a:cxn ang="0">
                    <a:pos x="69" y="7"/>
                  </a:cxn>
                  <a:cxn ang="0">
                    <a:pos x="77" y="9"/>
                  </a:cxn>
                  <a:cxn ang="0">
                    <a:pos x="79" y="10"/>
                  </a:cxn>
                  <a:cxn ang="0">
                    <a:pos x="82" y="10"/>
                  </a:cxn>
                  <a:cxn ang="0">
                    <a:pos x="84" y="9"/>
                  </a:cxn>
                  <a:cxn ang="0">
                    <a:pos x="88" y="7"/>
                  </a:cxn>
                  <a:cxn ang="0">
                    <a:pos x="90" y="7"/>
                  </a:cxn>
                  <a:cxn ang="0">
                    <a:pos x="99" y="9"/>
                  </a:cxn>
                  <a:cxn ang="0">
                    <a:pos x="108" y="12"/>
                  </a:cxn>
                  <a:cxn ang="0">
                    <a:pos x="115" y="19"/>
                  </a:cxn>
                  <a:cxn ang="0">
                    <a:pos x="119" y="25"/>
                  </a:cxn>
                  <a:cxn ang="0">
                    <a:pos x="115" y="29"/>
                  </a:cxn>
                  <a:cxn ang="0">
                    <a:pos x="108" y="31"/>
                  </a:cxn>
                  <a:cxn ang="0">
                    <a:pos x="99" y="32"/>
                  </a:cxn>
                  <a:cxn ang="0">
                    <a:pos x="93" y="34"/>
                  </a:cxn>
                  <a:cxn ang="0">
                    <a:pos x="83" y="39"/>
                  </a:cxn>
                  <a:cxn ang="0">
                    <a:pos x="73" y="48"/>
                  </a:cxn>
                  <a:cxn ang="0">
                    <a:pos x="65" y="56"/>
                  </a:cxn>
                  <a:cxn ang="0">
                    <a:pos x="63" y="65"/>
                  </a:cxn>
                  <a:cxn ang="0">
                    <a:pos x="60" y="68"/>
                  </a:cxn>
                  <a:cxn ang="0">
                    <a:pos x="53" y="70"/>
                  </a:cxn>
                  <a:cxn ang="0">
                    <a:pos x="44" y="74"/>
                  </a:cxn>
                  <a:cxn ang="0">
                    <a:pos x="36" y="76"/>
                  </a:cxn>
                  <a:cxn ang="0">
                    <a:pos x="31" y="78"/>
                  </a:cxn>
                  <a:cxn ang="0">
                    <a:pos x="30" y="78"/>
                  </a:cxn>
                  <a:cxn ang="0">
                    <a:pos x="26" y="74"/>
                  </a:cxn>
                  <a:cxn ang="0">
                    <a:pos x="25" y="74"/>
                  </a:cxn>
                  <a:cxn ang="0">
                    <a:pos x="21" y="70"/>
                  </a:cxn>
                  <a:cxn ang="0">
                    <a:pos x="20" y="68"/>
                  </a:cxn>
                  <a:cxn ang="0">
                    <a:pos x="18" y="65"/>
                  </a:cxn>
                  <a:cxn ang="0">
                    <a:pos x="15" y="64"/>
                  </a:cxn>
                  <a:cxn ang="0">
                    <a:pos x="11" y="63"/>
                  </a:cxn>
                  <a:cxn ang="0">
                    <a:pos x="9" y="61"/>
                  </a:cxn>
                  <a:cxn ang="0">
                    <a:pos x="5" y="61"/>
                  </a:cxn>
                  <a:cxn ang="0">
                    <a:pos x="3" y="60"/>
                  </a:cxn>
                  <a:cxn ang="0">
                    <a:pos x="0" y="58"/>
                  </a:cxn>
                  <a:cxn ang="0">
                    <a:pos x="3" y="48"/>
                  </a:cxn>
                  <a:cxn ang="0">
                    <a:pos x="10" y="37"/>
                  </a:cxn>
                  <a:cxn ang="0">
                    <a:pos x="16" y="29"/>
                  </a:cxn>
                  <a:cxn ang="0">
                    <a:pos x="20" y="19"/>
                  </a:cxn>
                  <a:cxn ang="0">
                    <a:pos x="20" y="16"/>
                  </a:cxn>
                  <a:cxn ang="0">
                    <a:pos x="19" y="14"/>
                  </a:cxn>
                  <a:cxn ang="0">
                    <a:pos x="16" y="10"/>
                  </a:cxn>
                  <a:cxn ang="0">
                    <a:pos x="15" y="6"/>
                  </a:cxn>
                  <a:cxn ang="0">
                    <a:pos x="14" y="4"/>
                  </a:cxn>
                  <a:cxn ang="0">
                    <a:pos x="23" y="2"/>
                  </a:cxn>
                  <a:cxn ang="0">
                    <a:pos x="30" y="2"/>
                  </a:cxn>
                  <a:cxn ang="0">
                    <a:pos x="39" y="4"/>
                  </a:cxn>
                  <a:cxn ang="0">
                    <a:pos x="41" y="4"/>
                  </a:cxn>
                  <a:cxn ang="0">
                    <a:pos x="46" y="1"/>
                  </a:cxn>
                  <a:cxn ang="0">
                    <a:pos x="49" y="1"/>
                  </a:cxn>
                  <a:cxn ang="0">
                    <a:pos x="51" y="0"/>
                  </a:cxn>
                </a:cxnLst>
                <a:rect l="0" t="0" r="r" b="b"/>
                <a:pathLst>
                  <a:path w="119" h="78">
                    <a:moveTo>
                      <a:pt x="51" y="0"/>
                    </a:moveTo>
                    <a:lnTo>
                      <a:pt x="63" y="4"/>
                    </a:lnTo>
                    <a:lnTo>
                      <a:pt x="69" y="7"/>
                    </a:lnTo>
                    <a:lnTo>
                      <a:pt x="77" y="9"/>
                    </a:lnTo>
                    <a:lnTo>
                      <a:pt x="79" y="10"/>
                    </a:lnTo>
                    <a:lnTo>
                      <a:pt x="82" y="10"/>
                    </a:lnTo>
                    <a:lnTo>
                      <a:pt x="84" y="9"/>
                    </a:lnTo>
                    <a:lnTo>
                      <a:pt x="88" y="7"/>
                    </a:lnTo>
                    <a:lnTo>
                      <a:pt x="90" y="7"/>
                    </a:lnTo>
                    <a:lnTo>
                      <a:pt x="99" y="9"/>
                    </a:lnTo>
                    <a:lnTo>
                      <a:pt x="108" y="12"/>
                    </a:lnTo>
                    <a:lnTo>
                      <a:pt x="115" y="19"/>
                    </a:lnTo>
                    <a:lnTo>
                      <a:pt x="119" y="25"/>
                    </a:lnTo>
                    <a:lnTo>
                      <a:pt x="115" y="29"/>
                    </a:lnTo>
                    <a:lnTo>
                      <a:pt x="108" y="31"/>
                    </a:lnTo>
                    <a:lnTo>
                      <a:pt x="99" y="32"/>
                    </a:lnTo>
                    <a:lnTo>
                      <a:pt x="93" y="34"/>
                    </a:lnTo>
                    <a:lnTo>
                      <a:pt x="83" y="39"/>
                    </a:lnTo>
                    <a:lnTo>
                      <a:pt x="73" y="48"/>
                    </a:lnTo>
                    <a:lnTo>
                      <a:pt x="65" y="56"/>
                    </a:lnTo>
                    <a:lnTo>
                      <a:pt x="63" y="65"/>
                    </a:lnTo>
                    <a:lnTo>
                      <a:pt x="60" y="68"/>
                    </a:lnTo>
                    <a:lnTo>
                      <a:pt x="53" y="70"/>
                    </a:lnTo>
                    <a:lnTo>
                      <a:pt x="44" y="74"/>
                    </a:lnTo>
                    <a:lnTo>
                      <a:pt x="36" y="76"/>
                    </a:lnTo>
                    <a:lnTo>
                      <a:pt x="31" y="78"/>
                    </a:lnTo>
                    <a:lnTo>
                      <a:pt x="30" y="78"/>
                    </a:lnTo>
                    <a:lnTo>
                      <a:pt x="26" y="74"/>
                    </a:lnTo>
                    <a:lnTo>
                      <a:pt x="25" y="74"/>
                    </a:lnTo>
                    <a:lnTo>
                      <a:pt x="21" y="70"/>
                    </a:lnTo>
                    <a:lnTo>
                      <a:pt x="20" y="68"/>
                    </a:lnTo>
                    <a:lnTo>
                      <a:pt x="18" y="65"/>
                    </a:lnTo>
                    <a:lnTo>
                      <a:pt x="15" y="64"/>
                    </a:lnTo>
                    <a:lnTo>
                      <a:pt x="11" y="63"/>
                    </a:lnTo>
                    <a:lnTo>
                      <a:pt x="9" y="61"/>
                    </a:lnTo>
                    <a:lnTo>
                      <a:pt x="5" y="61"/>
                    </a:lnTo>
                    <a:lnTo>
                      <a:pt x="3" y="60"/>
                    </a:lnTo>
                    <a:lnTo>
                      <a:pt x="0" y="58"/>
                    </a:lnTo>
                    <a:lnTo>
                      <a:pt x="3" y="48"/>
                    </a:lnTo>
                    <a:lnTo>
                      <a:pt x="10" y="37"/>
                    </a:lnTo>
                    <a:lnTo>
                      <a:pt x="16" y="29"/>
                    </a:lnTo>
                    <a:lnTo>
                      <a:pt x="20" y="19"/>
                    </a:lnTo>
                    <a:lnTo>
                      <a:pt x="20" y="16"/>
                    </a:lnTo>
                    <a:lnTo>
                      <a:pt x="19" y="14"/>
                    </a:lnTo>
                    <a:lnTo>
                      <a:pt x="16" y="10"/>
                    </a:lnTo>
                    <a:lnTo>
                      <a:pt x="15" y="6"/>
                    </a:lnTo>
                    <a:lnTo>
                      <a:pt x="14" y="4"/>
                    </a:lnTo>
                    <a:lnTo>
                      <a:pt x="23" y="2"/>
                    </a:lnTo>
                    <a:lnTo>
                      <a:pt x="30" y="2"/>
                    </a:lnTo>
                    <a:lnTo>
                      <a:pt x="39" y="4"/>
                    </a:lnTo>
                    <a:lnTo>
                      <a:pt x="41" y="4"/>
                    </a:lnTo>
                    <a:lnTo>
                      <a:pt x="46" y="1"/>
                    </a:lnTo>
                    <a:lnTo>
                      <a:pt x="49"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39" name="Freeform 1248">
                <a:extLst>
                  <a:ext uri="{FF2B5EF4-FFF2-40B4-BE49-F238E27FC236}">
                    <a16:creationId xmlns:a16="http://schemas.microsoft.com/office/drawing/2014/main" id="{22AA330D-89C8-9F48-AE41-1D253160B526}"/>
                  </a:ext>
                </a:extLst>
              </p:cNvPr>
              <p:cNvSpPr>
                <a:spLocks/>
              </p:cNvSpPr>
              <p:nvPr/>
            </p:nvSpPr>
            <p:spPr bwMode="auto">
              <a:xfrm>
                <a:off x="2936501" y="2063964"/>
                <a:ext cx="296373" cy="124352"/>
              </a:xfrm>
              <a:custGeom>
                <a:avLst/>
                <a:gdLst/>
                <a:ahLst/>
                <a:cxnLst>
                  <a:cxn ang="0">
                    <a:pos x="107" y="3"/>
                  </a:cxn>
                  <a:cxn ang="0">
                    <a:pos x="108" y="12"/>
                  </a:cxn>
                  <a:cxn ang="0">
                    <a:pos x="112" y="18"/>
                  </a:cxn>
                  <a:cxn ang="0">
                    <a:pos x="123" y="23"/>
                  </a:cxn>
                  <a:cxn ang="0">
                    <a:pos x="127" y="22"/>
                  </a:cxn>
                  <a:cxn ang="0">
                    <a:pos x="131" y="18"/>
                  </a:cxn>
                  <a:cxn ang="0">
                    <a:pos x="137" y="19"/>
                  </a:cxn>
                  <a:cxn ang="0">
                    <a:pos x="142" y="24"/>
                  </a:cxn>
                  <a:cxn ang="0">
                    <a:pos x="143" y="31"/>
                  </a:cxn>
                  <a:cxn ang="0">
                    <a:pos x="139" y="38"/>
                  </a:cxn>
                  <a:cxn ang="0">
                    <a:pos x="133" y="43"/>
                  </a:cxn>
                  <a:cxn ang="0">
                    <a:pos x="129" y="47"/>
                  </a:cxn>
                  <a:cxn ang="0">
                    <a:pos x="101" y="48"/>
                  </a:cxn>
                  <a:cxn ang="0">
                    <a:pos x="85" y="51"/>
                  </a:cxn>
                  <a:cxn ang="0">
                    <a:pos x="75" y="53"/>
                  </a:cxn>
                  <a:cxn ang="0">
                    <a:pos x="49" y="60"/>
                  </a:cxn>
                  <a:cxn ang="0">
                    <a:pos x="43" y="58"/>
                  </a:cxn>
                  <a:cxn ang="0">
                    <a:pos x="39" y="54"/>
                  </a:cxn>
                  <a:cxn ang="0">
                    <a:pos x="38" y="51"/>
                  </a:cxn>
                  <a:cxn ang="0">
                    <a:pos x="42" y="48"/>
                  </a:cxn>
                  <a:cxn ang="0">
                    <a:pos x="43" y="42"/>
                  </a:cxn>
                  <a:cxn ang="0">
                    <a:pos x="40" y="41"/>
                  </a:cxn>
                  <a:cxn ang="0">
                    <a:pos x="38" y="44"/>
                  </a:cxn>
                  <a:cxn ang="0">
                    <a:pos x="21" y="47"/>
                  </a:cxn>
                  <a:cxn ang="0">
                    <a:pos x="9" y="44"/>
                  </a:cxn>
                  <a:cxn ang="0">
                    <a:pos x="0" y="41"/>
                  </a:cxn>
                  <a:cxn ang="0">
                    <a:pos x="1" y="36"/>
                  </a:cxn>
                  <a:cxn ang="0">
                    <a:pos x="0" y="32"/>
                  </a:cxn>
                  <a:cxn ang="0">
                    <a:pos x="5" y="31"/>
                  </a:cxn>
                  <a:cxn ang="0">
                    <a:pos x="9" y="28"/>
                  </a:cxn>
                  <a:cxn ang="0">
                    <a:pos x="11" y="27"/>
                  </a:cxn>
                  <a:cxn ang="0">
                    <a:pos x="16" y="21"/>
                  </a:cxn>
                  <a:cxn ang="0">
                    <a:pos x="18" y="17"/>
                  </a:cxn>
                  <a:cxn ang="0">
                    <a:pos x="25" y="15"/>
                  </a:cxn>
                  <a:cxn ang="0">
                    <a:pos x="21" y="13"/>
                  </a:cxn>
                  <a:cxn ang="0">
                    <a:pos x="37" y="10"/>
                  </a:cxn>
                  <a:cxn ang="0">
                    <a:pos x="40" y="13"/>
                  </a:cxn>
                  <a:cxn ang="0">
                    <a:pos x="42" y="17"/>
                  </a:cxn>
                  <a:cxn ang="0">
                    <a:pos x="60" y="19"/>
                  </a:cxn>
                  <a:cxn ang="0">
                    <a:pos x="90" y="32"/>
                  </a:cxn>
                  <a:cxn ang="0">
                    <a:pos x="97" y="31"/>
                  </a:cxn>
                  <a:cxn ang="0">
                    <a:pos x="99" y="27"/>
                  </a:cxn>
                  <a:cxn ang="0">
                    <a:pos x="90" y="26"/>
                  </a:cxn>
                  <a:cxn ang="0">
                    <a:pos x="94" y="24"/>
                  </a:cxn>
                  <a:cxn ang="0">
                    <a:pos x="95" y="19"/>
                  </a:cxn>
                  <a:cxn ang="0">
                    <a:pos x="90" y="18"/>
                  </a:cxn>
                  <a:cxn ang="0">
                    <a:pos x="87" y="15"/>
                  </a:cxn>
                  <a:cxn ang="0">
                    <a:pos x="88" y="8"/>
                  </a:cxn>
                  <a:cxn ang="0">
                    <a:pos x="94" y="3"/>
                  </a:cxn>
                </a:cxnLst>
                <a:rect l="0" t="0" r="r" b="b"/>
                <a:pathLst>
                  <a:path w="143" h="60">
                    <a:moveTo>
                      <a:pt x="99" y="0"/>
                    </a:moveTo>
                    <a:lnTo>
                      <a:pt x="107" y="3"/>
                    </a:lnTo>
                    <a:lnTo>
                      <a:pt x="107" y="8"/>
                    </a:lnTo>
                    <a:lnTo>
                      <a:pt x="108" y="12"/>
                    </a:lnTo>
                    <a:lnTo>
                      <a:pt x="109" y="14"/>
                    </a:lnTo>
                    <a:lnTo>
                      <a:pt x="112" y="18"/>
                    </a:lnTo>
                    <a:lnTo>
                      <a:pt x="116" y="21"/>
                    </a:lnTo>
                    <a:lnTo>
                      <a:pt x="123" y="23"/>
                    </a:lnTo>
                    <a:lnTo>
                      <a:pt x="126" y="23"/>
                    </a:lnTo>
                    <a:lnTo>
                      <a:pt x="127" y="22"/>
                    </a:lnTo>
                    <a:lnTo>
                      <a:pt x="128" y="19"/>
                    </a:lnTo>
                    <a:lnTo>
                      <a:pt x="131" y="18"/>
                    </a:lnTo>
                    <a:lnTo>
                      <a:pt x="133" y="18"/>
                    </a:lnTo>
                    <a:lnTo>
                      <a:pt x="137" y="19"/>
                    </a:lnTo>
                    <a:lnTo>
                      <a:pt x="139" y="21"/>
                    </a:lnTo>
                    <a:lnTo>
                      <a:pt x="142" y="24"/>
                    </a:lnTo>
                    <a:lnTo>
                      <a:pt x="143" y="28"/>
                    </a:lnTo>
                    <a:lnTo>
                      <a:pt x="143" y="31"/>
                    </a:lnTo>
                    <a:lnTo>
                      <a:pt x="141" y="34"/>
                    </a:lnTo>
                    <a:lnTo>
                      <a:pt x="139" y="38"/>
                    </a:lnTo>
                    <a:lnTo>
                      <a:pt x="137" y="41"/>
                    </a:lnTo>
                    <a:lnTo>
                      <a:pt x="133" y="43"/>
                    </a:lnTo>
                    <a:lnTo>
                      <a:pt x="132" y="46"/>
                    </a:lnTo>
                    <a:lnTo>
                      <a:pt x="129" y="47"/>
                    </a:lnTo>
                    <a:lnTo>
                      <a:pt x="103" y="47"/>
                    </a:lnTo>
                    <a:lnTo>
                      <a:pt x="101" y="48"/>
                    </a:lnTo>
                    <a:lnTo>
                      <a:pt x="94" y="49"/>
                    </a:lnTo>
                    <a:lnTo>
                      <a:pt x="85" y="51"/>
                    </a:lnTo>
                    <a:lnTo>
                      <a:pt x="79" y="52"/>
                    </a:lnTo>
                    <a:lnTo>
                      <a:pt x="75" y="53"/>
                    </a:lnTo>
                    <a:lnTo>
                      <a:pt x="63" y="58"/>
                    </a:lnTo>
                    <a:lnTo>
                      <a:pt x="49" y="60"/>
                    </a:lnTo>
                    <a:lnTo>
                      <a:pt x="47" y="60"/>
                    </a:lnTo>
                    <a:lnTo>
                      <a:pt x="43" y="58"/>
                    </a:lnTo>
                    <a:lnTo>
                      <a:pt x="40" y="57"/>
                    </a:lnTo>
                    <a:lnTo>
                      <a:pt x="39" y="54"/>
                    </a:lnTo>
                    <a:lnTo>
                      <a:pt x="38" y="53"/>
                    </a:lnTo>
                    <a:lnTo>
                      <a:pt x="38" y="51"/>
                    </a:lnTo>
                    <a:lnTo>
                      <a:pt x="39" y="49"/>
                    </a:lnTo>
                    <a:lnTo>
                      <a:pt x="42" y="48"/>
                    </a:lnTo>
                    <a:lnTo>
                      <a:pt x="49" y="48"/>
                    </a:lnTo>
                    <a:lnTo>
                      <a:pt x="43" y="42"/>
                    </a:lnTo>
                    <a:lnTo>
                      <a:pt x="43" y="39"/>
                    </a:lnTo>
                    <a:lnTo>
                      <a:pt x="40" y="41"/>
                    </a:lnTo>
                    <a:lnTo>
                      <a:pt x="39" y="42"/>
                    </a:lnTo>
                    <a:lnTo>
                      <a:pt x="38" y="44"/>
                    </a:lnTo>
                    <a:lnTo>
                      <a:pt x="29" y="46"/>
                    </a:lnTo>
                    <a:lnTo>
                      <a:pt x="21" y="47"/>
                    </a:lnTo>
                    <a:lnTo>
                      <a:pt x="16" y="47"/>
                    </a:lnTo>
                    <a:lnTo>
                      <a:pt x="9" y="44"/>
                    </a:lnTo>
                    <a:lnTo>
                      <a:pt x="4" y="44"/>
                    </a:lnTo>
                    <a:lnTo>
                      <a:pt x="0" y="41"/>
                    </a:lnTo>
                    <a:lnTo>
                      <a:pt x="0" y="37"/>
                    </a:lnTo>
                    <a:lnTo>
                      <a:pt x="1" y="36"/>
                    </a:lnTo>
                    <a:lnTo>
                      <a:pt x="1" y="33"/>
                    </a:lnTo>
                    <a:lnTo>
                      <a:pt x="0" y="32"/>
                    </a:lnTo>
                    <a:lnTo>
                      <a:pt x="3" y="32"/>
                    </a:lnTo>
                    <a:lnTo>
                      <a:pt x="5" y="31"/>
                    </a:lnTo>
                    <a:lnTo>
                      <a:pt x="6" y="29"/>
                    </a:lnTo>
                    <a:lnTo>
                      <a:pt x="9" y="28"/>
                    </a:lnTo>
                    <a:lnTo>
                      <a:pt x="13" y="28"/>
                    </a:lnTo>
                    <a:lnTo>
                      <a:pt x="11" y="27"/>
                    </a:lnTo>
                    <a:lnTo>
                      <a:pt x="11" y="21"/>
                    </a:lnTo>
                    <a:lnTo>
                      <a:pt x="16" y="21"/>
                    </a:lnTo>
                    <a:lnTo>
                      <a:pt x="15" y="19"/>
                    </a:lnTo>
                    <a:lnTo>
                      <a:pt x="18" y="17"/>
                    </a:lnTo>
                    <a:lnTo>
                      <a:pt x="20" y="15"/>
                    </a:lnTo>
                    <a:lnTo>
                      <a:pt x="25" y="15"/>
                    </a:lnTo>
                    <a:lnTo>
                      <a:pt x="23" y="14"/>
                    </a:lnTo>
                    <a:lnTo>
                      <a:pt x="21" y="13"/>
                    </a:lnTo>
                    <a:lnTo>
                      <a:pt x="21" y="10"/>
                    </a:lnTo>
                    <a:lnTo>
                      <a:pt x="37" y="10"/>
                    </a:lnTo>
                    <a:lnTo>
                      <a:pt x="38" y="12"/>
                    </a:lnTo>
                    <a:lnTo>
                      <a:pt x="40" y="13"/>
                    </a:lnTo>
                    <a:lnTo>
                      <a:pt x="42" y="14"/>
                    </a:lnTo>
                    <a:lnTo>
                      <a:pt x="42" y="17"/>
                    </a:lnTo>
                    <a:lnTo>
                      <a:pt x="52" y="17"/>
                    </a:lnTo>
                    <a:lnTo>
                      <a:pt x="60" y="19"/>
                    </a:lnTo>
                    <a:lnTo>
                      <a:pt x="78" y="29"/>
                    </a:lnTo>
                    <a:lnTo>
                      <a:pt x="90" y="32"/>
                    </a:lnTo>
                    <a:lnTo>
                      <a:pt x="94" y="32"/>
                    </a:lnTo>
                    <a:lnTo>
                      <a:pt x="97" y="31"/>
                    </a:lnTo>
                    <a:lnTo>
                      <a:pt x="98" y="29"/>
                    </a:lnTo>
                    <a:lnTo>
                      <a:pt x="99" y="27"/>
                    </a:lnTo>
                    <a:lnTo>
                      <a:pt x="92" y="27"/>
                    </a:lnTo>
                    <a:lnTo>
                      <a:pt x="90" y="26"/>
                    </a:lnTo>
                    <a:lnTo>
                      <a:pt x="92" y="26"/>
                    </a:lnTo>
                    <a:lnTo>
                      <a:pt x="94" y="24"/>
                    </a:lnTo>
                    <a:lnTo>
                      <a:pt x="95" y="24"/>
                    </a:lnTo>
                    <a:lnTo>
                      <a:pt x="95" y="19"/>
                    </a:lnTo>
                    <a:lnTo>
                      <a:pt x="93" y="18"/>
                    </a:lnTo>
                    <a:lnTo>
                      <a:pt x="90" y="18"/>
                    </a:lnTo>
                    <a:lnTo>
                      <a:pt x="88" y="17"/>
                    </a:lnTo>
                    <a:lnTo>
                      <a:pt x="87" y="15"/>
                    </a:lnTo>
                    <a:lnTo>
                      <a:pt x="85" y="13"/>
                    </a:lnTo>
                    <a:lnTo>
                      <a:pt x="88" y="8"/>
                    </a:lnTo>
                    <a:lnTo>
                      <a:pt x="90" y="5"/>
                    </a:lnTo>
                    <a:lnTo>
                      <a:pt x="94"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0" name="Freeform 1249">
                <a:extLst>
                  <a:ext uri="{FF2B5EF4-FFF2-40B4-BE49-F238E27FC236}">
                    <a16:creationId xmlns:a16="http://schemas.microsoft.com/office/drawing/2014/main" id="{CDC33F0A-0114-AF46-BE86-7E64087846E7}"/>
                  </a:ext>
                </a:extLst>
              </p:cNvPr>
              <p:cNvSpPr>
                <a:spLocks/>
              </p:cNvSpPr>
              <p:nvPr/>
            </p:nvSpPr>
            <p:spPr bwMode="auto">
              <a:xfrm>
                <a:off x="2895050" y="2107487"/>
                <a:ext cx="39379" cy="31089"/>
              </a:xfrm>
              <a:custGeom>
                <a:avLst/>
                <a:gdLst/>
                <a:ahLst/>
                <a:cxnLst>
                  <a:cxn ang="0">
                    <a:pos x="16" y="0"/>
                  </a:cxn>
                  <a:cxn ang="0">
                    <a:pos x="19" y="0"/>
                  </a:cxn>
                  <a:cxn ang="0">
                    <a:pos x="16" y="7"/>
                  </a:cxn>
                  <a:cxn ang="0">
                    <a:pos x="14" y="11"/>
                  </a:cxn>
                  <a:cxn ang="0">
                    <a:pos x="10" y="13"/>
                  </a:cxn>
                  <a:cxn ang="0">
                    <a:pos x="8" y="15"/>
                  </a:cxn>
                  <a:cxn ang="0">
                    <a:pos x="5" y="15"/>
                  </a:cxn>
                  <a:cxn ang="0">
                    <a:pos x="3" y="13"/>
                  </a:cxn>
                  <a:cxn ang="0">
                    <a:pos x="1" y="11"/>
                  </a:cxn>
                  <a:cxn ang="0">
                    <a:pos x="0" y="10"/>
                  </a:cxn>
                  <a:cxn ang="0">
                    <a:pos x="3" y="5"/>
                  </a:cxn>
                  <a:cxn ang="0">
                    <a:pos x="14" y="1"/>
                  </a:cxn>
                  <a:cxn ang="0">
                    <a:pos x="16" y="0"/>
                  </a:cxn>
                </a:cxnLst>
                <a:rect l="0" t="0" r="r" b="b"/>
                <a:pathLst>
                  <a:path w="19" h="15">
                    <a:moveTo>
                      <a:pt x="16" y="0"/>
                    </a:moveTo>
                    <a:lnTo>
                      <a:pt x="19" y="0"/>
                    </a:lnTo>
                    <a:lnTo>
                      <a:pt x="16" y="7"/>
                    </a:lnTo>
                    <a:lnTo>
                      <a:pt x="14" y="11"/>
                    </a:lnTo>
                    <a:lnTo>
                      <a:pt x="10" y="13"/>
                    </a:lnTo>
                    <a:lnTo>
                      <a:pt x="8" y="15"/>
                    </a:lnTo>
                    <a:lnTo>
                      <a:pt x="5" y="15"/>
                    </a:lnTo>
                    <a:lnTo>
                      <a:pt x="3" y="13"/>
                    </a:lnTo>
                    <a:lnTo>
                      <a:pt x="1" y="11"/>
                    </a:lnTo>
                    <a:lnTo>
                      <a:pt x="0" y="10"/>
                    </a:lnTo>
                    <a:lnTo>
                      <a:pt x="3" y="5"/>
                    </a:lnTo>
                    <a:lnTo>
                      <a:pt x="14"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1" name="Freeform 1250">
                <a:extLst>
                  <a:ext uri="{FF2B5EF4-FFF2-40B4-BE49-F238E27FC236}">
                    <a16:creationId xmlns:a16="http://schemas.microsoft.com/office/drawing/2014/main" id="{835EE8E6-4B98-8D44-8A3E-C74CD8759FD3}"/>
                  </a:ext>
                </a:extLst>
              </p:cNvPr>
              <p:cNvSpPr>
                <a:spLocks/>
              </p:cNvSpPr>
              <p:nvPr/>
            </p:nvSpPr>
            <p:spPr bwMode="auto">
              <a:xfrm>
                <a:off x="3002822" y="2063964"/>
                <a:ext cx="31089" cy="10363"/>
              </a:xfrm>
              <a:custGeom>
                <a:avLst/>
                <a:gdLst/>
                <a:ahLst/>
                <a:cxnLst>
                  <a:cxn ang="0">
                    <a:pos x="0" y="0"/>
                  </a:cxn>
                  <a:cxn ang="0">
                    <a:pos x="15" y="0"/>
                  </a:cxn>
                  <a:cxn ang="0">
                    <a:pos x="15" y="5"/>
                  </a:cxn>
                  <a:cxn ang="0">
                    <a:pos x="3" y="5"/>
                  </a:cxn>
                  <a:cxn ang="0">
                    <a:pos x="2" y="4"/>
                  </a:cxn>
                  <a:cxn ang="0">
                    <a:pos x="0" y="3"/>
                  </a:cxn>
                  <a:cxn ang="0">
                    <a:pos x="0" y="0"/>
                  </a:cxn>
                </a:cxnLst>
                <a:rect l="0" t="0" r="r" b="b"/>
                <a:pathLst>
                  <a:path w="15" h="5">
                    <a:moveTo>
                      <a:pt x="0" y="0"/>
                    </a:moveTo>
                    <a:lnTo>
                      <a:pt x="15" y="0"/>
                    </a:lnTo>
                    <a:lnTo>
                      <a:pt x="15" y="5"/>
                    </a:lnTo>
                    <a:lnTo>
                      <a:pt x="3" y="5"/>
                    </a:lnTo>
                    <a:lnTo>
                      <a:pt x="2" y="4"/>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2" name="Freeform 1251">
                <a:extLst>
                  <a:ext uri="{FF2B5EF4-FFF2-40B4-BE49-F238E27FC236}">
                    <a16:creationId xmlns:a16="http://schemas.microsoft.com/office/drawing/2014/main" id="{D47B6607-FB6B-0D44-BA80-6380F1C740AE}"/>
                  </a:ext>
                </a:extLst>
              </p:cNvPr>
              <p:cNvSpPr>
                <a:spLocks/>
              </p:cNvSpPr>
              <p:nvPr/>
            </p:nvSpPr>
            <p:spPr bwMode="auto">
              <a:xfrm>
                <a:off x="2812149" y="2032876"/>
                <a:ext cx="167876" cy="87046"/>
              </a:xfrm>
              <a:custGeom>
                <a:avLst/>
                <a:gdLst/>
                <a:ahLst/>
                <a:cxnLst>
                  <a:cxn ang="0">
                    <a:pos x="73" y="0"/>
                  </a:cxn>
                  <a:cxn ang="0">
                    <a:pos x="79" y="2"/>
                  </a:cxn>
                  <a:cxn ang="0">
                    <a:pos x="81" y="4"/>
                  </a:cxn>
                  <a:cxn ang="0">
                    <a:pos x="81" y="7"/>
                  </a:cxn>
                  <a:cxn ang="0">
                    <a:pos x="80" y="8"/>
                  </a:cxn>
                  <a:cxn ang="0">
                    <a:pos x="75" y="10"/>
                  </a:cxn>
                  <a:cxn ang="0">
                    <a:pos x="78" y="15"/>
                  </a:cxn>
                  <a:cxn ang="0">
                    <a:pos x="79" y="17"/>
                  </a:cxn>
                  <a:cxn ang="0">
                    <a:pos x="79" y="19"/>
                  </a:cxn>
                  <a:cxn ang="0">
                    <a:pos x="61" y="32"/>
                  </a:cxn>
                  <a:cxn ang="0">
                    <a:pos x="59" y="32"/>
                  </a:cxn>
                  <a:cxn ang="0">
                    <a:pos x="58" y="30"/>
                  </a:cxn>
                  <a:cxn ang="0">
                    <a:pos x="55" y="25"/>
                  </a:cxn>
                  <a:cxn ang="0">
                    <a:pos x="54" y="24"/>
                  </a:cxn>
                  <a:cxn ang="0">
                    <a:pos x="53" y="22"/>
                  </a:cxn>
                  <a:cxn ang="0">
                    <a:pos x="51" y="20"/>
                  </a:cxn>
                  <a:cxn ang="0">
                    <a:pos x="50" y="24"/>
                  </a:cxn>
                  <a:cxn ang="0">
                    <a:pos x="45" y="32"/>
                  </a:cxn>
                  <a:cxn ang="0">
                    <a:pos x="41" y="33"/>
                  </a:cxn>
                  <a:cxn ang="0">
                    <a:pos x="38" y="33"/>
                  </a:cxn>
                  <a:cxn ang="0">
                    <a:pos x="36" y="37"/>
                  </a:cxn>
                  <a:cxn ang="0">
                    <a:pos x="35" y="39"/>
                  </a:cxn>
                  <a:cxn ang="0">
                    <a:pos x="33" y="41"/>
                  </a:cxn>
                  <a:cxn ang="0">
                    <a:pos x="29" y="42"/>
                  </a:cxn>
                  <a:cxn ang="0">
                    <a:pos x="26" y="41"/>
                  </a:cxn>
                  <a:cxn ang="0">
                    <a:pos x="25" y="39"/>
                  </a:cxn>
                  <a:cxn ang="0">
                    <a:pos x="22" y="38"/>
                  </a:cxn>
                  <a:cxn ang="0">
                    <a:pos x="22" y="36"/>
                  </a:cxn>
                  <a:cxn ang="0">
                    <a:pos x="20" y="37"/>
                  </a:cxn>
                  <a:cxn ang="0">
                    <a:pos x="15" y="37"/>
                  </a:cxn>
                  <a:cxn ang="0">
                    <a:pos x="14" y="36"/>
                  </a:cxn>
                  <a:cxn ang="0">
                    <a:pos x="10" y="36"/>
                  </a:cxn>
                  <a:cxn ang="0">
                    <a:pos x="7" y="37"/>
                  </a:cxn>
                  <a:cxn ang="0">
                    <a:pos x="6" y="39"/>
                  </a:cxn>
                  <a:cxn ang="0">
                    <a:pos x="4" y="39"/>
                  </a:cxn>
                  <a:cxn ang="0">
                    <a:pos x="2" y="38"/>
                  </a:cxn>
                  <a:cxn ang="0">
                    <a:pos x="1" y="36"/>
                  </a:cxn>
                  <a:cxn ang="0">
                    <a:pos x="0" y="34"/>
                  </a:cxn>
                  <a:cxn ang="0">
                    <a:pos x="0" y="32"/>
                  </a:cxn>
                  <a:cxn ang="0">
                    <a:pos x="2" y="30"/>
                  </a:cxn>
                  <a:cxn ang="0">
                    <a:pos x="4" y="29"/>
                  </a:cxn>
                  <a:cxn ang="0">
                    <a:pos x="6" y="28"/>
                  </a:cxn>
                  <a:cxn ang="0">
                    <a:pos x="9" y="25"/>
                  </a:cxn>
                  <a:cxn ang="0">
                    <a:pos x="28" y="18"/>
                  </a:cxn>
                  <a:cxn ang="0">
                    <a:pos x="38" y="8"/>
                  </a:cxn>
                  <a:cxn ang="0">
                    <a:pos x="43" y="4"/>
                  </a:cxn>
                  <a:cxn ang="0">
                    <a:pos x="49" y="3"/>
                  </a:cxn>
                  <a:cxn ang="0">
                    <a:pos x="59" y="3"/>
                  </a:cxn>
                  <a:cxn ang="0">
                    <a:pos x="65" y="2"/>
                  </a:cxn>
                  <a:cxn ang="0">
                    <a:pos x="73" y="0"/>
                  </a:cxn>
                </a:cxnLst>
                <a:rect l="0" t="0" r="r" b="b"/>
                <a:pathLst>
                  <a:path w="81" h="42">
                    <a:moveTo>
                      <a:pt x="73" y="0"/>
                    </a:moveTo>
                    <a:lnTo>
                      <a:pt x="79" y="2"/>
                    </a:lnTo>
                    <a:lnTo>
                      <a:pt x="81" y="4"/>
                    </a:lnTo>
                    <a:lnTo>
                      <a:pt x="81" y="7"/>
                    </a:lnTo>
                    <a:lnTo>
                      <a:pt x="80" y="8"/>
                    </a:lnTo>
                    <a:lnTo>
                      <a:pt x="75" y="10"/>
                    </a:lnTo>
                    <a:lnTo>
                      <a:pt x="78" y="15"/>
                    </a:lnTo>
                    <a:lnTo>
                      <a:pt x="79" y="17"/>
                    </a:lnTo>
                    <a:lnTo>
                      <a:pt x="79" y="19"/>
                    </a:lnTo>
                    <a:lnTo>
                      <a:pt x="61" y="32"/>
                    </a:lnTo>
                    <a:lnTo>
                      <a:pt x="59" y="32"/>
                    </a:lnTo>
                    <a:lnTo>
                      <a:pt x="58" y="30"/>
                    </a:lnTo>
                    <a:lnTo>
                      <a:pt x="55" y="25"/>
                    </a:lnTo>
                    <a:lnTo>
                      <a:pt x="54" y="24"/>
                    </a:lnTo>
                    <a:lnTo>
                      <a:pt x="53" y="22"/>
                    </a:lnTo>
                    <a:lnTo>
                      <a:pt x="51" y="20"/>
                    </a:lnTo>
                    <a:lnTo>
                      <a:pt x="50" y="24"/>
                    </a:lnTo>
                    <a:lnTo>
                      <a:pt x="45" y="32"/>
                    </a:lnTo>
                    <a:lnTo>
                      <a:pt x="41" y="33"/>
                    </a:lnTo>
                    <a:lnTo>
                      <a:pt x="38" y="33"/>
                    </a:lnTo>
                    <a:lnTo>
                      <a:pt x="36" y="37"/>
                    </a:lnTo>
                    <a:lnTo>
                      <a:pt x="35" y="39"/>
                    </a:lnTo>
                    <a:lnTo>
                      <a:pt x="33" y="41"/>
                    </a:lnTo>
                    <a:lnTo>
                      <a:pt x="29" y="42"/>
                    </a:lnTo>
                    <a:lnTo>
                      <a:pt x="26" y="41"/>
                    </a:lnTo>
                    <a:lnTo>
                      <a:pt x="25" y="39"/>
                    </a:lnTo>
                    <a:lnTo>
                      <a:pt x="22" y="38"/>
                    </a:lnTo>
                    <a:lnTo>
                      <a:pt x="22" y="36"/>
                    </a:lnTo>
                    <a:lnTo>
                      <a:pt x="20" y="37"/>
                    </a:lnTo>
                    <a:lnTo>
                      <a:pt x="15" y="37"/>
                    </a:lnTo>
                    <a:lnTo>
                      <a:pt x="14" y="36"/>
                    </a:lnTo>
                    <a:lnTo>
                      <a:pt x="10" y="36"/>
                    </a:lnTo>
                    <a:lnTo>
                      <a:pt x="7" y="37"/>
                    </a:lnTo>
                    <a:lnTo>
                      <a:pt x="6" y="39"/>
                    </a:lnTo>
                    <a:lnTo>
                      <a:pt x="4" y="39"/>
                    </a:lnTo>
                    <a:lnTo>
                      <a:pt x="2" y="38"/>
                    </a:lnTo>
                    <a:lnTo>
                      <a:pt x="1" y="36"/>
                    </a:lnTo>
                    <a:lnTo>
                      <a:pt x="0" y="34"/>
                    </a:lnTo>
                    <a:lnTo>
                      <a:pt x="0" y="32"/>
                    </a:lnTo>
                    <a:lnTo>
                      <a:pt x="2" y="30"/>
                    </a:lnTo>
                    <a:lnTo>
                      <a:pt x="4" y="29"/>
                    </a:lnTo>
                    <a:lnTo>
                      <a:pt x="6" y="28"/>
                    </a:lnTo>
                    <a:lnTo>
                      <a:pt x="9" y="25"/>
                    </a:lnTo>
                    <a:lnTo>
                      <a:pt x="28" y="18"/>
                    </a:lnTo>
                    <a:lnTo>
                      <a:pt x="38" y="8"/>
                    </a:lnTo>
                    <a:lnTo>
                      <a:pt x="43" y="4"/>
                    </a:lnTo>
                    <a:lnTo>
                      <a:pt x="49" y="3"/>
                    </a:lnTo>
                    <a:lnTo>
                      <a:pt x="59" y="3"/>
                    </a:lnTo>
                    <a:lnTo>
                      <a:pt x="65" y="2"/>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3" name="Freeform 1252">
                <a:extLst>
                  <a:ext uri="{FF2B5EF4-FFF2-40B4-BE49-F238E27FC236}">
                    <a16:creationId xmlns:a16="http://schemas.microsoft.com/office/drawing/2014/main" id="{F4BE8D26-9D1B-6E48-8EC1-199C2D46F48C}"/>
                  </a:ext>
                </a:extLst>
              </p:cNvPr>
              <p:cNvSpPr>
                <a:spLocks/>
              </p:cNvSpPr>
              <p:nvPr/>
            </p:nvSpPr>
            <p:spPr bwMode="auto">
              <a:xfrm>
                <a:off x="3035983" y="1966555"/>
                <a:ext cx="97410" cy="31089"/>
              </a:xfrm>
              <a:custGeom>
                <a:avLst/>
                <a:gdLst/>
                <a:ahLst/>
                <a:cxnLst>
                  <a:cxn ang="0">
                    <a:pos x="30" y="0"/>
                  </a:cxn>
                  <a:cxn ang="0">
                    <a:pos x="35" y="0"/>
                  </a:cxn>
                  <a:cxn ang="0">
                    <a:pos x="39" y="2"/>
                  </a:cxn>
                  <a:cxn ang="0">
                    <a:pos x="42" y="3"/>
                  </a:cxn>
                  <a:cxn ang="0">
                    <a:pos x="45" y="7"/>
                  </a:cxn>
                  <a:cxn ang="0">
                    <a:pos x="47" y="10"/>
                  </a:cxn>
                  <a:cxn ang="0">
                    <a:pos x="45" y="11"/>
                  </a:cxn>
                  <a:cxn ang="0">
                    <a:pos x="42" y="13"/>
                  </a:cxn>
                  <a:cxn ang="0">
                    <a:pos x="40" y="15"/>
                  </a:cxn>
                  <a:cxn ang="0">
                    <a:pos x="16" y="15"/>
                  </a:cxn>
                  <a:cxn ang="0">
                    <a:pos x="14" y="13"/>
                  </a:cxn>
                  <a:cxn ang="0">
                    <a:pos x="11" y="11"/>
                  </a:cxn>
                  <a:cxn ang="0">
                    <a:pos x="6" y="11"/>
                  </a:cxn>
                  <a:cxn ang="0">
                    <a:pos x="4" y="12"/>
                  </a:cxn>
                  <a:cxn ang="0">
                    <a:pos x="2" y="13"/>
                  </a:cxn>
                  <a:cxn ang="0">
                    <a:pos x="0" y="15"/>
                  </a:cxn>
                  <a:cxn ang="0">
                    <a:pos x="2" y="11"/>
                  </a:cxn>
                  <a:cxn ang="0">
                    <a:pos x="9" y="7"/>
                  </a:cxn>
                  <a:cxn ang="0">
                    <a:pos x="17" y="3"/>
                  </a:cxn>
                  <a:cxn ang="0">
                    <a:pos x="25" y="1"/>
                  </a:cxn>
                  <a:cxn ang="0">
                    <a:pos x="30" y="0"/>
                  </a:cxn>
                </a:cxnLst>
                <a:rect l="0" t="0" r="r" b="b"/>
                <a:pathLst>
                  <a:path w="47" h="15">
                    <a:moveTo>
                      <a:pt x="30" y="0"/>
                    </a:moveTo>
                    <a:lnTo>
                      <a:pt x="35" y="0"/>
                    </a:lnTo>
                    <a:lnTo>
                      <a:pt x="39" y="2"/>
                    </a:lnTo>
                    <a:lnTo>
                      <a:pt x="42" y="3"/>
                    </a:lnTo>
                    <a:lnTo>
                      <a:pt x="45" y="7"/>
                    </a:lnTo>
                    <a:lnTo>
                      <a:pt x="47" y="10"/>
                    </a:lnTo>
                    <a:lnTo>
                      <a:pt x="45" y="11"/>
                    </a:lnTo>
                    <a:lnTo>
                      <a:pt x="42" y="13"/>
                    </a:lnTo>
                    <a:lnTo>
                      <a:pt x="40" y="15"/>
                    </a:lnTo>
                    <a:lnTo>
                      <a:pt x="16" y="15"/>
                    </a:lnTo>
                    <a:lnTo>
                      <a:pt x="14" y="13"/>
                    </a:lnTo>
                    <a:lnTo>
                      <a:pt x="11" y="11"/>
                    </a:lnTo>
                    <a:lnTo>
                      <a:pt x="6" y="11"/>
                    </a:lnTo>
                    <a:lnTo>
                      <a:pt x="4" y="12"/>
                    </a:lnTo>
                    <a:lnTo>
                      <a:pt x="2" y="13"/>
                    </a:lnTo>
                    <a:lnTo>
                      <a:pt x="0" y="15"/>
                    </a:lnTo>
                    <a:lnTo>
                      <a:pt x="2" y="11"/>
                    </a:lnTo>
                    <a:lnTo>
                      <a:pt x="9" y="7"/>
                    </a:lnTo>
                    <a:lnTo>
                      <a:pt x="17" y="3"/>
                    </a:lnTo>
                    <a:lnTo>
                      <a:pt x="25" y="1"/>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4" name="Freeform 1253">
                <a:extLst>
                  <a:ext uri="{FF2B5EF4-FFF2-40B4-BE49-F238E27FC236}">
                    <a16:creationId xmlns:a16="http://schemas.microsoft.com/office/drawing/2014/main" id="{DB2E5E50-76C0-9F45-99BE-F2870FE60B67}"/>
                  </a:ext>
                </a:extLst>
              </p:cNvPr>
              <p:cNvSpPr>
                <a:spLocks/>
              </p:cNvSpPr>
              <p:nvPr/>
            </p:nvSpPr>
            <p:spPr bwMode="auto">
              <a:xfrm>
                <a:off x="3038056" y="1999715"/>
                <a:ext cx="84975" cy="43524"/>
              </a:xfrm>
              <a:custGeom>
                <a:avLst/>
                <a:gdLst/>
                <a:ahLst/>
                <a:cxnLst>
                  <a:cxn ang="0">
                    <a:pos x="28" y="0"/>
                  </a:cxn>
                  <a:cxn ang="0">
                    <a:pos x="36" y="0"/>
                  </a:cxn>
                  <a:cxn ang="0">
                    <a:pos x="39" y="1"/>
                  </a:cxn>
                  <a:cxn ang="0">
                    <a:pos x="41" y="4"/>
                  </a:cxn>
                  <a:cxn ang="0">
                    <a:pos x="38" y="6"/>
                  </a:cxn>
                  <a:cxn ang="0">
                    <a:pos x="33" y="7"/>
                  </a:cxn>
                  <a:cxn ang="0">
                    <a:pos x="29" y="9"/>
                  </a:cxn>
                  <a:cxn ang="0">
                    <a:pos x="35" y="9"/>
                  </a:cxn>
                  <a:cxn ang="0">
                    <a:pos x="34" y="15"/>
                  </a:cxn>
                  <a:cxn ang="0">
                    <a:pos x="28" y="19"/>
                  </a:cxn>
                  <a:cxn ang="0">
                    <a:pos x="21" y="20"/>
                  </a:cxn>
                  <a:cxn ang="0">
                    <a:pos x="14" y="21"/>
                  </a:cxn>
                  <a:cxn ang="0">
                    <a:pos x="10" y="21"/>
                  </a:cxn>
                  <a:cxn ang="0">
                    <a:pos x="8" y="19"/>
                  </a:cxn>
                  <a:cxn ang="0">
                    <a:pos x="5" y="18"/>
                  </a:cxn>
                  <a:cxn ang="0">
                    <a:pos x="0" y="13"/>
                  </a:cxn>
                  <a:cxn ang="0">
                    <a:pos x="0" y="10"/>
                  </a:cxn>
                  <a:cxn ang="0">
                    <a:pos x="3" y="5"/>
                  </a:cxn>
                  <a:cxn ang="0">
                    <a:pos x="9" y="2"/>
                  </a:cxn>
                  <a:cxn ang="0">
                    <a:pos x="18" y="1"/>
                  </a:cxn>
                  <a:cxn ang="0">
                    <a:pos x="28" y="0"/>
                  </a:cxn>
                </a:cxnLst>
                <a:rect l="0" t="0" r="r" b="b"/>
                <a:pathLst>
                  <a:path w="41" h="21">
                    <a:moveTo>
                      <a:pt x="28" y="0"/>
                    </a:moveTo>
                    <a:lnTo>
                      <a:pt x="36" y="0"/>
                    </a:lnTo>
                    <a:lnTo>
                      <a:pt x="39" y="1"/>
                    </a:lnTo>
                    <a:lnTo>
                      <a:pt x="41" y="4"/>
                    </a:lnTo>
                    <a:lnTo>
                      <a:pt x="38" y="6"/>
                    </a:lnTo>
                    <a:lnTo>
                      <a:pt x="33" y="7"/>
                    </a:lnTo>
                    <a:lnTo>
                      <a:pt x="29" y="9"/>
                    </a:lnTo>
                    <a:lnTo>
                      <a:pt x="35" y="9"/>
                    </a:lnTo>
                    <a:lnTo>
                      <a:pt x="34" y="15"/>
                    </a:lnTo>
                    <a:lnTo>
                      <a:pt x="28" y="19"/>
                    </a:lnTo>
                    <a:lnTo>
                      <a:pt x="21" y="20"/>
                    </a:lnTo>
                    <a:lnTo>
                      <a:pt x="14" y="21"/>
                    </a:lnTo>
                    <a:lnTo>
                      <a:pt x="10" y="21"/>
                    </a:lnTo>
                    <a:lnTo>
                      <a:pt x="8" y="19"/>
                    </a:lnTo>
                    <a:lnTo>
                      <a:pt x="5" y="18"/>
                    </a:lnTo>
                    <a:lnTo>
                      <a:pt x="0" y="13"/>
                    </a:lnTo>
                    <a:lnTo>
                      <a:pt x="0" y="10"/>
                    </a:lnTo>
                    <a:lnTo>
                      <a:pt x="3" y="5"/>
                    </a:lnTo>
                    <a:lnTo>
                      <a:pt x="9" y="2"/>
                    </a:lnTo>
                    <a:lnTo>
                      <a:pt x="18"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5" name="Freeform 1254">
                <a:extLst>
                  <a:ext uri="{FF2B5EF4-FFF2-40B4-BE49-F238E27FC236}">
                    <a16:creationId xmlns:a16="http://schemas.microsoft.com/office/drawing/2014/main" id="{457DCAF5-22C2-0F4B-B562-F36839233616}"/>
                  </a:ext>
                </a:extLst>
              </p:cNvPr>
              <p:cNvSpPr>
                <a:spLocks/>
              </p:cNvSpPr>
              <p:nvPr/>
            </p:nvSpPr>
            <p:spPr bwMode="auto">
              <a:xfrm>
                <a:off x="2998677" y="2003860"/>
                <a:ext cx="29015" cy="24870"/>
              </a:xfrm>
              <a:custGeom>
                <a:avLst/>
                <a:gdLst/>
                <a:ahLst/>
                <a:cxnLst>
                  <a:cxn ang="0">
                    <a:pos x="3" y="0"/>
                  </a:cxn>
                  <a:cxn ang="0">
                    <a:pos x="8" y="3"/>
                  </a:cxn>
                  <a:cxn ang="0">
                    <a:pos x="9" y="4"/>
                  </a:cxn>
                  <a:cxn ang="0">
                    <a:pos x="12" y="5"/>
                  </a:cxn>
                  <a:cxn ang="0">
                    <a:pos x="13" y="5"/>
                  </a:cxn>
                  <a:cxn ang="0">
                    <a:pos x="14" y="7"/>
                  </a:cxn>
                  <a:cxn ang="0">
                    <a:pos x="13" y="8"/>
                  </a:cxn>
                  <a:cxn ang="0">
                    <a:pos x="12" y="11"/>
                  </a:cxn>
                  <a:cxn ang="0">
                    <a:pos x="10" y="12"/>
                  </a:cxn>
                  <a:cxn ang="0">
                    <a:pos x="5" y="12"/>
                  </a:cxn>
                  <a:cxn ang="0">
                    <a:pos x="0" y="7"/>
                  </a:cxn>
                  <a:cxn ang="0">
                    <a:pos x="0" y="3"/>
                  </a:cxn>
                  <a:cxn ang="0">
                    <a:pos x="3" y="0"/>
                  </a:cxn>
                </a:cxnLst>
                <a:rect l="0" t="0" r="r" b="b"/>
                <a:pathLst>
                  <a:path w="14" h="12">
                    <a:moveTo>
                      <a:pt x="3" y="0"/>
                    </a:moveTo>
                    <a:lnTo>
                      <a:pt x="8" y="3"/>
                    </a:lnTo>
                    <a:lnTo>
                      <a:pt x="9" y="4"/>
                    </a:lnTo>
                    <a:lnTo>
                      <a:pt x="12" y="5"/>
                    </a:lnTo>
                    <a:lnTo>
                      <a:pt x="13" y="5"/>
                    </a:lnTo>
                    <a:lnTo>
                      <a:pt x="14" y="7"/>
                    </a:lnTo>
                    <a:lnTo>
                      <a:pt x="13" y="8"/>
                    </a:lnTo>
                    <a:lnTo>
                      <a:pt x="12" y="11"/>
                    </a:lnTo>
                    <a:lnTo>
                      <a:pt x="10" y="12"/>
                    </a:lnTo>
                    <a:lnTo>
                      <a:pt x="5" y="12"/>
                    </a:lnTo>
                    <a:lnTo>
                      <a:pt x="0" y="7"/>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6" name="Freeform 1255">
                <a:extLst>
                  <a:ext uri="{FF2B5EF4-FFF2-40B4-BE49-F238E27FC236}">
                    <a16:creationId xmlns:a16="http://schemas.microsoft.com/office/drawing/2014/main" id="{C8CE96E0-D8E7-9844-BB24-899E697BF206}"/>
                  </a:ext>
                </a:extLst>
              </p:cNvPr>
              <p:cNvSpPr>
                <a:spLocks/>
              </p:cNvSpPr>
              <p:nvPr/>
            </p:nvSpPr>
            <p:spPr bwMode="auto">
              <a:xfrm>
                <a:off x="3311630" y="2219404"/>
                <a:ext cx="143005" cy="111917"/>
              </a:xfrm>
              <a:custGeom>
                <a:avLst/>
                <a:gdLst/>
                <a:ahLst/>
                <a:cxnLst>
                  <a:cxn ang="0">
                    <a:pos x="21" y="0"/>
                  </a:cxn>
                  <a:cxn ang="0">
                    <a:pos x="55" y="0"/>
                  </a:cxn>
                  <a:cxn ang="0">
                    <a:pos x="56" y="1"/>
                  </a:cxn>
                  <a:cxn ang="0">
                    <a:pos x="59" y="2"/>
                  </a:cxn>
                  <a:cxn ang="0">
                    <a:pos x="59" y="3"/>
                  </a:cxn>
                  <a:cxn ang="0">
                    <a:pos x="58" y="7"/>
                  </a:cxn>
                  <a:cxn ang="0">
                    <a:pos x="56" y="10"/>
                  </a:cxn>
                  <a:cxn ang="0">
                    <a:pos x="54" y="12"/>
                  </a:cxn>
                  <a:cxn ang="0">
                    <a:pos x="50" y="15"/>
                  </a:cxn>
                  <a:cxn ang="0">
                    <a:pos x="47" y="16"/>
                  </a:cxn>
                  <a:cxn ang="0">
                    <a:pos x="45" y="18"/>
                  </a:cxn>
                  <a:cxn ang="0">
                    <a:pos x="47" y="18"/>
                  </a:cxn>
                  <a:cxn ang="0">
                    <a:pos x="50" y="17"/>
                  </a:cxn>
                  <a:cxn ang="0">
                    <a:pos x="53" y="17"/>
                  </a:cxn>
                  <a:cxn ang="0">
                    <a:pos x="55" y="16"/>
                  </a:cxn>
                  <a:cxn ang="0">
                    <a:pos x="58" y="17"/>
                  </a:cxn>
                  <a:cxn ang="0">
                    <a:pos x="59" y="17"/>
                  </a:cxn>
                  <a:cxn ang="0">
                    <a:pos x="60" y="18"/>
                  </a:cxn>
                  <a:cxn ang="0">
                    <a:pos x="60" y="22"/>
                  </a:cxn>
                  <a:cxn ang="0">
                    <a:pos x="59" y="22"/>
                  </a:cxn>
                  <a:cxn ang="0">
                    <a:pos x="59" y="25"/>
                  </a:cxn>
                  <a:cxn ang="0">
                    <a:pos x="61" y="25"/>
                  </a:cxn>
                  <a:cxn ang="0">
                    <a:pos x="64" y="26"/>
                  </a:cxn>
                  <a:cxn ang="0">
                    <a:pos x="66" y="26"/>
                  </a:cxn>
                  <a:cxn ang="0">
                    <a:pos x="69" y="27"/>
                  </a:cxn>
                  <a:cxn ang="0">
                    <a:pos x="68" y="37"/>
                  </a:cxn>
                  <a:cxn ang="0">
                    <a:pos x="65" y="42"/>
                  </a:cxn>
                  <a:cxn ang="0">
                    <a:pos x="63" y="45"/>
                  </a:cxn>
                  <a:cxn ang="0">
                    <a:pos x="59" y="46"/>
                  </a:cxn>
                  <a:cxn ang="0">
                    <a:pos x="53" y="47"/>
                  </a:cxn>
                  <a:cxn ang="0">
                    <a:pos x="50" y="49"/>
                  </a:cxn>
                  <a:cxn ang="0">
                    <a:pos x="49" y="50"/>
                  </a:cxn>
                  <a:cxn ang="0">
                    <a:pos x="47" y="52"/>
                  </a:cxn>
                  <a:cxn ang="0">
                    <a:pos x="46" y="54"/>
                  </a:cxn>
                  <a:cxn ang="0">
                    <a:pos x="41" y="54"/>
                  </a:cxn>
                  <a:cxn ang="0">
                    <a:pos x="39" y="52"/>
                  </a:cxn>
                  <a:cxn ang="0">
                    <a:pos x="37" y="51"/>
                  </a:cxn>
                  <a:cxn ang="0">
                    <a:pos x="36" y="49"/>
                  </a:cxn>
                  <a:cxn ang="0">
                    <a:pos x="35" y="47"/>
                  </a:cxn>
                  <a:cxn ang="0">
                    <a:pos x="24" y="40"/>
                  </a:cxn>
                  <a:cxn ang="0">
                    <a:pos x="11" y="34"/>
                  </a:cxn>
                  <a:cxn ang="0">
                    <a:pos x="0" y="26"/>
                  </a:cxn>
                  <a:cxn ang="0">
                    <a:pos x="0" y="18"/>
                  </a:cxn>
                  <a:cxn ang="0">
                    <a:pos x="4" y="20"/>
                  </a:cxn>
                  <a:cxn ang="0">
                    <a:pos x="9" y="21"/>
                  </a:cxn>
                  <a:cxn ang="0">
                    <a:pos x="12" y="22"/>
                  </a:cxn>
                  <a:cxn ang="0">
                    <a:pos x="17" y="23"/>
                  </a:cxn>
                  <a:cxn ang="0">
                    <a:pos x="24" y="23"/>
                  </a:cxn>
                  <a:cxn ang="0">
                    <a:pos x="24" y="12"/>
                  </a:cxn>
                  <a:cxn ang="0">
                    <a:pos x="19" y="12"/>
                  </a:cxn>
                  <a:cxn ang="0">
                    <a:pos x="15" y="11"/>
                  </a:cxn>
                  <a:cxn ang="0">
                    <a:pos x="14" y="11"/>
                  </a:cxn>
                  <a:cxn ang="0">
                    <a:pos x="11" y="10"/>
                  </a:cxn>
                  <a:cxn ang="0">
                    <a:pos x="11" y="7"/>
                  </a:cxn>
                  <a:cxn ang="0">
                    <a:pos x="12" y="6"/>
                  </a:cxn>
                  <a:cxn ang="0">
                    <a:pos x="12" y="5"/>
                  </a:cxn>
                  <a:cxn ang="0">
                    <a:pos x="14" y="3"/>
                  </a:cxn>
                  <a:cxn ang="0">
                    <a:pos x="21" y="0"/>
                  </a:cxn>
                </a:cxnLst>
                <a:rect l="0" t="0" r="r" b="b"/>
                <a:pathLst>
                  <a:path w="69" h="54">
                    <a:moveTo>
                      <a:pt x="21" y="0"/>
                    </a:moveTo>
                    <a:lnTo>
                      <a:pt x="55" y="0"/>
                    </a:lnTo>
                    <a:lnTo>
                      <a:pt x="56" y="1"/>
                    </a:lnTo>
                    <a:lnTo>
                      <a:pt x="59" y="2"/>
                    </a:lnTo>
                    <a:lnTo>
                      <a:pt x="59" y="3"/>
                    </a:lnTo>
                    <a:lnTo>
                      <a:pt x="58" y="7"/>
                    </a:lnTo>
                    <a:lnTo>
                      <a:pt x="56" y="10"/>
                    </a:lnTo>
                    <a:lnTo>
                      <a:pt x="54" y="12"/>
                    </a:lnTo>
                    <a:lnTo>
                      <a:pt x="50" y="15"/>
                    </a:lnTo>
                    <a:lnTo>
                      <a:pt x="47" y="16"/>
                    </a:lnTo>
                    <a:lnTo>
                      <a:pt x="45" y="18"/>
                    </a:lnTo>
                    <a:lnTo>
                      <a:pt x="47" y="18"/>
                    </a:lnTo>
                    <a:lnTo>
                      <a:pt x="50" y="17"/>
                    </a:lnTo>
                    <a:lnTo>
                      <a:pt x="53" y="17"/>
                    </a:lnTo>
                    <a:lnTo>
                      <a:pt x="55" y="16"/>
                    </a:lnTo>
                    <a:lnTo>
                      <a:pt x="58" y="17"/>
                    </a:lnTo>
                    <a:lnTo>
                      <a:pt x="59" y="17"/>
                    </a:lnTo>
                    <a:lnTo>
                      <a:pt x="60" y="18"/>
                    </a:lnTo>
                    <a:lnTo>
                      <a:pt x="60" y="22"/>
                    </a:lnTo>
                    <a:lnTo>
                      <a:pt x="59" y="22"/>
                    </a:lnTo>
                    <a:lnTo>
                      <a:pt x="59" y="25"/>
                    </a:lnTo>
                    <a:lnTo>
                      <a:pt x="61" y="25"/>
                    </a:lnTo>
                    <a:lnTo>
                      <a:pt x="64" y="26"/>
                    </a:lnTo>
                    <a:lnTo>
                      <a:pt x="66" y="26"/>
                    </a:lnTo>
                    <a:lnTo>
                      <a:pt x="69" y="27"/>
                    </a:lnTo>
                    <a:lnTo>
                      <a:pt x="68" y="37"/>
                    </a:lnTo>
                    <a:lnTo>
                      <a:pt x="65" y="42"/>
                    </a:lnTo>
                    <a:lnTo>
                      <a:pt x="63" y="45"/>
                    </a:lnTo>
                    <a:lnTo>
                      <a:pt x="59" y="46"/>
                    </a:lnTo>
                    <a:lnTo>
                      <a:pt x="53" y="47"/>
                    </a:lnTo>
                    <a:lnTo>
                      <a:pt x="50" y="49"/>
                    </a:lnTo>
                    <a:lnTo>
                      <a:pt x="49" y="50"/>
                    </a:lnTo>
                    <a:lnTo>
                      <a:pt x="47" y="52"/>
                    </a:lnTo>
                    <a:lnTo>
                      <a:pt x="46" y="54"/>
                    </a:lnTo>
                    <a:lnTo>
                      <a:pt x="41" y="54"/>
                    </a:lnTo>
                    <a:lnTo>
                      <a:pt x="39" y="52"/>
                    </a:lnTo>
                    <a:lnTo>
                      <a:pt x="37" y="51"/>
                    </a:lnTo>
                    <a:lnTo>
                      <a:pt x="36" y="49"/>
                    </a:lnTo>
                    <a:lnTo>
                      <a:pt x="35" y="47"/>
                    </a:lnTo>
                    <a:lnTo>
                      <a:pt x="24" y="40"/>
                    </a:lnTo>
                    <a:lnTo>
                      <a:pt x="11" y="34"/>
                    </a:lnTo>
                    <a:lnTo>
                      <a:pt x="0" y="26"/>
                    </a:lnTo>
                    <a:lnTo>
                      <a:pt x="0" y="18"/>
                    </a:lnTo>
                    <a:lnTo>
                      <a:pt x="4" y="20"/>
                    </a:lnTo>
                    <a:lnTo>
                      <a:pt x="9" y="21"/>
                    </a:lnTo>
                    <a:lnTo>
                      <a:pt x="12" y="22"/>
                    </a:lnTo>
                    <a:lnTo>
                      <a:pt x="17" y="23"/>
                    </a:lnTo>
                    <a:lnTo>
                      <a:pt x="24" y="23"/>
                    </a:lnTo>
                    <a:lnTo>
                      <a:pt x="24" y="12"/>
                    </a:lnTo>
                    <a:lnTo>
                      <a:pt x="19" y="12"/>
                    </a:lnTo>
                    <a:lnTo>
                      <a:pt x="15" y="11"/>
                    </a:lnTo>
                    <a:lnTo>
                      <a:pt x="14" y="11"/>
                    </a:lnTo>
                    <a:lnTo>
                      <a:pt x="11" y="10"/>
                    </a:lnTo>
                    <a:lnTo>
                      <a:pt x="11" y="7"/>
                    </a:lnTo>
                    <a:lnTo>
                      <a:pt x="12" y="6"/>
                    </a:lnTo>
                    <a:lnTo>
                      <a:pt x="12" y="5"/>
                    </a:lnTo>
                    <a:lnTo>
                      <a:pt x="14" y="3"/>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7" name="Freeform 1256">
                <a:extLst>
                  <a:ext uri="{FF2B5EF4-FFF2-40B4-BE49-F238E27FC236}">
                    <a16:creationId xmlns:a16="http://schemas.microsoft.com/office/drawing/2014/main" id="{BF1EE57F-61EE-2D4C-AF67-5D207231CB88}"/>
                  </a:ext>
                </a:extLst>
              </p:cNvPr>
              <p:cNvSpPr>
                <a:spLocks/>
              </p:cNvSpPr>
              <p:nvPr/>
            </p:nvSpPr>
            <p:spPr bwMode="auto">
              <a:xfrm>
                <a:off x="3259816" y="2074326"/>
                <a:ext cx="157513" cy="80829"/>
              </a:xfrm>
              <a:custGeom>
                <a:avLst/>
                <a:gdLst/>
                <a:ahLst/>
                <a:cxnLst>
                  <a:cxn ang="0">
                    <a:pos x="46" y="0"/>
                  </a:cxn>
                  <a:cxn ang="0">
                    <a:pos x="52" y="4"/>
                  </a:cxn>
                  <a:cxn ang="0">
                    <a:pos x="62" y="5"/>
                  </a:cxn>
                  <a:cxn ang="0">
                    <a:pos x="66" y="2"/>
                  </a:cxn>
                  <a:cxn ang="0">
                    <a:pos x="75" y="4"/>
                  </a:cxn>
                  <a:cxn ang="0">
                    <a:pos x="76" y="12"/>
                  </a:cxn>
                  <a:cxn ang="0">
                    <a:pos x="74" y="38"/>
                  </a:cxn>
                  <a:cxn ang="0">
                    <a:pos x="66" y="39"/>
                  </a:cxn>
                  <a:cxn ang="0">
                    <a:pos x="44" y="38"/>
                  </a:cxn>
                  <a:cxn ang="0">
                    <a:pos x="45" y="34"/>
                  </a:cxn>
                  <a:cxn ang="0">
                    <a:pos x="46" y="31"/>
                  </a:cxn>
                  <a:cxn ang="0">
                    <a:pos x="47" y="28"/>
                  </a:cxn>
                  <a:cxn ang="0">
                    <a:pos x="51" y="26"/>
                  </a:cxn>
                  <a:cxn ang="0">
                    <a:pos x="56" y="24"/>
                  </a:cxn>
                  <a:cxn ang="0">
                    <a:pos x="56" y="23"/>
                  </a:cxn>
                  <a:cxn ang="0">
                    <a:pos x="52" y="22"/>
                  </a:cxn>
                  <a:cxn ang="0">
                    <a:pos x="32" y="24"/>
                  </a:cxn>
                  <a:cxn ang="0">
                    <a:pos x="21" y="26"/>
                  </a:cxn>
                  <a:cxn ang="0">
                    <a:pos x="17" y="23"/>
                  </a:cxn>
                  <a:cxn ang="0">
                    <a:pos x="11" y="22"/>
                  </a:cxn>
                  <a:cxn ang="0">
                    <a:pos x="5" y="17"/>
                  </a:cxn>
                  <a:cxn ang="0">
                    <a:pos x="0" y="13"/>
                  </a:cxn>
                  <a:cxn ang="0">
                    <a:pos x="1" y="7"/>
                  </a:cxn>
                  <a:cxn ang="0">
                    <a:pos x="0" y="2"/>
                  </a:cxn>
                  <a:cxn ang="0">
                    <a:pos x="10" y="4"/>
                  </a:cxn>
                  <a:cxn ang="0">
                    <a:pos x="35" y="19"/>
                  </a:cxn>
                  <a:cxn ang="0">
                    <a:pos x="26" y="12"/>
                  </a:cxn>
                  <a:cxn ang="0">
                    <a:pos x="32" y="8"/>
                  </a:cxn>
                  <a:cxn ang="0">
                    <a:pos x="42" y="14"/>
                  </a:cxn>
                  <a:cxn ang="0">
                    <a:pos x="49" y="7"/>
                  </a:cxn>
                  <a:cxn ang="0">
                    <a:pos x="36" y="4"/>
                  </a:cxn>
                  <a:cxn ang="0">
                    <a:pos x="37" y="0"/>
                  </a:cxn>
                </a:cxnLst>
                <a:rect l="0" t="0" r="r" b="b"/>
                <a:pathLst>
                  <a:path w="76" h="39">
                    <a:moveTo>
                      <a:pt x="37" y="0"/>
                    </a:moveTo>
                    <a:lnTo>
                      <a:pt x="46" y="0"/>
                    </a:lnTo>
                    <a:lnTo>
                      <a:pt x="49" y="2"/>
                    </a:lnTo>
                    <a:lnTo>
                      <a:pt x="52" y="4"/>
                    </a:lnTo>
                    <a:lnTo>
                      <a:pt x="56" y="5"/>
                    </a:lnTo>
                    <a:lnTo>
                      <a:pt x="62" y="5"/>
                    </a:lnTo>
                    <a:lnTo>
                      <a:pt x="64" y="3"/>
                    </a:lnTo>
                    <a:lnTo>
                      <a:pt x="66" y="2"/>
                    </a:lnTo>
                    <a:lnTo>
                      <a:pt x="72" y="2"/>
                    </a:lnTo>
                    <a:lnTo>
                      <a:pt x="75" y="4"/>
                    </a:lnTo>
                    <a:lnTo>
                      <a:pt x="76" y="7"/>
                    </a:lnTo>
                    <a:lnTo>
                      <a:pt x="76" y="12"/>
                    </a:lnTo>
                    <a:lnTo>
                      <a:pt x="72" y="31"/>
                    </a:lnTo>
                    <a:lnTo>
                      <a:pt x="74" y="38"/>
                    </a:lnTo>
                    <a:lnTo>
                      <a:pt x="70" y="38"/>
                    </a:lnTo>
                    <a:lnTo>
                      <a:pt x="66" y="39"/>
                    </a:lnTo>
                    <a:lnTo>
                      <a:pt x="45" y="39"/>
                    </a:lnTo>
                    <a:lnTo>
                      <a:pt x="44" y="38"/>
                    </a:lnTo>
                    <a:lnTo>
                      <a:pt x="44" y="36"/>
                    </a:lnTo>
                    <a:lnTo>
                      <a:pt x="45" y="34"/>
                    </a:lnTo>
                    <a:lnTo>
                      <a:pt x="47" y="33"/>
                    </a:lnTo>
                    <a:lnTo>
                      <a:pt x="46" y="31"/>
                    </a:lnTo>
                    <a:lnTo>
                      <a:pt x="47" y="29"/>
                    </a:lnTo>
                    <a:lnTo>
                      <a:pt x="47" y="28"/>
                    </a:lnTo>
                    <a:lnTo>
                      <a:pt x="50" y="27"/>
                    </a:lnTo>
                    <a:lnTo>
                      <a:pt x="51" y="26"/>
                    </a:lnTo>
                    <a:lnTo>
                      <a:pt x="54" y="26"/>
                    </a:lnTo>
                    <a:lnTo>
                      <a:pt x="56" y="24"/>
                    </a:lnTo>
                    <a:lnTo>
                      <a:pt x="57" y="23"/>
                    </a:lnTo>
                    <a:lnTo>
                      <a:pt x="56" y="23"/>
                    </a:lnTo>
                    <a:lnTo>
                      <a:pt x="54" y="22"/>
                    </a:lnTo>
                    <a:lnTo>
                      <a:pt x="52" y="22"/>
                    </a:lnTo>
                    <a:lnTo>
                      <a:pt x="44" y="23"/>
                    </a:lnTo>
                    <a:lnTo>
                      <a:pt x="32" y="24"/>
                    </a:lnTo>
                    <a:lnTo>
                      <a:pt x="22" y="26"/>
                    </a:lnTo>
                    <a:lnTo>
                      <a:pt x="21" y="26"/>
                    </a:lnTo>
                    <a:lnTo>
                      <a:pt x="19" y="24"/>
                    </a:lnTo>
                    <a:lnTo>
                      <a:pt x="17" y="23"/>
                    </a:lnTo>
                    <a:lnTo>
                      <a:pt x="17" y="22"/>
                    </a:lnTo>
                    <a:lnTo>
                      <a:pt x="11" y="22"/>
                    </a:lnTo>
                    <a:lnTo>
                      <a:pt x="10" y="17"/>
                    </a:lnTo>
                    <a:lnTo>
                      <a:pt x="5" y="17"/>
                    </a:lnTo>
                    <a:lnTo>
                      <a:pt x="2" y="14"/>
                    </a:lnTo>
                    <a:lnTo>
                      <a:pt x="0" y="13"/>
                    </a:lnTo>
                    <a:lnTo>
                      <a:pt x="0" y="5"/>
                    </a:lnTo>
                    <a:lnTo>
                      <a:pt x="1" y="7"/>
                    </a:lnTo>
                    <a:lnTo>
                      <a:pt x="0" y="4"/>
                    </a:lnTo>
                    <a:lnTo>
                      <a:pt x="0" y="2"/>
                    </a:lnTo>
                    <a:lnTo>
                      <a:pt x="3" y="2"/>
                    </a:lnTo>
                    <a:lnTo>
                      <a:pt x="10" y="4"/>
                    </a:lnTo>
                    <a:lnTo>
                      <a:pt x="29" y="19"/>
                    </a:lnTo>
                    <a:lnTo>
                      <a:pt x="35" y="19"/>
                    </a:lnTo>
                    <a:lnTo>
                      <a:pt x="30" y="16"/>
                    </a:lnTo>
                    <a:lnTo>
                      <a:pt x="26" y="12"/>
                    </a:lnTo>
                    <a:lnTo>
                      <a:pt x="26" y="7"/>
                    </a:lnTo>
                    <a:lnTo>
                      <a:pt x="32" y="8"/>
                    </a:lnTo>
                    <a:lnTo>
                      <a:pt x="37" y="10"/>
                    </a:lnTo>
                    <a:lnTo>
                      <a:pt x="42" y="14"/>
                    </a:lnTo>
                    <a:lnTo>
                      <a:pt x="49" y="16"/>
                    </a:lnTo>
                    <a:lnTo>
                      <a:pt x="49" y="7"/>
                    </a:lnTo>
                    <a:lnTo>
                      <a:pt x="41" y="7"/>
                    </a:lnTo>
                    <a:lnTo>
                      <a:pt x="36" y="4"/>
                    </a:lnTo>
                    <a:lnTo>
                      <a:pt x="35" y="2"/>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8" name="Freeform 1257">
                <a:extLst>
                  <a:ext uri="{FF2B5EF4-FFF2-40B4-BE49-F238E27FC236}">
                    <a16:creationId xmlns:a16="http://schemas.microsoft.com/office/drawing/2014/main" id="{F68CBC68-A94A-C043-ADCD-83533499EDEC}"/>
                  </a:ext>
                </a:extLst>
              </p:cNvPr>
              <p:cNvSpPr>
                <a:spLocks/>
              </p:cNvSpPr>
              <p:nvPr/>
            </p:nvSpPr>
            <p:spPr bwMode="auto">
              <a:xfrm>
                <a:off x="3382096" y="2397642"/>
                <a:ext cx="93265" cy="55959"/>
              </a:xfrm>
              <a:custGeom>
                <a:avLst/>
                <a:gdLst/>
                <a:ahLst/>
                <a:cxnLst>
                  <a:cxn ang="0">
                    <a:pos x="17" y="0"/>
                  </a:cxn>
                  <a:cxn ang="0">
                    <a:pos x="20" y="0"/>
                  </a:cxn>
                  <a:cxn ang="0">
                    <a:pos x="26" y="3"/>
                  </a:cxn>
                  <a:cxn ang="0">
                    <a:pos x="34" y="8"/>
                  </a:cxn>
                  <a:cxn ang="0">
                    <a:pos x="41" y="15"/>
                  </a:cxn>
                  <a:cxn ang="0">
                    <a:pos x="45" y="21"/>
                  </a:cxn>
                  <a:cxn ang="0">
                    <a:pos x="42" y="23"/>
                  </a:cxn>
                  <a:cxn ang="0">
                    <a:pos x="35" y="27"/>
                  </a:cxn>
                  <a:cxn ang="0">
                    <a:pos x="20" y="23"/>
                  </a:cxn>
                  <a:cxn ang="0">
                    <a:pos x="11" y="21"/>
                  </a:cxn>
                  <a:cxn ang="0">
                    <a:pos x="3" y="17"/>
                  </a:cxn>
                  <a:cxn ang="0">
                    <a:pos x="0" y="15"/>
                  </a:cxn>
                  <a:cxn ang="0">
                    <a:pos x="0" y="14"/>
                  </a:cxn>
                  <a:cxn ang="0">
                    <a:pos x="1" y="13"/>
                  </a:cxn>
                  <a:cxn ang="0">
                    <a:pos x="8" y="13"/>
                  </a:cxn>
                  <a:cxn ang="0">
                    <a:pos x="11" y="10"/>
                  </a:cxn>
                  <a:cxn ang="0">
                    <a:pos x="12" y="8"/>
                  </a:cxn>
                  <a:cxn ang="0">
                    <a:pos x="12" y="7"/>
                  </a:cxn>
                  <a:cxn ang="0">
                    <a:pos x="15" y="2"/>
                  </a:cxn>
                  <a:cxn ang="0">
                    <a:pos x="17" y="0"/>
                  </a:cxn>
                </a:cxnLst>
                <a:rect l="0" t="0" r="r" b="b"/>
                <a:pathLst>
                  <a:path w="45" h="27">
                    <a:moveTo>
                      <a:pt x="17" y="0"/>
                    </a:moveTo>
                    <a:lnTo>
                      <a:pt x="20" y="0"/>
                    </a:lnTo>
                    <a:lnTo>
                      <a:pt x="26" y="3"/>
                    </a:lnTo>
                    <a:lnTo>
                      <a:pt x="34" y="8"/>
                    </a:lnTo>
                    <a:lnTo>
                      <a:pt x="41" y="15"/>
                    </a:lnTo>
                    <a:lnTo>
                      <a:pt x="45" y="21"/>
                    </a:lnTo>
                    <a:lnTo>
                      <a:pt x="42" y="23"/>
                    </a:lnTo>
                    <a:lnTo>
                      <a:pt x="35" y="27"/>
                    </a:lnTo>
                    <a:lnTo>
                      <a:pt x="20" y="23"/>
                    </a:lnTo>
                    <a:lnTo>
                      <a:pt x="11" y="21"/>
                    </a:lnTo>
                    <a:lnTo>
                      <a:pt x="3" y="17"/>
                    </a:lnTo>
                    <a:lnTo>
                      <a:pt x="0" y="15"/>
                    </a:lnTo>
                    <a:lnTo>
                      <a:pt x="0" y="14"/>
                    </a:lnTo>
                    <a:lnTo>
                      <a:pt x="1" y="13"/>
                    </a:lnTo>
                    <a:lnTo>
                      <a:pt x="8" y="13"/>
                    </a:lnTo>
                    <a:lnTo>
                      <a:pt x="11" y="10"/>
                    </a:lnTo>
                    <a:lnTo>
                      <a:pt x="12" y="8"/>
                    </a:lnTo>
                    <a:lnTo>
                      <a:pt x="12" y="7"/>
                    </a:lnTo>
                    <a:lnTo>
                      <a:pt x="15"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49" name="Freeform 1258">
                <a:extLst>
                  <a:ext uri="{FF2B5EF4-FFF2-40B4-BE49-F238E27FC236}">
                    <a16:creationId xmlns:a16="http://schemas.microsoft.com/office/drawing/2014/main" id="{4117F675-4812-6740-902F-E478CD879B2C}"/>
                  </a:ext>
                </a:extLst>
              </p:cNvPr>
              <p:cNvSpPr>
                <a:spLocks/>
              </p:cNvSpPr>
              <p:nvPr/>
            </p:nvSpPr>
            <p:spPr bwMode="auto">
              <a:xfrm>
                <a:off x="3469143" y="2198678"/>
                <a:ext cx="126425" cy="101555"/>
              </a:xfrm>
              <a:custGeom>
                <a:avLst/>
                <a:gdLst/>
                <a:ahLst/>
                <a:cxnLst>
                  <a:cxn ang="0">
                    <a:pos x="17" y="0"/>
                  </a:cxn>
                  <a:cxn ang="0">
                    <a:pos x="20" y="0"/>
                  </a:cxn>
                  <a:cxn ang="0">
                    <a:pos x="34" y="1"/>
                  </a:cxn>
                  <a:cxn ang="0">
                    <a:pos x="47" y="3"/>
                  </a:cxn>
                  <a:cxn ang="0">
                    <a:pos x="61" y="5"/>
                  </a:cxn>
                  <a:cxn ang="0">
                    <a:pos x="61" y="11"/>
                  </a:cxn>
                  <a:cxn ang="0">
                    <a:pos x="58" y="12"/>
                  </a:cxn>
                  <a:cxn ang="0">
                    <a:pos x="56" y="15"/>
                  </a:cxn>
                  <a:cxn ang="0">
                    <a:pos x="53" y="16"/>
                  </a:cxn>
                  <a:cxn ang="0">
                    <a:pos x="49" y="22"/>
                  </a:cxn>
                  <a:cxn ang="0">
                    <a:pos x="44" y="27"/>
                  </a:cxn>
                  <a:cxn ang="0">
                    <a:pos x="38" y="31"/>
                  </a:cxn>
                  <a:cxn ang="0">
                    <a:pos x="30" y="32"/>
                  </a:cxn>
                  <a:cxn ang="0">
                    <a:pos x="27" y="32"/>
                  </a:cxn>
                  <a:cxn ang="0">
                    <a:pos x="25" y="31"/>
                  </a:cxn>
                  <a:cxn ang="0">
                    <a:pos x="20" y="31"/>
                  </a:cxn>
                  <a:cxn ang="0">
                    <a:pos x="20" y="33"/>
                  </a:cxn>
                  <a:cxn ang="0">
                    <a:pos x="19" y="36"/>
                  </a:cxn>
                  <a:cxn ang="0">
                    <a:pos x="24" y="36"/>
                  </a:cxn>
                  <a:cxn ang="0">
                    <a:pos x="23" y="40"/>
                  </a:cxn>
                  <a:cxn ang="0">
                    <a:pos x="22" y="42"/>
                  </a:cxn>
                  <a:cxn ang="0">
                    <a:pos x="15" y="49"/>
                  </a:cxn>
                  <a:cxn ang="0">
                    <a:pos x="7" y="49"/>
                  </a:cxn>
                  <a:cxn ang="0">
                    <a:pos x="7" y="37"/>
                  </a:cxn>
                  <a:cxn ang="0">
                    <a:pos x="3" y="31"/>
                  </a:cxn>
                  <a:cxn ang="0">
                    <a:pos x="3" y="23"/>
                  </a:cxn>
                  <a:cxn ang="0">
                    <a:pos x="0" y="17"/>
                  </a:cxn>
                  <a:cxn ang="0">
                    <a:pos x="0" y="10"/>
                  </a:cxn>
                  <a:cxn ang="0">
                    <a:pos x="10" y="10"/>
                  </a:cxn>
                  <a:cxn ang="0">
                    <a:pos x="10" y="6"/>
                  </a:cxn>
                  <a:cxn ang="0">
                    <a:pos x="12" y="5"/>
                  </a:cxn>
                  <a:cxn ang="0">
                    <a:pos x="13" y="2"/>
                  </a:cxn>
                  <a:cxn ang="0">
                    <a:pos x="14" y="1"/>
                  </a:cxn>
                  <a:cxn ang="0">
                    <a:pos x="17" y="0"/>
                  </a:cxn>
                </a:cxnLst>
                <a:rect l="0" t="0" r="r" b="b"/>
                <a:pathLst>
                  <a:path w="61" h="49">
                    <a:moveTo>
                      <a:pt x="17" y="0"/>
                    </a:moveTo>
                    <a:lnTo>
                      <a:pt x="20" y="0"/>
                    </a:lnTo>
                    <a:lnTo>
                      <a:pt x="34" y="1"/>
                    </a:lnTo>
                    <a:lnTo>
                      <a:pt x="47" y="3"/>
                    </a:lnTo>
                    <a:lnTo>
                      <a:pt x="61" y="5"/>
                    </a:lnTo>
                    <a:lnTo>
                      <a:pt x="61" y="11"/>
                    </a:lnTo>
                    <a:lnTo>
                      <a:pt x="58" y="12"/>
                    </a:lnTo>
                    <a:lnTo>
                      <a:pt x="56" y="15"/>
                    </a:lnTo>
                    <a:lnTo>
                      <a:pt x="53" y="16"/>
                    </a:lnTo>
                    <a:lnTo>
                      <a:pt x="49" y="22"/>
                    </a:lnTo>
                    <a:lnTo>
                      <a:pt x="44" y="27"/>
                    </a:lnTo>
                    <a:lnTo>
                      <a:pt x="38" y="31"/>
                    </a:lnTo>
                    <a:lnTo>
                      <a:pt x="30" y="32"/>
                    </a:lnTo>
                    <a:lnTo>
                      <a:pt x="27" y="32"/>
                    </a:lnTo>
                    <a:lnTo>
                      <a:pt x="25" y="31"/>
                    </a:lnTo>
                    <a:lnTo>
                      <a:pt x="20" y="31"/>
                    </a:lnTo>
                    <a:lnTo>
                      <a:pt x="20" y="33"/>
                    </a:lnTo>
                    <a:lnTo>
                      <a:pt x="19" y="36"/>
                    </a:lnTo>
                    <a:lnTo>
                      <a:pt x="24" y="36"/>
                    </a:lnTo>
                    <a:lnTo>
                      <a:pt x="23" y="40"/>
                    </a:lnTo>
                    <a:lnTo>
                      <a:pt x="22" y="42"/>
                    </a:lnTo>
                    <a:lnTo>
                      <a:pt x="15" y="49"/>
                    </a:lnTo>
                    <a:lnTo>
                      <a:pt x="7" y="49"/>
                    </a:lnTo>
                    <a:lnTo>
                      <a:pt x="7" y="37"/>
                    </a:lnTo>
                    <a:lnTo>
                      <a:pt x="3" y="31"/>
                    </a:lnTo>
                    <a:lnTo>
                      <a:pt x="3" y="23"/>
                    </a:lnTo>
                    <a:lnTo>
                      <a:pt x="0" y="17"/>
                    </a:lnTo>
                    <a:lnTo>
                      <a:pt x="0" y="10"/>
                    </a:lnTo>
                    <a:lnTo>
                      <a:pt x="10" y="10"/>
                    </a:lnTo>
                    <a:lnTo>
                      <a:pt x="10" y="6"/>
                    </a:lnTo>
                    <a:lnTo>
                      <a:pt x="12" y="5"/>
                    </a:lnTo>
                    <a:lnTo>
                      <a:pt x="13" y="2"/>
                    </a:lnTo>
                    <a:lnTo>
                      <a:pt x="14" y="1"/>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0" name="Freeform 1259">
                <a:extLst>
                  <a:ext uri="{FF2B5EF4-FFF2-40B4-BE49-F238E27FC236}">
                    <a16:creationId xmlns:a16="http://schemas.microsoft.com/office/drawing/2014/main" id="{45F1BA29-4F93-F04A-9687-2A684B547C88}"/>
                  </a:ext>
                </a:extLst>
              </p:cNvPr>
              <p:cNvSpPr>
                <a:spLocks/>
              </p:cNvSpPr>
              <p:nvPr/>
            </p:nvSpPr>
            <p:spPr bwMode="auto">
              <a:xfrm>
                <a:off x="3218366" y="2018369"/>
                <a:ext cx="41451" cy="33161"/>
              </a:xfrm>
              <a:custGeom>
                <a:avLst/>
                <a:gdLst/>
                <a:ahLst/>
                <a:cxnLst>
                  <a:cxn ang="0">
                    <a:pos x="0" y="0"/>
                  </a:cxn>
                  <a:cxn ang="0">
                    <a:pos x="6" y="1"/>
                  </a:cxn>
                  <a:cxn ang="0">
                    <a:pos x="10" y="5"/>
                  </a:cxn>
                  <a:cxn ang="0">
                    <a:pos x="15" y="9"/>
                  </a:cxn>
                  <a:cxn ang="0">
                    <a:pos x="20" y="11"/>
                  </a:cxn>
                  <a:cxn ang="0">
                    <a:pos x="20" y="14"/>
                  </a:cxn>
                  <a:cxn ang="0">
                    <a:pos x="18" y="15"/>
                  </a:cxn>
                  <a:cxn ang="0">
                    <a:pos x="16" y="16"/>
                  </a:cxn>
                  <a:cxn ang="0">
                    <a:pos x="11" y="16"/>
                  </a:cxn>
                  <a:cxn ang="0">
                    <a:pos x="10" y="14"/>
                  </a:cxn>
                  <a:cxn ang="0">
                    <a:pos x="6" y="11"/>
                  </a:cxn>
                  <a:cxn ang="0">
                    <a:pos x="3" y="9"/>
                  </a:cxn>
                  <a:cxn ang="0">
                    <a:pos x="2" y="6"/>
                  </a:cxn>
                  <a:cxn ang="0">
                    <a:pos x="0" y="2"/>
                  </a:cxn>
                  <a:cxn ang="0">
                    <a:pos x="0" y="0"/>
                  </a:cxn>
                </a:cxnLst>
                <a:rect l="0" t="0" r="r" b="b"/>
                <a:pathLst>
                  <a:path w="20" h="16">
                    <a:moveTo>
                      <a:pt x="0" y="0"/>
                    </a:moveTo>
                    <a:lnTo>
                      <a:pt x="6" y="1"/>
                    </a:lnTo>
                    <a:lnTo>
                      <a:pt x="10" y="5"/>
                    </a:lnTo>
                    <a:lnTo>
                      <a:pt x="15" y="9"/>
                    </a:lnTo>
                    <a:lnTo>
                      <a:pt x="20" y="11"/>
                    </a:lnTo>
                    <a:lnTo>
                      <a:pt x="20" y="14"/>
                    </a:lnTo>
                    <a:lnTo>
                      <a:pt x="18" y="15"/>
                    </a:lnTo>
                    <a:lnTo>
                      <a:pt x="16" y="16"/>
                    </a:lnTo>
                    <a:lnTo>
                      <a:pt x="11" y="16"/>
                    </a:lnTo>
                    <a:lnTo>
                      <a:pt x="10" y="14"/>
                    </a:lnTo>
                    <a:lnTo>
                      <a:pt x="6" y="11"/>
                    </a:lnTo>
                    <a:lnTo>
                      <a:pt x="3" y="9"/>
                    </a:lnTo>
                    <a:lnTo>
                      <a:pt x="2" y="6"/>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1" name="Freeform 1260">
                <a:extLst>
                  <a:ext uri="{FF2B5EF4-FFF2-40B4-BE49-F238E27FC236}">
                    <a16:creationId xmlns:a16="http://schemas.microsoft.com/office/drawing/2014/main" id="{2936A417-1772-434B-A1DB-2CD2007AA402}"/>
                  </a:ext>
                </a:extLst>
              </p:cNvPr>
              <p:cNvSpPr>
                <a:spLocks/>
              </p:cNvSpPr>
              <p:nvPr/>
            </p:nvSpPr>
            <p:spPr bwMode="auto">
              <a:xfrm>
                <a:off x="3243236" y="2132357"/>
                <a:ext cx="29015" cy="22799"/>
              </a:xfrm>
              <a:custGeom>
                <a:avLst/>
                <a:gdLst/>
                <a:ahLst/>
                <a:cxnLst>
                  <a:cxn ang="0">
                    <a:pos x="11" y="0"/>
                  </a:cxn>
                  <a:cxn ang="0">
                    <a:pos x="11" y="1"/>
                  </a:cxn>
                  <a:cxn ang="0">
                    <a:pos x="13" y="3"/>
                  </a:cxn>
                  <a:cxn ang="0">
                    <a:pos x="14" y="5"/>
                  </a:cxn>
                  <a:cxn ang="0">
                    <a:pos x="14" y="9"/>
                  </a:cxn>
                  <a:cxn ang="0">
                    <a:pos x="11" y="11"/>
                  </a:cxn>
                  <a:cxn ang="0">
                    <a:pos x="0" y="11"/>
                  </a:cxn>
                  <a:cxn ang="0">
                    <a:pos x="1" y="8"/>
                  </a:cxn>
                  <a:cxn ang="0">
                    <a:pos x="3" y="5"/>
                  </a:cxn>
                  <a:cxn ang="0">
                    <a:pos x="5" y="3"/>
                  </a:cxn>
                  <a:cxn ang="0">
                    <a:pos x="8" y="1"/>
                  </a:cxn>
                  <a:cxn ang="0">
                    <a:pos x="11" y="0"/>
                  </a:cxn>
                </a:cxnLst>
                <a:rect l="0" t="0" r="r" b="b"/>
                <a:pathLst>
                  <a:path w="14" h="11">
                    <a:moveTo>
                      <a:pt x="11" y="0"/>
                    </a:moveTo>
                    <a:lnTo>
                      <a:pt x="11" y="1"/>
                    </a:lnTo>
                    <a:lnTo>
                      <a:pt x="13" y="3"/>
                    </a:lnTo>
                    <a:lnTo>
                      <a:pt x="14" y="5"/>
                    </a:lnTo>
                    <a:lnTo>
                      <a:pt x="14" y="9"/>
                    </a:lnTo>
                    <a:lnTo>
                      <a:pt x="11" y="11"/>
                    </a:lnTo>
                    <a:lnTo>
                      <a:pt x="0" y="11"/>
                    </a:lnTo>
                    <a:lnTo>
                      <a:pt x="1" y="8"/>
                    </a:lnTo>
                    <a:lnTo>
                      <a:pt x="3" y="5"/>
                    </a:lnTo>
                    <a:lnTo>
                      <a:pt x="5" y="3"/>
                    </a:lnTo>
                    <a:lnTo>
                      <a:pt x="8"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2" name="Freeform 1261">
                <a:extLst>
                  <a:ext uri="{FF2B5EF4-FFF2-40B4-BE49-F238E27FC236}">
                    <a16:creationId xmlns:a16="http://schemas.microsoft.com/office/drawing/2014/main" id="{7D450A60-5C2F-7946-ABBF-D329907C673B}"/>
                  </a:ext>
                </a:extLst>
              </p:cNvPr>
              <p:cNvSpPr>
                <a:spLocks/>
              </p:cNvSpPr>
              <p:nvPr/>
            </p:nvSpPr>
            <p:spPr bwMode="auto">
              <a:xfrm>
                <a:off x="3228729" y="1933394"/>
                <a:ext cx="155441" cy="84975"/>
              </a:xfrm>
              <a:custGeom>
                <a:avLst/>
                <a:gdLst/>
                <a:ahLst/>
                <a:cxnLst>
                  <a:cxn ang="0">
                    <a:pos x="10" y="0"/>
                  </a:cxn>
                  <a:cxn ang="0">
                    <a:pos x="17" y="0"/>
                  </a:cxn>
                  <a:cxn ang="0">
                    <a:pos x="20" y="3"/>
                  </a:cxn>
                  <a:cxn ang="0">
                    <a:pos x="22" y="4"/>
                  </a:cxn>
                  <a:cxn ang="0">
                    <a:pos x="26" y="8"/>
                  </a:cxn>
                  <a:cxn ang="0">
                    <a:pos x="31" y="8"/>
                  </a:cxn>
                  <a:cxn ang="0">
                    <a:pos x="32" y="6"/>
                  </a:cxn>
                  <a:cxn ang="0">
                    <a:pos x="35" y="4"/>
                  </a:cxn>
                  <a:cxn ang="0">
                    <a:pos x="40" y="4"/>
                  </a:cxn>
                  <a:cxn ang="0">
                    <a:pos x="44" y="8"/>
                  </a:cxn>
                  <a:cxn ang="0">
                    <a:pos x="45" y="11"/>
                  </a:cxn>
                  <a:cxn ang="0">
                    <a:pos x="46" y="12"/>
                  </a:cxn>
                  <a:cxn ang="0">
                    <a:pos x="47" y="14"/>
                  </a:cxn>
                  <a:cxn ang="0">
                    <a:pos x="50" y="14"/>
                  </a:cxn>
                  <a:cxn ang="0">
                    <a:pos x="51" y="12"/>
                  </a:cxn>
                  <a:cxn ang="0">
                    <a:pos x="54" y="11"/>
                  </a:cxn>
                  <a:cxn ang="0">
                    <a:pos x="55" y="11"/>
                  </a:cxn>
                  <a:cxn ang="0">
                    <a:pos x="59" y="12"/>
                  </a:cxn>
                  <a:cxn ang="0">
                    <a:pos x="61" y="13"/>
                  </a:cxn>
                  <a:cxn ang="0">
                    <a:pos x="67" y="19"/>
                  </a:cxn>
                  <a:cxn ang="0">
                    <a:pos x="65" y="22"/>
                  </a:cxn>
                  <a:cxn ang="0">
                    <a:pos x="64" y="24"/>
                  </a:cxn>
                  <a:cxn ang="0">
                    <a:pos x="66" y="26"/>
                  </a:cxn>
                  <a:cxn ang="0">
                    <a:pos x="69" y="28"/>
                  </a:cxn>
                  <a:cxn ang="0">
                    <a:pos x="72" y="29"/>
                  </a:cxn>
                  <a:cxn ang="0">
                    <a:pos x="75" y="34"/>
                  </a:cxn>
                  <a:cxn ang="0">
                    <a:pos x="75" y="37"/>
                  </a:cxn>
                  <a:cxn ang="0">
                    <a:pos x="74" y="38"/>
                  </a:cxn>
                  <a:cxn ang="0">
                    <a:pos x="71" y="39"/>
                  </a:cxn>
                  <a:cxn ang="0">
                    <a:pos x="70" y="41"/>
                  </a:cxn>
                  <a:cxn ang="0">
                    <a:pos x="64" y="41"/>
                  </a:cxn>
                  <a:cxn ang="0">
                    <a:pos x="54" y="31"/>
                  </a:cxn>
                  <a:cxn ang="0">
                    <a:pos x="45" y="31"/>
                  </a:cxn>
                  <a:cxn ang="0">
                    <a:pos x="40" y="29"/>
                  </a:cxn>
                  <a:cxn ang="0">
                    <a:pos x="36" y="28"/>
                  </a:cxn>
                  <a:cxn ang="0">
                    <a:pos x="31" y="28"/>
                  </a:cxn>
                  <a:cxn ang="0">
                    <a:pos x="30" y="27"/>
                  </a:cxn>
                  <a:cxn ang="0">
                    <a:pos x="27" y="26"/>
                  </a:cxn>
                  <a:cxn ang="0">
                    <a:pos x="23" y="26"/>
                  </a:cxn>
                  <a:cxn ang="0">
                    <a:pos x="21" y="27"/>
                  </a:cxn>
                  <a:cxn ang="0">
                    <a:pos x="11" y="27"/>
                  </a:cxn>
                  <a:cxn ang="0">
                    <a:pos x="8" y="26"/>
                  </a:cxn>
                  <a:cxn ang="0">
                    <a:pos x="6" y="23"/>
                  </a:cxn>
                  <a:cxn ang="0">
                    <a:pos x="8" y="21"/>
                  </a:cxn>
                  <a:cxn ang="0">
                    <a:pos x="12" y="21"/>
                  </a:cxn>
                  <a:cxn ang="0">
                    <a:pos x="15" y="19"/>
                  </a:cxn>
                  <a:cxn ang="0">
                    <a:pos x="18" y="19"/>
                  </a:cxn>
                  <a:cxn ang="0">
                    <a:pos x="17" y="18"/>
                  </a:cxn>
                  <a:cxn ang="0">
                    <a:pos x="17" y="16"/>
                  </a:cxn>
                  <a:cxn ang="0">
                    <a:pos x="18" y="14"/>
                  </a:cxn>
                  <a:cxn ang="0">
                    <a:pos x="13" y="14"/>
                  </a:cxn>
                  <a:cxn ang="0">
                    <a:pos x="11" y="16"/>
                  </a:cxn>
                  <a:cxn ang="0">
                    <a:pos x="6" y="16"/>
                  </a:cxn>
                  <a:cxn ang="0">
                    <a:pos x="5" y="14"/>
                  </a:cxn>
                  <a:cxn ang="0">
                    <a:pos x="7" y="9"/>
                  </a:cxn>
                  <a:cxn ang="0">
                    <a:pos x="3" y="9"/>
                  </a:cxn>
                  <a:cxn ang="0">
                    <a:pos x="1" y="8"/>
                  </a:cxn>
                  <a:cxn ang="0">
                    <a:pos x="0" y="7"/>
                  </a:cxn>
                  <a:cxn ang="0">
                    <a:pos x="0" y="4"/>
                  </a:cxn>
                  <a:cxn ang="0">
                    <a:pos x="3" y="3"/>
                  </a:cxn>
                  <a:cxn ang="0">
                    <a:pos x="6" y="2"/>
                  </a:cxn>
                  <a:cxn ang="0">
                    <a:pos x="10" y="0"/>
                  </a:cxn>
                </a:cxnLst>
                <a:rect l="0" t="0" r="r" b="b"/>
                <a:pathLst>
                  <a:path w="75" h="41">
                    <a:moveTo>
                      <a:pt x="10" y="0"/>
                    </a:moveTo>
                    <a:lnTo>
                      <a:pt x="17" y="0"/>
                    </a:lnTo>
                    <a:lnTo>
                      <a:pt x="20" y="3"/>
                    </a:lnTo>
                    <a:lnTo>
                      <a:pt x="22" y="4"/>
                    </a:lnTo>
                    <a:lnTo>
                      <a:pt x="26" y="8"/>
                    </a:lnTo>
                    <a:lnTo>
                      <a:pt x="31" y="8"/>
                    </a:lnTo>
                    <a:lnTo>
                      <a:pt x="32" y="6"/>
                    </a:lnTo>
                    <a:lnTo>
                      <a:pt x="35" y="4"/>
                    </a:lnTo>
                    <a:lnTo>
                      <a:pt x="40" y="4"/>
                    </a:lnTo>
                    <a:lnTo>
                      <a:pt x="44" y="8"/>
                    </a:lnTo>
                    <a:lnTo>
                      <a:pt x="45" y="11"/>
                    </a:lnTo>
                    <a:lnTo>
                      <a:pt x="46" y="12"/>
                    </a:lnTo>
                    <a:lnTo>
                      <a:pt x="47" y="14"/>
                    </a:lnTo>
                    <a:lnTo>
                      <a:pt x="50" y="14"/>
                    </a:lnTo>
                    <a:lnTo>
                      <a:pt x="51" y="12"/>
                    </a:lnTo>
                    <a:lnTo>
                      <a:pt x="54" y="11"/>
                    </a:lnTo>
                    <a:lnTo>
                      <a:pt x="55" y="11"/>
                    </a:lnTo>
                    <a:lnTo>
                      <a:pt x="59" y="12"/>
                    </a:lnTo>
                    <a:lnTo>
                      <a:pt x="61" y="13"/>
                    </a:lnTo>
                    <a:lnTo>
                      <a:pt x="67" y="19"/>
                    </a:lnTo>
                    <a:lnTo>
                      <a:pt x="65" y="22"/>
                    </a:lnTo>
                    <a:lnTo>
                      <a:pt x="64" y="24"/>
                    </a:lnTo>
                    <a:lnTo>
                      <a:pt x="66" y="26"/>
                    </a:lnTo>
                    <a:lnTo>
                      <a:pt x="69" y="28"/>
                    </a:lnTo>
                    <a:lnTo>
                      <a:pt x="72" y="29"/>
                    </a:lnTo>
                    <a:lnTo>
                      <a:pt x="75" y="34"/>
                    </a:lnTo>
                    <a:lnTo>
                      <a:pt x="75" y="37"/>
                    </a:lnTo>
                    <a:lnTo>
                      <a:pt x="74" y="38"/>
                    </a:lnTo>
                    <a:lnTo>
                      <a:pt x="71" y="39"/>
                    </a:lnTo>
                    <a:lnTo>
                      <a:pt x="70" y="41"/>
                    </a:lnTo>
                    <a:lnTo>
                      <a:pt x="64" y="41"/>
                    </a:lnTo>
                    <a:lnTo>
                      <a:pt x="54" y="31"/>
                    </a:lnTo>
                    <a:lnTo>
                      <a:pt x="45" y="31"/>
                    </a:lnTo>
                    <a:lnTo>
                      <a:pt x="40" y="29"/>
                    </a:lnTo>
                    <a:lnTo>
                      <a:pt x="36" y="28"/>
                    </a:lnTo>
                    <a:lnTo>
                      <a:pt x="31" y="28"/>
                    </a:lnTo>
                    <a:lnTo>
                      <a:pt x="30" y="27"/>
                    </a:lnTo>
                    <a:lnTo>
                      <a:pt x="27" y="26"/>
                    </a:lnTo>
                    <a:lnTo>
                      <a:pt x="23" y="26"/>
                    </a:lnTo>
                    <a:lnTo>
                      <a:pt x="21" y="27"/>
                    </a:lnTo>
                    <a:lnTo>
                      <a:pt x="11" y="27"/>
                    </a:lnTo>
                    <a:lnTo>
                      <a:pt x="8" y="26"/>
                    </a:lnTo>
                    <a:lnTo>
                      <a:pt x="6" y="23"/>
                    </a:lnTo>
                    <a:lnTo>
                      <a:pt x="8" y="21"/>
                    </a:lnTo>
                    <a:lnTo>
                      <a:pt x="12" y="21"/>
                    </a:lnTo>
                    <a:lnTo>
                      <a:pt x="15" y="19"/>
                    </a:lnTo>
                    <a:lnTo>
                      <a:pt x="18" y="19"/>
                    </a:lnTo>
                    <a:lnTo>
                      <a:pt x="17" y="18"/>
                    </a:lnTo>
                    <a:lnTo>
                      <a:pt x="17" y="16"/>
                    </a:lnTo>
                    <a:lnTo>
                      <a:pt x="18" y="14"/>
                    </a:lnTo>
                    <a:lnTo>
                      <a:pt x="13" y="14"/>
                    </a:lnTo>
                    <a:lnTo>
                      <a:pt x="11" y="16"/>
                    </a:lnTo>
                    <a:lnTo>
                      <a:pt x="6" y="16"/>
                    </a:lnTo>
                    <a:lnTo>
                      <a:pt x="5" y="14"/>
                    </a:lnTo>
                    <a:lnTo>
                      <a:pt x="7" y="9"/>
                    </a:lnTo>
                    <a:lnTo>
                      <a:pt x="3" y="9"/>
                    </a:lnTo>
                    <a:lnTo>
                      <a:pt x="1" y="8"/>
                    </a:lnTo>
                    <a:lnTo>
                      <a:pt x="0" y="7"/>
                    </a:lnTo>
                    <a:lnTo>
                      <a:pt x="0" y="4"/>
                    </a:lnTo>
                    <a:lnTo>
                      <a:pt x="3" y="3"/>
                    </a:lnTo>
                    <a:lnTo>
                      <a:pt x="6"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3" name="Freeform 1262">
                <a:extLst>
                  <a:ext uri="{FF2B5EF4-FFF2-40B4-BE49-F238E27FC236}">
                    <a16:creationId xmlns:a16="http://schemas.microsoft.com/office/drawing/2014/main" id="{67E14C3C-BD8A-2045-AA33-8BA9E047A470}"/>
                  </a:ext>
                </a:extLst>
              </p:cNvPr>
              <p:cNvSpPr>
                <a:spLocks/>
              </p:cNvSpPr>
              <p:nvPr/>
            </p:nvSpPr>
            <p:spPr bwMode="auto">
              <a:xfrm>
                <a:off x="3301267" y="2003860"/>
                <a:ext cx="31089" cy="14508"/>
              </a:xfrm>
              <a:custGeom>
                <a:avLst/>
                <a:gdLst/>
                <a:ahLst/>
                <a:cxnLst>
                  <a:cxn ang="0">
                    <a:pos x="5" y="0"/>
                  </a:cxn>
                  <a:cxn ang="0">
                    <a:pos x="9" y="0"/>
                  </a:cxn>
                  <a:cxn ang="0">
                    <a:pos x="10" y="2"/>
                  </a:cxn>
                  <a:cxn ang="0">
                    <a:pos x="15" y="4"/>
                  </a:cxn>
                  <a:cxn ang="0">
                    <a:pos x="14" y="5"/>
                  </a:cxn>
                  <a:cxn ang="0">
                    <a:pos x="10" y="7"/>
                  </a:cxn>
                  <a:cxn ang="0">
                    <a:pos x="0" y="7"/>
                  </a:cxn>
                  <a:cxn ang="0">
                    <a:pos x="0" y="3"/>
                  </a:cxn>
                  <a:cxn ang="0">
                    <a:pos x="2" y="3"/>
                  </a:cxn>
                  <a:cxn ang="0">
                    <a:pos x="5" y="0"/>
                  </a:cxn>
                </a:cxnLst>
                <a:rect l="0" t="0" r="r" b="b"/>
                <a:pathLst>
                  <a:path w="15" h="7">
                    <a:moveTo>
                      <a:pt x="5" y="0"/>
                    </a:moveTo>
                    <a:lnTo>
                      <a:pt x="9" y="0"/>
                    </a:lnTo>
                    <a:lnTo>
                      <a:pt x="10" y="2"/>
                    </a:lnTo>
                    <a:lnTo>
                      <a:pt x="15" y="4"/>
                    </a:lnTo>
                    <a:lnTo>
                      <a:pt x="14" y="5"/>
                    </a:lnTo>
                    <a:lnTo>
                      <a:pt x="10" y="7"/>
                    </a:lnTo>
                    <a:lnTo>
                      <a:pt x="0" y="7"/>
                    </a:lnTo>
                    <a:lnTo>
                      <a:pt x="0" y="3"/>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4" name="Freeform 1263">
                <a:extLst>
                  <a:ext uri="{FF2B5EF4-FFF2-40B4-BE49-F238E27FC236}">
                    <a16:creationId xmlns:a16="http://schemas.microsoft.com/office/drawing/2014/main" id="{AE4A1BCB-4704-3C45-8D27-7E9A0C87D8A1}"/>
                  </a:ext>
                </a:extLst>
              </p:cNvPr>
              <p:cNvSpPr>
                <a:spLocks/>
              </p:cNvSpPr>
              <p:nvPr/>
            </p:nvSpPr>
            <p:spPr bwMode="auto">
              <a:xfrm>
                <a:off x="3444272" y="2053601"/>
                <a:ext cx="412435" cy="130570"/>
              </a:xfrm>
              <a:custGeom>
                <a:avLst/>
                <a:gdLst/>
                <a:ahLst/>
                <a:cxnLst>
                  <a:cxn ang="0">
                    <a:pos x="12" y="0"/>
                  </a:cxn>
                  <a:cxn ang="0">
                    <a:pos x="29" y="5"/>
                  </a:cxn>
                  <a:cxn ang="0">
                    <a:pos x="40" y="14"/>
                  </a:cxn>
                  <a:cxn ang="0">
                    <a:pos x="51" y="15"/>
                  </a:cxn>
                  <a:cxn ang="0">
                    <a:pos x="55" y="12"/>
                  </a:cxn>
                  <a:cxn ang="0">
                    <a:pos x="63" y="14"/>
                  </a:cxn>
                  <a:cxn ang="0">
                    <a:pos x="65" y="18"/>
                  </a:cxn>
                  <a:cxn ang="0">
                    <a:pos x="71" y="19"/>
                  </a:cxn>
                  <a:cxn ang="0">
                    <a:pos x="78" y="22"/>
                  </a:cxn>
                  <a:cxn ang="0">
                    <a:pos x="81" y="24"/>
                  </a:cxn>
                  <a:cxn ang="0">
                    <a:pos x="66" y="28"/>
                  </a:cxn>
                  <a:cxn ang="0">
                    <a:pos x="73" y="32"/>
                  </a:cxn>
                  <a:cxn ang="0">
                    <a:pos x="84" y="33"/>
                  </a:cxn>
                  <a:cxn ang="0">
                    <a:pos x="81" y="34"/>
                  </a:cxn>
                  <a:cxn ang="0">
                    <a:pos x="86" y="38"/>
                  </a:cxn>
                  <a:cxn ang="0">
                    <a:pos x="101" y="41"/>
                  </a:cxn>
                  <a:cxn ang="0">
                    <a:pos x="130" y="41"/>
                  </a:cxn>
                  <a:cxn ang="0">
                    <a:pos x="167" y="32"/>
                  </a:cxn>
                  <a:cxn ang="0">
                    <a:pos x="192" y="36"/>
                  </a:cxn>
                  <a:cxn ang="0">
                    <a:pos x="197" y="44"/>
                  </a:cxn>
                  <a:cxn ang="0">
                    <a:pos x="194" y="46"/>
                  </a:cxn>
                  <a:cxn ang="0">
                    <a:pos x="199" y="48"/>
                  </a:cxn>
                  <a:cxn ang="0">
                    <a:pos x="190" y="59"/>
                  </a:cxn>
                  <a:cxn ang="0">
                    <a:pos x="174" y="63"/>
                  </a:cxn>
                  <a:cxn ang="0">
                    <a:pos x="162" y="62"/>
                  </a:cxn>
                  <a:cxn ang="0">
                    <a:pos x="158" y="59"/>
                  </a:cxn>
                  <a:cxn ang="0">
                    <a:pos x="153" y="57"/>
                  </a:cxn>
                  <a:cxn ang="0">
                    <a:pos x="147" y="62"/>
                  </a:cxn>
                  <a:cxn ang="0">
                    <a:pos x="108" y="63"/>
                  </a:cxn>
                  <a:cxn ang="0">
                    <a:pos x="95" y="61"/>
                  </a:cxn>
                  <a:cxn ang="0">
                    <a:pos x="89" y="56"/>
                  </a:cxn>
                  <a:cxn ang="0">
                    <a:pos x="83" y="61"/>
                  </a:cxn>
                  <a:cxn ang="0">
                    <a:pos x="78" y="63"/>
                  </a:cxn>
                  <a:cxn ang="0">
                    <a:pos x="60" y="57"/>
                  </a:cxn>
                  <a:cxn ang="0">
                    <a:pos x="49" y="44"/>
                  </a:cxn>
                  <a:cxn ang="0">
                    <a:pos x="52" y="38"/>
                  </a:cxn>
                  <a:cxn ang="0">
                    <a:pos x="45" y="27"/>
                  </a:cxn>
                  <a:cxn ang="0">
                    <a:pos x="35" y="19"/>
                  </a:cxn>
                  <a:cxn ang="0">
                    <a:pos x="29" y="20"/>
                  </a:cxn>
                  <a:cxn ang="0">
                    <a:pos x="17" y="17"/>
                  </a:cxn>
                  <a:cxn ang="0">
                    <a:pos x="2" y="9"/>
                  </a:cxn>
                  <a:cxn ang="0">
                    <a:pos x="0" y="4"/>
                  </a:cxn>
                  <a:cxn ang="0">
                    <a:pos x="4" y="2"/>
                  </a:cxn>
                </a:cxnLst>
                <a:rect l="0" t="0" r="r" b="b"/>
                <a:pathLst>
                  <a:path w="199" h="63">
                    <a:moveTo>
                      <a:pt x="7" y="0"/>
                    </a:moveTo>
                    <a:lnTo>
                      <a:pt x="12" y="0"/>
                    </a:lnTo>
                    <a:lnTo>
                      <a:pt x="21" y="2"/>
                    </a:lnTo>
                    <a:lnTo>
                      <a:pt x="29" y="5"/>
                    </a:lnTo>
                    <a:lnTo>
                      <a:pt x="34" y="10"/>
                    </a:lnTo>
                    <a:lnTo>
                      <a:pt x="40" y="14"/>
                    </a:lnTo>
                    <a:lnTo>
                      <a:pt x="47" y="15"/>
                    </a:lnTo>
                    <a:lnTo>
                      <a:pt x="51" y="15"/>
                    </a:lnTo>
                    <a:lnTo>
                      <a:pt x="54" y="14"/>
                    </a:lnTo>
                    <a:lnTo>
                      <a:pt x="55" y="12"/>
                    </a:lnTo>
                    <a:lnTo>
                      <a:pt x="63" y="12"/>
                    </a:lnTo>
                    <a:lnTo>
                      <a:pt x="63" y="14"/>
                    </a:lnTo>
                    <a:lnTo>
                      <a:pt x="64" y="17"/>
                    </a:lnTo>
                    <a:lnTo>
                      <a:pt x="65" y="18"/>
                    </a:lnTo>
                    <a:lnTo>
                      <a:pt x="68" y="19"/>
                    </a:lnTo>
                    <a:lnTo>
                      <a:pt x="71" y="19"/>
                    </a:lnTo>
                    <a:lnTo>
                      <a:pt x="74" y="20"/>
                    </a:lnTo>
                    <a:lnTo>
                      <a:pt x="78" y="22"/>
                    </a:lnTo>
                    <a:lnTo>
                      <a:pt x="80" y="23"/>
                    </a:lnTo>
                    <a:lnTo>
                      <a:pt x="81" y="24"/>
                    </a:lnTo>
                    <a:lnTo>
                      <a:pt x="65" y="24"/>
                    </a:lnTo>
                    <a:lnTo>
                      <a:pt x="66" y="28"/>
                    </a:lnTo>
                    <a:lnTo>
                      <a:pt x="68" y="29"/>
                    </a:lnTo>
                    <a:lnTo>
                      <a:pt x="73" y="32"/>
                    </a:lnTo>
                    <a:lnTo>
                      <a:pt x="81" y="32"/>
                    </a:lnTo>
                    <a:lnTo>
                      <a:pt x="84" y="33"/>
                    </a:lnTo>
                    <a:lnTo>
                      <a:pt x="83" y="34"/>
                    </a:lnTo>
                    <a:lnTo>
                      <a:pt x="81" y="34"/>
                    </a:lnTo>
                    <a:lnTo>
                      <a:pt x="81" y="38"/>
                    </a:lnTo>
                    <a:lnTo>
                      <a:pt x="86" y="38"/>
                    </a:lnTo>
                    <a:lnTo>
                      <a:pt x="88" y="37"/>
                    </a:lnTo>
                    <a:lnTo>
                      <a:pt x="101" y="41"/>
                    </a:lnTo>
                    <a:lnTo>
                      <a:pt x="115" y="42"/>
                    </a:lnTo>
                    <a:lnTo>
                      <a:pt x="130" y="41"/>
                    </a:lnTo>
                    <a:lnTo>
                      <a:pt x="153" y="33"/>
                    </a:lnTo>
                    <a:lnTo>
                      <a:pt x="167" y="32"/>
                    </a:lnTo>
                    <a:lnTo>
                      <a:pt x="180" y="33"/>
                    </a:lnTo>
                    <a:lnTo>
                      <a:pt x="192" y="36"/>
                    </a:lnTo>
                    <a:lnTo>
                      <a:pt x="199" y="43"/>
                    </a:lnTo>
                    <a:lnTo>
                      <a:pt x="197" y="44"/>
                    </a:lnTo>
                    <a:lnTo>
                      <a:pt x="196" y="44"/>
                    </a:lnTo>
                    <a:lnTo>
                      <a:pt x="194" y="46"/>
                    </a:lnTo>
                    <a:lnTo>
                      <a:pt x="194" y="48"/>
                    </a:lnTo>
                    <a:lnTo>
                      <a:pt x="199" y="48"/>
                    </a:lnTo>
                    <a:lnTo>
                      <a:pt x="197" y="56"/>
                    </a:lnTo>
                    <a:lnTo>
                      <a:pt x="190" y="59"/>
                    </a:lnTo>
                    <a:lnTo>
                      <a:pt x="183" y="62"/>
                    </a:lnTo>
                    <a:lnTo>
                      <a:pt x="174" y="63"/>
                    </a:lnTo>
                    <a:lnTo>
                      <a:pt x="165" y="63"/>
                    </a:lnTo>
                    <a:lnTo>
                      <a:pt x="162" y="62"/>
                    </a:lnTo>
                    <a:lnTo>
                      <a:pt x="159" y="61"/>
                    </a:lnTo>
                    <a:lnTo>
                      <a:pt x="158" y="59"/>
                    </a:lnTo>
                    <a:lnTo>
                      <a:pt x="157" y="57"/>
                    </a:lnTo>
                    <a:lnTo>
                      <a:pt x="153" y="57"/>
                    </a:lnTo>
                    <a:lnTo>
                      <a:pt x="149" y="61"/>
                    </a:lnTo>
                    <a:lnTo>
                      <a:pt x="147" y="62"/>
                    </a:lnTo>
                    <a:lnTo>
                      <a:pt x="114" y="62"/>
                    </a:lnTo>
                    <a:lnTo>
                      <a:pt x="108" y="63"/>
                    </a:lnTo>
                    <a:lnTo>
                      <a:pt x="100" y="62"/>
                    </a:lnTo>
                    <a:lnTo>
                      <a:pt x="95" y="61"/>
                    </a:lnTo>
                    <a:lnTo>
                      <a:pt x="94" y="56"/>
                    </a:lnTo>
                    <a:lnTo>
                      <a:pt x="89" y="56"/>
                    </a:lnTo>
                    <a:lnTo>
                      <a:pt x="85" y="59"/>
                    </a:lnTo>
                    <a:lnTo>
                      <a:pt x="83" y="61"/>
                    </a:lnTo>
                    <a:lnTo>
                      <a:pt x="80" y="63"/>
                    </a:lnTo>
                    <a:lnTo>
                      <a:pt x="78" y="63"/>
                    </a:lnTo>
                    <a:lnTo>
                      <a:pt x="69" y="61"/>
                    </a:lnTo>
                    <a:lnTo>
                      <a:pt x="60" y="57"/>
                    </a:lnTo>
                    <a:lnTo>
                      <a:pt x="52" y="51"/>
                    </a:lnTo>
                    <a:lnTo>
                      <a:pt x="49" y="44"/>
                    </a:lnTo>
                    <a:lnTo>
                      <a:pt x="49" y="42"/>
                    </a:lnTo>
                    <a:lnTo>
                      <a:pt x="52" y="38"/>
                    </a:lnTo>
                    <a:lnTo>
                      <a:pt x="54" y="38"/>
                    </a:lnTo>
                    <a:lnTo>
                      <a:pt x="45" y="27"/>
                    </a:lnTo>
                    <a:lnTo>
                      <a:pt x="37" y="17"/>
                    </a:lnTo>
                    <a:lnTo>
                      <a:pt x="35" y="19"/>
                    </a:lnTo>
                    <a:lnTo>
                      <a:pt x="32" y="20"/>
                    </a:lnTo>
                    <a:lnTo>
                      <a:pt x="29" y="20"/>
                    </a:lnTo>
                    <a:lnTo>
                      <a:pt x="24" y="19"/>
                    </a:lnTo>
                    <a:lnTo>
                      <a:pt x="17" y="17"/>
                    </a:lnTo>
                    <a:lnTo>
                      <a:pt x="9" y="13"/>
                    </a:lnTo>
                    <a:lnTo>
                      <a:pt x="2" y="9"/>
                    </a:lnTo>
                    <a:lnTo>
                      <a:pt x="0" y="7"/>
                    </a:lnTo>
                    <a:lnTo>
                      <a:pt x="0" y="4"/>
                    </a:lnTo>
                    <a:lnTo>
                      <a:pt x="2" y="2"/>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5" name="Freeform 1264">
                <a:extLst>
                  <a:ext uri="{FF2B5EF4-FFF2-40B4-BE49-F238E27FC236}">
                    <a16:creationId xmlns:a16="http://schemas.microsoft.com/office/drawing/2014/main" id="{B8545F2B-17D5-864E-BA9E-6FF357A16205}"/>
                  </a:ext>
                </a:extLst>
              </p:cNvPr>
              <p:cNvSpPr>
                <a:spLocks/>
              </p:cNvSpPr>
              <p:nvPr/>
            </p:nvSpPr>
            <p:spPr bwMode="auto">
              <a:xfrm>
                <a:off x="3448417" y="2124067"/>
                <a:ext cx="72539" cy="55959"/>
              </a:xfrm>
              <a:custGeom>
                <a:avLst/>
                <a:gdLst/>
                <a:ahLst/>
                <a:cxnLst>
                  <a:cxn ang="0">
                    <a:pos x="14" y="0"/>
                  </a:cxn>
                  <a:cxn ang="0">
                    <a:pos x="22" y="0"/>
                  </a:cxn>
                  <a:cxn ang="0">
                    <a:pos x="33" y="8"/>
                  </a:cxn>
                  <a:cxn ang="0">
                    <a:pos x="34" y="10"/>
                  </a:cxn>
                  <a:cxn ang="0">
                    <a:pos x="35" y="14"/>
                  </a:cxn>
                  <a:cxn ang="0">
                    <a:pos x="35" y="18"/>
                  </a:cxn>
                  <a:cxn ang="0">
                    <a:pos x="34" y="22"/>
                  </a:cxn>
                  <a:cxn ang="0">
                    <a:pos x="33" y="24"/>
                  </a:cxn>
                  <a:cxn ang="0">
                    <a:pos x="30" y="25"/>
                  </a:cxn>
                  <a:cxn ang="0">
                    <a:pos x="27" y="27"/>
                  </a:cxn>
                  <a:cxn ang="0">
                    <a:pos x="23" y="25"/>
                  </a:cxn>
                  <a:cxn ang="0">
                    <a:pos x="17" y="23"/>
                  </a:cxn>
                  <a:cxn ang="0">
                    <a:pos x="9" y="19"/>
                  </a:cxn>
                  <a:cxn ang="0">
                    <a:pos x="3" y="17"/>
                  </a:cxn>
                  <a:cxn ang="0">
                    <a:pos x="0" y="15"/>
                  </a:cxn>
                  <a:cxn ang="0">
                    <a:pos x="0" y="13"/>
                  </a:cxn>
                  <a:cxn ang="0">
                    <a:pos x="2" y="12"/>
                  </a:cxn>
                  <a:cxn ang="0">
                    <a:pos x="4" y="10"/>
                  </a:cxn>
                  <a:cxn ang="0">
                    <a:pos x="5" y="9"/>
                  </a:cxn>
                  <a:cxn ang="0">
                    <a:pos x="7" y="9"/>
                  </a:cxn>
                  <a:cxn ang="0">
                    <a:pos x="9" y="8"/>
                  </a:cxn>
                  <a:cxn ang="0">
                    <a:pos x="9" y="5"/>
                  </a:cxn>
                  <a:cxn ang="0">
                    <a:pos x="14" y="0"/>
                  </a:cxn>
                </a:cxnLst>
                <a:rect l="0" t="0" r="r" b="b"/>
                <a:pathLst>
                  <a:path w="35" h="27">
                    <a:moveTo>
                      <a:pt x="14" y="0"/>
                    </a:moveTo>
                    <a:lnTo>
                      <a:pt x="22" y="0"/>
                    </a:lnTo>
                    <a:lnTo>
                      <a:pt x="33" y="8"/>
                    </a:lnTo>
                    <a:lnTo>
                      <a:pt x="34" y="10"/>
                    </a:lnTo>
                    <a:lnTo>
                      <a:pt x="35" y="14"/>
                    </a:lnTo>
                    <a:lnTo>
                      <a:pt x="35" y="18"/>
                    </a:lnTo>
                    <a:lnTo>
                      <a:pt x="34" y="22"/>
                    </a:lnTo>
                    <a:lnTo>
                      <a:pt x="33" y="24"/>
                    </a:lnTo>
                    <a:lnTo>
                      <a:pt x="30" y="25"/>
                    </a:lnTo>
                    <a:lnTo>
                      <a:pt x="27" y="27"/>
                    </a:lnTo>
                    <a:lnTo>
                      <a:pt x="23" y="25"/>
                    </a:lnTo>
                    <a:lnTo>
                      <a:pt x="17" y="23"/>
                    </a:lnTo>
                    <a:lnTo>
                      <a:pt x="9" y="19"/>
                    </a:lnTo>
                    <a:lnTo>
                      <a:pt x="3" y="17"/>
                    </a:lnTo>
                    <a:lnTo>
                      <a:pt x="0" y="15"/>
                    </a:lnTo>
                    <a:lnTo>
                      <a:pt x="0" y="13"/>
                    </a:lnTo>
                    <a:lnTo>
                      <a:pt x="2" y="12"/>
                    </a:lnTo>
                    <a:lnTo>
                      <a:pt x="4" y="10"/>
                    </a:lnTo>
                    <a:lnTo>
                      <a:pt x="5" y="9"/>
                    </a:lnTo>
                    <a:lnTo>
                      <a:pt x="7" y="9"/>
                    </a:lnTo>
                    <a:lnTo>
                      <a:pt x="9" y="8"/>
                    </a:lnTo>
                    <a:lnTo>
                      <a:pt x="9" y="5"/>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6" name="Freeform 1265">
                <a:extLst>
                  <a:ext uri="{FF2B5EF4-FFF2-40B4-BE49-F238E27FC236}">
                    <a16:creationId xmlns:a16="http://schemas.microsoft.com/office/drawing/2014/main" id="{A153291B-5E25-474A-A48B-B95A564AFC3E}"/>
                  </a:ext>
                </a:extLst>
              </p:cNvPr>
              <p:cNvSpPr>
                <a:spLocks/>
              </p:cNvSpPr>
              <p:nvPr/>
            </p:nvSpPr>
            <p:spPr bwMode="auto">
              <a:xfrm>
                <a:off x="3456708" y="2018369"/>
                <a:ext cx="68394" cy="20725"/>
              </a:xfrm>
              <a:custGeom>
                <a:avLst/>
                <a:gdLst/>
                <a:ahLst/>
                <a:cxnLst>
                  <a:cxn ang="0">
                    <a:pos x="18" y="0"/>
                  </a:cxn>
                  <a:cxn ang="0">
                    <a:pos x="33" y="0"/>
                  </a:cxn>
                  <a:cxn ang="0">
                    <a:pos x="33" y="7"/>
                  </a:cxn>
                  <a:cxn ang="0">
                    <a:pos x="31" y="9"/>
                  </a:cxn>
                  <a:cxn ang="0">
                    <a:pos x="29" y="10"/>
                  </a:cxn>
                  <a:cxn ang="0">
                    <a:pos x="23" y="10"/>
                  </a:cxn>
                  <a:cxn ang="0">
                    <a:pos x="16" y="9"/>
                  </a:cxn>
                  <a:cxn ang="0">
                    <a:pos x="9" y="6"/>
                  </a:cxn>
                  <a:cxn ang="0">
                    <a:pos x="3" y="5"/>
                  </a:cxn>
                  <a:cxn ang="0">
                    <a:pos x="0" y="5"/>
                  </a:cxn>
                  <a:cxn ang="0">
                    <a:pos x="8" y="2"/>
                  </a:cxn>
                  <a:cxn ang="0">
                    <a:pos x="18" y="0"/>
                  </a:cxn>
                </a:cxnLst>
                <a:rect l="0" t="0" r="r" b="b"/>
                <a:pathLst>
                  <a:path w="33" h="10">
                    <a:moveTo>
                      <a:pt x="18" y="0"/>
                    </a:moveTo>
                    <a:lnTo>
                      <a:pt x="33" y="0"/>
                    </a:lnTo>
                    <a:lnTo>
                      <a:pt x="33" y="7"/>
                    </a:lnTo>
                    <a:lnTo>
                      <a:pt x="31" y="9"/>
                    </a:lnTo>
                    <a:lnTo>
                      <a:pt x="29" y="10"/>
                    </a:lnTo>
                    <a:lnTo>
                      <a:pt x="23" y="10"/>
                    </a:lnTo>
                    <a:lnTo>
                      <a:pt x="16" y="9"/>
                    </a:lnTo>
                    <a:lnTo>
                      <a:pt x="9" y="6"/>
                    </a:lnTo>
                    <a:lnTo>
                      <a:pt x="3" y="5"/>
                    </a:lnTo>
                    <a:lnTo>
                      <a:pt x="0" y="5"/>
                    </a:lnTo>
                    <a:lnTo>
                      <a:pt x="8"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7" name="Freeform 1266">
                <a:extLst>
                  <a:ext uri="{FF2B5EF4-FFF2-40B4-BE49-F238E27FC236}">
                    <a16:creationId xmlns:a16="http://schemas.microsoft.com/office/drawing/2014/main" id="{465F70B6-173A-C043-9E88-443E4C83709B}"/>
                  </a:ext>
                </a:extLst>
              </p:cNvPr>
              <p:cNvSpPr>
                <a:spLocks/>
              </p:cNvSpPr>
              <p:nvPr/>
            </p:nvSpPr>
            <p:spPr bwMode="auto">
              <a:xfrm>
                <a:off x="3406967" y="1956193"/>
                <a:ext cx="78756" cy="58031"/>
              </a:xfrm>
              <a:custGeom>
                <a:avLst/>
                <a:gdLst/>
                <a:ahLst/>
                <a:cxnLst>
                  <a:cxn ang="0">
                    <a:pos x="7" y="0"/>
                  </a:cxn>
                  <a:cxn ang="0">
                    <a:pos x="9" y="0"/>
                  </a:cxn>
                  <a:cxn ang="0">
                    <a:pos x="10" y="2"/>
                  </a:cxn>
                  <a:cxn ang="0">
                    <a:pos x="14" y="3"/>
                  </a:cxn>
                  <a:cxn ang="0">
                    <a:pos x="17" y="5"/>
                  </a:cxn>
                  <a:cxn ang="0">
                    <a:pos x="20" y="6"/>
                  </a:cxn>
                  <a:cxn ang="0">
                    <a:pos x="24" y="6"/>
                  </a:cxn>
                  <a:cxn ang="0">
                    <a:pos x="24" y="8"/>
                  </a:cxn>
                  <a:cxn ang="0">
                    <a:pos x="25" y="10"/>
                  </a:cxn>
                  <a:cxn ang="0">
                    <a:pos x="28" y="11"/>
                  </a:cxn>
                  <a:cxn ang="0">
                    <a:pos x="34" y="11"/>
                  </a:cxn>
                  <a:cxn ang="0">
                    <a:pos x="37" y="12"/>
                  </a:cxn>
                  <a:cxn ang="0">
                    <a:pos x="38" y="12"/>
                  </a:cxn>
                  <a:cxn ang="0">
                    <a:pos x="38" y="25"/>
                  </a:cxn>
                  <a:cxn ang="0">
                    <a:pos x="28" y="27"/>
                  </a:cxn>
                  <a:cxn ang="0">
                    <a:pos x="18" y="28"/>
                  </a:cxn>
                  <a:cxn ang="0">
                    <a:pos x="12" y="27"/>
                  </a:cxn>
                  <a:cxn ang="0">
                    <a:pos x="9" y="25"/>
                  </a:cxn>
                  <a:cxn ang="0">
                    <a:pos x="9" y="23"/>
                  </a:cxn>
                  <a:cxn ang="0">
                    <a:pos x="12" y="22"/>
                  </a:cxn>
                  <a:cxn ang="0">
                    <a:pos x="13" y="22"/>
                  </a:cxn>
                  <a:cxn ang="0">
                    <a:pos x="14" y="21"/>
                  </a:cxn>
                  <a:cxn ang="0">
                    <a:pos x="12" y="18"/>
                  </a:cxn>
                  <a:cxn ang="0">
                    <a:pos x="8" y="16"/>
                  </a:cxn>
                  <a:cxn ang="0">
                    <a:pos x="5" y="15"/>
                  </a:cxn>
                  <a:cxn ang="0">
                    <a:pos x="3" y="12"/>
                  </a:cxn>
                  <a:cxn ang="0">
                    <a:pos x="1" y="10"/>
                  </a:cxn>
                  <a:cxn ang="0">
                    <a:pos x="0" y="6"/>
                  </a:cxn>
                  <a:cxn ang="0">
                    <a:pos x="3" y="1"/>
                  </a:cxn>
                  <a:cxn ang="0">
                    <a:pos x="7" y="0"/>
                  </a:cxn>
                </a:cxnLst>
                <a:rect l="0" t="0" r="r" b="b"/>
                <a:pathLst>
                  <a:path w="38" h="28">
                    <a:moveTo>
                      <a:pt x="7" y="0"/>
                    </a:moveTo>
                    <a:lnTo>
                      <a:pt x="9" y="0"/>
                    </a:lnTo>
                    <a:lnTo>
                      <a:pt x="10" y="2"/>
                    </a:lnTo>
                    <a:lnTo>
                      <a:pt x="14" y="3"/>
                    </a:lnTo>
                    <a:lnTo>
                      <a:pt x="17" y="5"/>
                    </a:lnTo>
                    <a:lnTo>
                      <a:pt x="20" y="6"/>
                    </a:lnTo>
                    <a:lnTo>
                      <a:pt x="24" y="6"/>
                    </a:lnTo>
                    <a:lnTo>
                      <a:pt x="24" y="8"/>
                    </a:lnTo>
                    <a:lnTo>
                      <a:pt x="25" y="10"/>
                    </a:lnTo>
                    <a:lnTo>
                      <a:pt x="28" y="11"/>
                    </a:lnTo>
                    <a:lnTo>
                      <a:pt x="34" y="11"/>
                    </a:lnTo>
                    <a:lnTo>
                      <a:pt x="37" y="12"/>
                    </a:lnTo>
                    <a:lnTo>
                      <a:pt x="38" y="12"/>
                    </a:lnTo>
                    <a:lnTo>
                      <a:pt x="38" y="25"/>
                    </a:lnTo>
                    <a:lnTo>
                      <a:pt x="28" y="27"/>
                    </a:lnTo>
                    <a:lnTo>
                      <a:pt x="18" y="28"/>
                    </a:lnTo>
                    <a:lnTo>
                      <a:pt x="12" y="27"/>
                    </a:lnTo>
                    <a:lnTo>
                      <a:pt x="9" y="25"/>
                    </a:lnTo>
                    <a:lnTo>
                      <a:pt x="9" y="23"/>
                    </a:lnTo>
                    <a:lnTo>
                      <a:pt x="12" y="22"/>
                    </a:lnTo>
                    <a:lnTo>
                      <a:pt x="13" y="22"/>
                    </a:lnTo>
                    <a:lnTo>
                      <a:pt x="14" y="21"/>
                    </a:lnTo>
                    <a:lnTo>
                      <a:pt x="12" y="18"/>
                    </a:lnTo>
                    <a:lnTo>
                      <a:pt x="8" y="16"/>
                    </a:lnTo>
                    <a:lnTo>
                      <a:pt x="5" y="15"/>
                    </a:lnTo>
                    <a:lnTo>
                      <a:pt x="3" y="12"/>
                    </a:lnTo>
                    <a:lnTo>
                      <a:pt x="1" y="10"/>
                    </a:lnTo>
                    <a:lnTo>
                      <a:pt x="0" y="6"/>
                    </a:lnTo>
                    <a:lnTo>
                      <a:pt x="3"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8" name="Freeform 1267">
                <a:extLst>
                  <a:ext uri="{FF2B5EF4-FFF2-40B4-BE49-F238E27FC236}">
                    <a16:creationId xmlns:a16="http://schemas.microsoft.com/office/drawing/2014/main" id="{1E4B7378-7953-3640-9C87-033788E8CD0F}"/>
                  </a:ext>
                </a:extLst>
              </p:cNvPr>
              <p:cNvSpPr>
                <a:spLocks/>
              </p:cNvSpPr>
              <p:nvPr/>
            </p:nvSpPr>
            <p:spPr bwMode="auto">
              <a:xfrm>
                <a:off x="3377951" y="1898162"/>
                <a:ext cx="29015" cy="18653"/>
              </a:xfrm>
              <a:custGeom>
                <a:avLst/>
                <a:gdLst/>
                <a:ahLst/>
                <a:cxnLst>
                  <a:cxn ang="0">
                    <a:pos x="0" y="0"/>
                  </a:cxn>
                  <a:cxn ang="0">
                    <a:pos x="14" y="0"/>
                  </a:cxn>
                  <a:cxn ang="0">
                    <a:pos x="14" y="9"/>
                  </a:cxn>
                  <a:cxn ang="0">
                    <a:pos x="7" y="9"/>
                  </a:cxn>
                  <a:cxn ang="0">
                    <a:pos x="4" y="6"/>
                  </a:cxn>
                  <a:cxn ang="0">
                    <a:pos x="2" y="5"/>
                  </a:cxn>
                  <a:cxn ang="0">
                    <a:pos x="0" y="2"/>
                  </a:cxn>
                  <a:cxn ang="0">
                    <a:pos x="0" y="0"/>
                  </a:cxn>
                </a:cxnLst>
                <a:rect l="0" t="0" r="r" b="b"/>
                <a:pathLst>
                  <a:path w="14" h="9">
                    <a:moveTo>
                      <a:pt x="0" y="0"/>
                    </a:moveTo>
                    <a:lnTo>
                      <a:pt x="14" y="0"/>
                    </a:lnTo>
                    <a:lnTo>
                      <a:pt x="14" y="9"/>
                    </a:lnTo>
                    <a:lnTo>
                      <a:pt x="7" y="9"/>
                    </a:lnTo>
                    <a:lnTo>
                      <a:pt x="4" y="6"/>
                    </a:lnTo>
                    <a:lnTo>
                      <a:pt x="2" y="5"/>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59" name="Freeform 1268">
                <a:extLst>
                  <a:ext uri="{FF2B5EF4-FFF2-40B4-BE49-F238E27FC236}">
                    <a16:creationId xmlns:a16="http://schemas.microsoft.com/office/drawing/2014/main" id="{063021FF-92BD-6E49-B70F-021AFB380214}"/>
                  </a:ext>
                </a:extLst>
              </p:cNvPr>
              <p:cNvSpPr>
                <a:spLocks/>
              </p:cNvSpPr>
              <p:nvPr/>
            </p:nvSpPr>
            <p:spPr bwMode="auto">
              <a:xfrm>
                <a:off x="3462925" y="1821477"/>
                <a:ext cx="259067" cy="178238"/>
              </a:xfrm>
              <a:custGeom>
                <a:avLst/>
                <a:gdLst/>
                <a:ahLst/>
                <a:cxnLst>
                  <a:cxn ang="0">
                    <a:pos x="47" y="5"/>
                  </a:cxn>
                  <a:cxn ang="0">
                    <a:pos x="55" y="17"/>
                  </a:cxn>
                  <a:cxn ang="0">
                    <a:pos x="61" y="23"/>
                  </a:cxn>
                  <a:cxn ang="0">
                    <a:pos x="71" y="23"/>
                  </a:cxn>
                  <a:cxn ang="0">
                    <a:pos x="80" y="26"/>
                  </a:cxn>
                  <a:cxn ang="0">
                    <a:pos x="82" y="33"/>
                  </a:cxn>
                  <a:cxn ang="0">
                    <a:pos x="89" y="29"/>
                  </a:cxn>
                  <a:cxn ang="0">
                    <a:pos x="96" y="28"/>
                  </a:cxn>
                  <a:cxn ang="0">
                    <a:pos x="100" y="38"/>
                  </a:cxn>
                  <a:cxn ang="0">
                    <a:pos x="99" y="44"/>
                  </a:cxn>
                  <a:cxn ang="0">
                    <a:pos x="105" y="46"/>
                  </a:cxn>
                  <a:cxn ang="0">
                    <a:pos x="125" y="52"/>
                  </a:cxn>
                  <a:cxn ang="0">
                    <a:pos x="115" y="60"/>
                  </a:cxn>
                  <a:cxn ang="0">
                    <a:pos x="105" y="67"/>
                  </a:cxn>
                  <a:cxn ang="0">
                    <a:pos x="96" y="73"/>
                  </a:cxn>
                  <a:cxn ang="0">
                    <a:pos x="91" y="70"/>
                  </a:cxn>
                  <a:cxn ang="0">
                    <a:pos x="87" y="67"/>
                  </a:cxn>
                  <a:cxn ang="0">
                    <a:pos x="86" y="73"/>
                  </a:cxn>
                  <a:cxn ang="0">
                    <a:pos x="90" y="78"/>
                  </a:cxn>
                  <a:cxn ang="0">
                    <a:pos x="81" y="85"/>
                  </a:cxn>
                  <a:cxn ang="0">
                    <a:pos x="71" y="78"/>
                  </a:cxn>
                  <a:cxn ang="0">
                    <a:pos x="67" y="83"/>
                  </a:cxn>
                  <a:cxn ang="0">
                    <a:pos x="49" y="85"/>
                  </a:cxn>
                  <a:cxn ang="0">
                    <a:pos x="42" y="78"/>
                  </a:cxn>
                  <a:cxn ang="0">
                    <a:pos x="43" y="76"/>
                  </a:cxn>
                  <a:cxn ang="0">
                    <a:pos x="30" y="66"/>
                  </a:cxn>
                  <a:cxn ang="0">
                    <a:pos x="47" y="58"/>
                  </a:cxn>
                  <a:cxn ang="0">
                    <a:pos x="51" y="56"/>
                  </a:cxn>
                  <a:cxn ang="0">
                    <a:pos x="37" y="56"/>
                  </a:cxn>
                  <a:cxn ang="0">
                    <a:pos x="30" y="58"/>
                  </a:cxn>
                  <a:cxn ang="0">
                    <a:pos x="26" y="52"/>
                  </a:cxn>
                  <a:cxn ang="0">
                    <a:pos x="15" y="56"/>
                  </a:cxn>
                  <a:cxn ang="0">
                    <a:pos x="17" y="51"/>
                  </a:cxn>
                  <a:cxn ang="0">
                    <a:pos x="15" y="46"/>
                  </a:cxn>
                  <a:cxn ang="0">
                    <a:pos x="0" y="33"/>
                  </a:cxn>
                  <a:cxn ang="0">
                    <a:pos x="12" y="36"/>
                  </a:cxn>
                  <a:cxn ang="0">
                    <a:pos x="22" y="34"/>
                  </a:cxn>
                  <a:cxn ang="0">
                    <a:pos x="3" y="23"/>
                  </a:cxn>
                  <a:cxn ang="0">
                    <a:pos x="17" y="21"/>
                  </a:cxn>
                  <a:cxn ang="0">
                    <a:pos x="25" y="24"/>
                  </a:cxn>
                  <a:cxn ang="0">
                    <a:pos x="26" y="18"/>
                  </a:cxn>
                  <a:cxn ang="0">
                    <a:pos x="16" y="19"/>
                  </a:cxn>
                  <a:cxn ang="0">
                    <a:pos x="12" y="14"/>
                  </a:cxn>
                  <a:cxn ang="0">
                    <a:pos x="35" y="9"/>
                  </a:cxn>
                  <a:cxn ang="0">
                    <a:pos x="22" y="3"/>
                  </a:cxn>
                </a:cxnLst>
                <a:rect l="0" t="0" r="r" b="b"/>
                <a:pathLst>
                  <a:path w="125" h="86">
                    <a:moveTo>
                      <a:pt x="22" y="0"/>
                    </a:moveTo>
                    <a:lnTo>
                      <a:pt x="36" y="3"/>
                    </a:lnTo>
                    <a:lnTo>
                      <a:pt x="47" y="5"/>
                    </a:lnTo>
                    <a:lnTo>
                      <a:pt x="52" y="10"/>
                    </a:lnTo>
                    <a:lnTo>
                      <a:pt x="54" y="13"/>
                    </a:lnTo>
                    <a:lnTo>
                      <a:pt x="55" y="17"/>
                    </a:lnTo>
                    <a:lnTo>
                      <a:pt x="56" y="19"/>
                    </a:lnTo>
                    <a:lnTo>
                      <a:pt x="59" y="22"/>
                    </a:lnTo>
                    <a:lnTo>
                      <a:pt x="61" y="23"/>
                    </a:lnTo>
                    <a:lnTo>
                      <a:pt x="65" y="24"/>
                    </a:lnTo>
                    <a:lnTo>
                      <a:pt x="67" y="24"/>
                    </a:lnTo>
                    <a:lnTo>
                      <a:pt x="71" y="23"/>
                    </a:lnTo>
                    <a:lnTo>
                      <a:pt x="74" y="23"/>
                    </a:lnTo>
                    <a:lnTo>
                      <a:pt x="77" y="24"/>
                    </a:lnTo>
                    <a:lnTo>
                      <a:pt x="80" y="26"/>
                    </a:lnTo>
                    <a:lnTo>
                      <a:pt x="81" y="28"/>
                    </a:lnTo>
                    <a:lnTo>
                      <a:pt x="82" y="29"/>
                    </a:lnTo>
                    <a:lnTo>
                      <a:pt x="82" y="33"/>
                    </a:lnTo>
                    <a:lnTo>
                      <a:pt x="84" y="36"/>
                    </a:lnTo>
                    <a:lnTo>
                      <a:pt x="89" y="36"/>
                    </a:lnTo>
                    <a:lnTo>
                      <a:pt x="89" y="29"/>
                    </a:lnTo>
                    <a:lnTo>
                      <a:pt x="87" y="27"/>
                    </a:lnTo>
                    <a:lnTo>
                      <a:pt x="94" y="27"/>
                    </a:lnTo>
                    <a:lnTo>
                      <a:pt x="96" y="28"/>
                    </a:lnTo>
                    <a:lnTo>
                      <a:pt x="96" y="36"/>
                    </a:lnTo>
                    <a:lnTo>
                      <a:pt x="97" y="37"/>
                    </a:lnTo>
                    <a:lnTo>
                      <a:pt x="100" y="38"/>
                    </a:lnTo>
                    <a:lnTo>
                      <a:pt x="101" y="39"/>
                    </a:lnTo>
                    <a:lnTo>
                      <a:pt x="101" y="42"/>
                    </a:lnTo>
                    <a:lnTo>
                      <a:pt x="99" y="44"/>
                    </a:lnTo>
                    <a:lnTo>
                      <a:pt x="99" y="47"/>
                    </a:lnTo>
                    <a:lnTo>
                      <a:pt x="104" y="47"/>
                    </a:lnTo>
                    <a:lnTo>
                      <a:pt x="105" y="46"/>
                    </a:lnTo>
                    <a:lnTo>
                      <a:pt x="111" y="47"/>
                    </a:lnTo>
                    <a:lnTo>
                      <a:pt x="119" y="49"/>
                    </a:lnTo>
                    <a:lnTo>
                      <a:pt x="125" y="52"/>
                    </a:lnTo>
                    <a:lnTo>
                      <a:pt x="125" y="58"/>
                    </a:lnTo>
                    <a:lnTo>
                      <a:pt x="124" y="60"/>
                    </a:lnTo>
                    <a:lnTo>
                      <a:pt x="115" y="60"/>
                    </a:lnTo>
                    <a:lnTo>
                      <a:pt x="111" y="61"/>
                    </a:lnTo>
                    <a:lnTo>
                      <a:pt x="107" y="63"/>
                    </a:lnTo>
                    <a:lnTo>
                      <a:pt x="105" y="67"/>
                    </a:lnTo>
                    <a:lnTo>
                      <a:pt x="101" y="70"/>
                    </a:lnTo>
                    <a:lnTo>
                      <a:pt x="99" y="72"/>
                    </a:lnTo>
                    <a:lnTo>
                      <a:pt x="96" y="73"/>
                    </a:lnTo>
                    <a:lnTo>
                      <a:pt x="94" y="73"/>
                    </a:lnTo>
                    <a:lnTo>
                      <a:pt x="92" y="72"/>
                    </a:lnTo>
                    <a:lnTo>
                      <a:pt x="91" y="70"/>
                    </a:lnTo>
                    <a:lnTo>
                      <a:pt x="91" y="67"/>
                    </a:lnTo>
                    <a:lnTo>
                      <a:pt x="90" y="65"/>
                    </a:lnTo>
                    <a:lnTo>
                      <a:pt x="87" y="67"/>
                    </a:lnTo>
                    <a:lnTo>
                      <a:pt x="86" y="70"/>
                    </a:lnTo>
                    <a:lnTo>
                      <a:pt x="85" y="71"/>
                    </a:lnTo>
                    <a:lnTo>
                      <a:pt x="86" y="73"/>
                    </a:lnTo>
                    <a:lnTo>
                      <a:pt x="87" y="75"/>
                    </a:lnTo>
                    <a:lnTo>
                      <a:pt x="89" y="77"/>
                    </a:lnTo>
                    <a:lnTo>
                      <a:pt x="90" y="78"/>
                    </a:lnTo>
                    <a:lnTo>
                      <a:pt x="84" y="78"/>
                    </a:lnTo>
                    <a:lnTo>
                      <a:pt x="84" y="85"/>
                    </a:lnTo>
                    <a:lnTo>
                      <a:pt x="81" y="85"/>
                    </a:lnTo>
                    <a:lnTo>
                      <a:pt x="77" y="82"/>
                    </a:lnTo>
                    <a:lnTo>
                      <a:pt x="75" y="81"/>
                    </a:lnTo>
                    <a:lnTo>
                      <a:pt x="71" y="78"/>
                    </a:lnTo>
                    <a:lnTo>
                      <a:pt x="69" y="77"/>
                    </a:lnTo>
                    <a:lnTo>
                      <a:pt x="69" y="81"/>
                    </a:lnTo>
                    <a:lnTo>
                      <a:pt x="67" y="83"/>
                    </a:lnTo>
                    <a:lnTo>
                      <a:pt x="62" y="86"/>
                    </a:lnTo>
                    <a:lnTo>
                      <a:pt x="52" y="86"/>
                    </a:lnTo>
                    <a:lnTo>
                      <a:pt x="49" y="85"/>
                    </a:lnTo>
                    <a:lnTo>
                      <a:pt x="46" y="83"/>
                    </a:lnTo>
                    <a:lnTo>
                      <a:pt x="43" y="81"/>
                    </a:lnTo>
                    <a:lnTo>
                      <a:pt x="42" y="78"/>
                    </a:lnTo>
                    <a:lnTo>
                      <a:pt x="45" y="78"/>
                    </a:lnTo>
                    <a:lnTo>
                      <a:pt x="47" y="76"/>
                    </a:lnTo>
                    <a:lnTo>
                      <a:pt x="43" y="76"/>
                    </a:lnTo>
                    <a:lnTo>
                      <a:pt x="36" y="73"/>
                    </a:lnTo>
                    <a:lnTo>
                      <a:pt x="31" y="68"/>
                    </a:lnTo>
                    <a:lnTo>
                      <a:pt x="30" y="66"/>
                    </a:lnTo>
                    <a:lnTo>
                      <a:pt x="32" y="62"/>
                    </a:lnTo>
                    <a:lnTo>
                      <a:pt x="38" y="60"/>
                    </a:lnTo>
                    <a:lnTo>
                      <a:pt x="47" y="58"/>
                    </a:lnTo>
                    <a:lnTo>
                      <a:pt x="60" y="58"/>
                    </a:lnTo>
                    <a:lnTo>
                      <a:pt x="56" y="57"/>
                    </a:lnTo>
                    <a:lnTo>
                      <a:pt x="51" y="56"/>
                    </a:lnTo>
                    <a:lnTo>
                      <a:pt x="47" y="54"/>
                    </a:lnTo>
                    <a:lnTo>
                      <a:pt x="40" y="54"/>
                    </a:lnTo>
                    <a:lnTo>
                      <a:pt x="37" y="56"/>
                    </a:lnTo>
                    <a:lnTo>
                      <a:pt x="36" y="57"/>
                    </a:lnTo>
                    <a:lnTo>
                      <a:pt x="33" y="58"/>
                    </a:lnTo>
                    <a:lnTo>
                      <a:pt x="30" y="58"/>
                    </a:lnTo>
                    <a:lnTo>
                      <a:pt x="27" y="56"/>
                    </a:lnTo>
                    <a:lnTo>
                      <a:pt x="27" y="53"/>
                    </a:lnTo>
                    <a:lnTo>
                      <a:pt x="26" y="52"/>
                    </a:lnTo>
                    <a:lnTo>
                      <a:pt x="21" y="54"/>
                    </a:lnTo>
                    <a:lnTo>
                      <a:pt x="20" y="56"/>
                    </a:lnTo>
                    <a:lnTo>
                      <a:pt x="15" y="56"/>
                    </a:lnTo>
                    <a:lnTo>
                      <a:pt x="13" y="54"/>
                    </a:lnTo>
                    <a:lnTo>
                      <a:pt x="13" y="52"/>
                    </a:lnTo>
                    <a:lnTo>
                      <a:pt x="17" y="51"/>
                    </a:lnTo>
                    <a:lnTo>
                      <a:pt x="20" y="49"/>
                    </a:lnTo>
                    <a:lnTo>
                      <a:pt x="23" y="46"/>
                    </a:lnTo>
                    <a:lnTo>
                      <a:pt x="15" y="46"/>
                    </a:lnTo>
                    <a:lnTo>
                      <a:pt x="7" y="43"/>
                    </a:lnTo>
                    <a:lnTo>
                      <a:pt x="2" y="39"/>
                    </a:lnTo>
                    <a:lnTo>
                      <a:pt x="0" y="33"/>
                    </a:lnTo>
                    <a:lnTo>
                      <a:pt x="6" y="33"/>
                    </a:lnTo>
                    <a:lnTo>
                      <a:pt x="8" y="34"/>
                    </a:lnTo>
                    <a:lnTo>
                      <a:pt x="12" y="36"/>
                    </a:lnTo>
                    <a:lnTo>
                      <a:pt x="15" y="37"/>
                    </a:lnTo>
                    <a:lnTo>
                      <a:pt x="20" y="37"/>
                    </a:lnTo>
                    <a:lnTo>
                      <a:pt x="22" y="34"/>
                    </a:lnTo>
                    <a:lnTo>
                      <a:pt x="7" y="29"/>
                    </a:lnTo>
                    <a:lnTo>
                      <a:pt x="3" y="26"/>
                    </a:lnTo>
                    <a:lnTo>
                      <a:pt x="3" y="23"/>
                    </a:lnTo>
                    <a:lnTo>
                      <a:pt x="5" y="22"/>
                    </a:lnTo>
                    <a:lnTo>
                      <a:pt x="7" y="21"/>
                    </a:lnTo>
                    <a:lnTo>
                      <a:pt x="17" y="21"/>
                    </a:lnTo>
                    <a:lnTo>
                      <a:pt x="20" y="22"/>
                    </a:lnTo>
                    <a:lnTo>
                      <a:pt x="21" y="24"/>
                    </a:lnTo>
                    <a:lnTo>
                      <a:pt x="25" y="24"/>
                    </a:lnTo>
                    <a:lnTo>
                      <a:pt x="26" y="22"/>
                    </a:lnTo>
                    <a:lnTo>
                      <a:pt x="28" y="19"/>
                    </a:lnTo>
                    <a:lnTo>
                      <a:pt x="26" y="18"/>
                    </a:lnTo>
                    <a:lnTo>
                      <a:pt x="22" y="18"/>
                    </a:lnTo>
                    <a:lnTo>
                      <a:pt x="20" y="19"/>
                    </a:lnTo>
                    <a:lnTo>
                      <a:pt x="16" y="19"/>
                    </a:lnTo>
                    <a:lnTo>
                      <a:pt x="15" y="18"/>
                    </a:lnTo>
                    <a:lnTo>
                      <a:pt x="13" y="16"/>
                    </a:lnTo>
                    <a:lnTo>
                      <a:pt x="12" y="14"/>
                    </a:lnTo>
                    <a:lnTo>
                      <a:pt x="12" y="13"/>
                    </a:lnTo>
                    <a:lnTo>
                      <a:pt x="20" y="9"/>
                    </a:lnTo>
                    <a:lnTo>
                      <a:pt x="35" y="9"/>
                    </a:lnTo>
                    <a:lnTo>
                      <a:pt x="30" y="7"/>
                    </a:lnTo>
                    <a:lnTo>
                      <a:pt x="26" y="7"/>
                    </a:lnTo>
                    <a:lnTo>
                      <a:pt x="22" y="3"/>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0" name="Freeform 1269">
                <a:extLst>
                  <a:ext uri="{FF2B5EF4-FFF2-40B4-BE49-F238E27FC236}">
                    <a16:creationId xmlns:a16="http://schemas.microsoft.com/office/drawing/2014/main" id="{18DC3161-B091-8A41-B807-EAB174EBD484}"/>
                  </a:ext>
                </a:extLst>
              </p:cNvPr>
              <p:cNvSpPr>
                <a:spLocks/>
              </p:cNvSpPr>
              <p:nvPr/>
            </p:nvSpPr>
            <p:spPr bwMode="auto">
              <a:xfrm>
                <a:off x="3672251" y="2559299"/>
                <a:ext cx="172021" cy="107772"/>
              </a:xfrm>
              <a:custGeom>
                <a:avLst/>
                <a:gdLst/>
                <a:ahLst/>
                <a:cxnLst>
                  <a:cxn ang="0">
                    <a:pos x="24" y="0"/>
                  </a:cxn>
                  <a:cxn ang="0">
                    <a:pos x="25" y="4"/>
                  </a:cxn>
                  <a:cxn ang="0">
                    <a:pos x="27" y="7"/>
                  </a:cxn>
                  <a:cxn ang="0">
                    <a:pos x="29" y="9"/>
                  </a:cxn>
                  <a:cxn ang="0">
                    <a:pos x="30" y="12"/>
                  </a:cxn>
                  <a:cxn ang="0">
                    <a:pos x="34" y="8"/>
                  </a:cxn>
                  <a:cxn ang="0">
                    <a:pos x="40" y="14"/>
                  </a:cxn>
                  <a:cxn ang="0">
                    <a:pos x="48" y="17"/>
                  </a:cxn>
                  <a:cxn ang="0">
                    <a:pos x="57" y="19"/>
                  </a:cxn>
                  <a:cxn ang="0">
                    <a:pos x="63" y="24"/>
                  </a:cxn>
                  <a:cxn ang="0">
                    <a:pos x="63" y="27"/>
                  </a:cxn>
                  <a:cxn ang="0">
                    <a:pos x="64" y="29"/>
                  </a:cxn>
                  <a:cxn ang="0">
                    <a:pos x="64" y="31"/>
                  </a:cxn>
                  <a:cxn ang="0">
                    <a:pos x="65" y="32"/>
                  </a:cxn>
                  <a:cxn ang="0">
                    <a:pos x="69" y="34"/>
                  </a:cxn>
                  <a:cxn ang="0">
                    <a:pos x="72" y="34"/>
                  </a:cxn>
                  <a:cxn ang="0">
                    <a:pos x="75" y="36"/>
                  </a:cxn>
                  <a:cxn ang="0">
                    <a:pos x="78" y="37"/>
                  </a:cxn>
                  <a:cxn ang="0">
                    <a:pos x="80" y="37"/>
                  </a:cxn>
                  <a:cxn ang="0">
                    <a:pos x="83" y="39"/>
                  </a:cxn>
                  <a:cxn ang="0">
                    <a:pos x="79" y="42"/>
                  </a:cxn>
                  <a:cxn ang="0">
                    <a:pos x="75" y="43"/>
                  </a:cxn>
                  <a:cxn ang="0">
                    <a:pos x="73" y="44"/>
                  </a:cxn>
                  <a:cxn ang="0">
                    <a:pos x="58" y="44"/>
                  </a:cxn>
                  <a:cxn ang="0">
                    <a:pos x="55" y="43"/>
                  </a:cxn>
                  <a:cxn ang="0">
                    <a:pos x="54" y="41"/>
                  </a:cxn>
                  <a:cxn ang="0">
                    <a:pos x="49" y="38"/>
                  </a:cxn>
                  <a:cxn ang="0">
                    <a:pos x="47" y="36"/>
                  </a:cxn>
                  <a:cxn ang="0">
                    <a:pos x="44" y="34"/>
                  </a:cxn>
                  <a:cxn ang="0">
                    <a:pos x="43" y="34"/>
                  </a:cxn>
                  <a:cxn ang="0">
                    <a:pos x="40" y="42"/>
                  </a:cxn>
                  <a:cxn ang="0">
                    <a:pos x="37" y="44"/>
                  </a:cxn>
                  <a:cxn ang="0">
                    <a:pos x="34" y="47"/>
                  </a:cxn>
                  <a:cxn ang="0">
                    <a:pos x="30" y="49"/>
                  </a:cxn>
                  <a:cxn ang="0">
                    <a:pos x="24" y="49"/>
                  </a:cxn>
                  <a:cxn ang="0">
                    <a:pos x="22" y="52"/>
                  </a:cxn>
                  <a:cxn ang="0">
                    <a:pos x="18" y="52"/>
                  </a:cxn>
                  <a:cxn ang="0">
                    <a:pos x="17" y="51"/>
                  </a:cxn>
                  <a:cxn ang="0">
                    <a:pos x="17" y="47"/>
                  </a:cxn>
                  <a:cxn ang="0">
                    <a:pos x="18" y="44"/>
                  </a:cxn>
                  <a:cxn ang="0">
                    <a:pos x="0" y="44"/>
                  </a:cxn>
                  <a:cxn ang="0">
                    <a:pos x="0" y="42"/>
                  </a:cxn>
                  <a:cxn ang="0">
                    <a:pos x="1" y="39"/>
                  </a:cxn>
                  <a:cxn ang="0">
                    <a:pos x="4" y="37"/>
                  </a:cxn>
                  <a:cxn ang="0">
                    <a:pos x="5" y="37"/>
                  </a:cxn>
                  <a:cxn ang="0">
                    <a:pos x="6" y="36"/>
                  </a:cxn>
                  <a:cxn ang="0">
                    <a:pos x="9" y="34"/>
                  </a:cxn>
                  <a:cxn ang="0">
                    <a:pos x="10" y="33"/>
                  </a:cxn>
                  <a:cxn ang="0">
                    <a:pos x="10" y="18"/>
                  </a:cxn>
                  <a:cxn ang="0">
                    <a:pos x="13" y="10"/>
                  </a:cxn>
                  <a:cxn ang="0">
                    <a:pos x="17" y="4"/>
                  </a:cxn>
                  <a:cxn ang="0">
                    <a:pos x="24" y="0"/>
                  </a:cxn>
                </a:cxnLst>
                <a:rect l="0" t="0" r="r" b="b"/>
                <a:pathLst>
                  <a:path w="83" h="52">
                    <a:moveTo>
                      <a:pt x="24" y="0"/>
                    </a:moveTo>
                    <a:lnTo>
                      <a:pt x="25" y="4"/>
                    </a:lnTo>
                    <a:lnTo>
                      <a:pt x="27" y="7"/>
                    </a:lnTo>
                    <a:lnTo>
                      <a:pt x="29" y="9"/>
                    </a:lnTo>
                    <a:lnTo>
                      <a:pt x="30" y="12"/>
                    </a:lnTo>
                    <a:lnTo>
                      <a:pt x="34" y="8"/>
                    </a:lnTo>
                    <a:lnTo>
                      <a:pt x="40" y="14"/>
                    </a:lnTo>
                    <a:lnTo>
                      <a:pt x="48" y="17"/>
                    </a:lnTo>
                    <a:lnTo>
                      <a:pt x="57" y="19"/>
                    </a:lnTo>
                    <a:lnTo>
                      <a:pt x="63" y="24"/>
                    </a:lnTo>
                    <a:lnTo>
                      <a:pt x="63" y="27"/>
                    </a:lnTo>
                    <a:lnTo>
                      <a:pt x="64" y="29"/>
                    </a:lnTo>
                    <a:lnTo>
                      <a:pt x="64" y="31"/>
                    </a:lnTo>
                    <a:lnTo>
                      <a:pt x="65" y="32"/>
                    </a:lnTo>
                    <a:lnTo>
                      <a:pt x="69" y="34"/>
                    </a:lnTo>
                    <a:lnTo>
                      <a:pt x="72" y="34"/>
                    </a:lnTo>
                    <a:lnTo>
                      <a:pt x="75" y="36"/>
                    </a:lnTo>
                    <a:lnTo>
                      <a:pt x="78" y="37"/>
                    </a:lnTo>
                    <a:lnTo>
                      <a:pt x="80" y="37"/>
                    </a:lnTo>
                    <a:lnTo>
                      <a:pt x="83" y="39"/>
                    </a:lnTo>
                    <a:lnTo>
                      <a:pt x="79" y="42"/>
                    </a:lnTo>
                    <a:lnTo>
                      <a:pt x="75" y="43"/>
                    </a:lnTo>
                    <a:lnTo>
                      <a:pt x="73" y="44"/>
                    </a:lnTo>
                    <a:lnTo>
                      <a:pt x="58" y="44"/>
                    </a:lnTo>
                    <a:lnTo>
                      <a:pt x="55" y="43"/>
                    </a:lnTo>
                    <a:lnTo>
                      <a:pt x="54" y="41"/>
                    </a:lnTo>
                    <a:lnTo>
                      <a:pt x="49" y="38"/>
                    </a:lnTo>
                    <a:lnTo>
                      <a:pt x="47" y="36"/>
                    </a:lnTo>
                    <a:lnTo>
                      <a:pt x="44" y="34"/>
                    </a:lnTo>
                    <a:lnTo>
                      <a:pt x="43" y="34"/>
                    </a:lnTo>
                    <a:lnTo>
                      <a:pt x="40" y="42"/>
                    </a:lnTo>
                    <a:lnTo>
                      <a:pt x="37" y="44"/>
                    </a:lnTo>
                    <a:lnTo>
                      <a:pt x="34" y="47"/>
                    </a:lnTo>
                    <a:lnTo>
                      <a:pt x="30" y="49"/>
                    </a:lnTo>
                    <a:lnTo>
                      <a:pt x="24" y="49"/>
                    </a:lnTo>
                    <a:lnTo>
                      <a:pt x="22" y="52"/>
                    </a:lnTo>
                    <a:lnTo>
                      <a:pt x="18" y="52"/>
                    </a:lnTo>
                    <a:lnTo>
                      <a:pt x="17" y="51"/>
                    </a:lnTo>
                    <a:lnTo>
                      <a:pt x="17" y="47"/>
                    </a:lnTo>
                    <a:lnTo>
                      <a:pt x="18" y="44"/>
                    </a:lnTo>
                    <a:lnTo>
                      <a:pt x="0" y="44"/>
                    </a:lnTo>
                    <a:lnTo>
                      <a:pt x="0" y="42"/>
                    </a:lnTo>
                    <a:lnTo>
                      <a:pt x="1" y="39"/>
                    </a:lnTo>
                    <a:lnTo>
                      <a:pt x="4" y="37"/>
                    </a:lnTo>
                    <a:lnTo>
                      <a:pt x="5" y="37"/>
                    </a:lnTo>
                    <a:lnTo>
                      <a:pt x="6" y="36"/>
                    </a:lnTo>
                    <a:lnTo>
                      <a:pt x="9" y="34"/>
                    </a:lnTo>
                    <a:lnTo>
                      <a:pt x="10" y="33"/>
                    </a:lnTo>
                    <a:lnTo>
                      <a:pt x="10" y="18"/>
                    </a:lnTo>
                    <a:lnTo>
                      <a:pt x="13" y="10"/>
                    </a:lnTo>
                    <a:lnTo>
                      <a:pt x="17"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1" name="Freeform 1270">
                <a:extLst>
                  <a:ext uri="{FF2B5EF4-FFF2-40B4-BE49-F238E27FC236}">
                    <a16:creationId xmlns:a16="http://schemas.microsoft.com/office/drawing/2014/main" id="{BA9821C2-6421-E444-9807-B40A22F9F813}"/>
                  </a:ext>
                </a:extLst>
              </p:cNvPr>
              <p:cNvSpPr>
                <a:spLocks/>
              </p:cNvSpPr>
              <p:nvPr/>
            </p:nvSpPr>
            <p:spPr bwMode="auto">
              <a:xfrm>
                <a:off x="3914737" y="2463963"/>
                <a:ext cx="53886" cy="41451"/>
              </a:xfrm>
              <a:custGeom>
                <a:avLst/>
                <a:gdLst/>
                <a:ahLst/>
                <a:cxnLst>
                  <a:cxn ang="0">
                    <a:pos x="12" y="0"/>
                  </a:cxn>
                  <a:cxn ang="0">
                    <a:pos x="20" y="1"/>
                  </a:cxn>
                  <a:cxn ang="0">
                    <a:pos x="24" y="5"/>
                  </a:cxn>
                  <a:cxn ang="0">
                    <a:pos x="26" y="11"/>
                  </a:cxn>
                  <a:cxn ang="0">
                    <a:pos x="24" y="16"/>
                  </a:cxn>
                  <a:cxn ang="0">
                    <a:pos x="16" y="19"/>
                  </a:cxn>
                  <a:cxn ang="0">
                    <a:pos x="14" y="20"/>
                  </a:cxn>
                  <a:cxn ang="0">
                    <a:pos x="11" y="20"/>
                  </a:cxn>
                  <a:cxn ang="0">
                    <a:pos x="6" y="19"/>
                  </a:cxn>
                  <a:cxn ang="0">
                    <a:pos x="4" y="17"/>
                  </a:cxn>
                  <a:cxn ang="0">
                    <a:pos x="1" y="14"/>
                  </a:cxn>
                  <a:cxn ang="0">
                    <a:pos x="0" y="11"/>
                  </a:cxn>
                  <a:cxn ang="0">
                    <a:pos x="2" y="5"/>
                  </a:cxn>
                  <a:cxn ang="0">
                    <a:pos x="6" y="1"/>
                  </a:cxn>
                  <a:cxn ang="0">
                    <a:pos x="12" y="0"/>
                  </a:cxn>
                </a:cxnLst>
                <a:rect l="0" t="0" r="r" b="b"/>
                <a:pathLst>
                  <a:path w="26" h="20">
                    <a:moveTo>
                      <a:pt x="12" y="0"/>
                    </a:moveTo>
                    <a:lnTo>
                      <a:pt x="20" y="1"/>
                    </a:lnTo>
                    <a:lnTo>
                      <a:pt x="24" y="5"/>
                    </a:lnTo>
                    <a:lnTo>
                      <a:pt x="26" y="11"/>
                    </a:lnTo>
                    <a:lnTo>
                      <a:pt x="24" y="16"/>
                    </a:lnTo>
                    <a:lnTo>
                      <a:pt x="16" y="19"/>
                    </a:lnTo>
                    <a:lnTo>
                      <a:pt x="14" y="20"/>
                    </a:lnTo>
                    <a:lnTo>
                      <a:pt x="11" y="20"/>
                    </a:lnTo>
                    <a:lnTo>
                      <a:pt x="6" y="19"/>
                    </a:lnTo>
                    <a:lnTo>
                      <a:pt x="4" y="17"/>
                    </a:lnTo>
                    <a:lnTo>
                      <a:pt x="1" y="14"/>
                    </a:lnTo>
                    <a:lnTo>
                      <a:pt x="0" y="11"/>
                    </a:lnTo>
                    <a:lnTo>
                      <a:pt x="2" y="5"/>
                    </a:lnTo>
                    <a:lnTo>
                      <a:pt x="6"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2" name="Freeform 1271">
                <a:extLst>
                  <a:ext uri="{FF2B5EF4-FFF2-40B4-BE49-F238E27FC236}">
                    <a16:creationId xmlns:a16="http://schemas.microsoft.com/office/drawing/2014/main" id="{EA644740-0039-9F44-B0FA-12A41286D234}"/>
                  </a:ext>
                </a:extLst>
              </p:cNvPr>
              <p:cNvSpPr>
                <a:spLocks/>
              </p:cNvSpPr>
              <p:nvPr/>
            </p:nvSpPr>
            <p:spPr bwMode="auto">
              <a:xfrm>
                <a:off x="3759297" y="2671216"/>
                <a:ext cx="43524" cy="35234"/>
              </a:xfrm>
              <a:custGeom>
                <a:avLst/>
                <a:gdLst/>
                <a:ahLst/>
                <a:cxnLst>
                  <a:cxn ang="0">
                    <a:pos x="16" y="0"/>
                  </a:cxn>
                  <a:cxn ang="0">
                    <a:pos x="17" y="0"/>
                  </a:cxn>
                  <a:cxn ang="0">
                    <a:pos x="18" y="2"/>
                  </a:cxn>
                  <a:cxn ang="0">
                    <a:pos x="21" y="3"/>
                  </a:cxn>
                  <a:cxn ang="0">
                    <a:pos x="16" y="8"/>
                  </a:cxn>
                  <a:cxn ang="0">
                    <a:pos x="7" y="14"/>
                  </a:cxn>
                  <a:cxn ang="0">
                    <a:pos x="0" y="17"/>
                  </a:cxn>
                  <a:cxn ang="0">
                    <a:pos x="0" y="12"/>
                  </a:cxn>
                  <a:cxn ang="0">
                    <a:pos x="2" y="8"/>
                  </a:cxn>
                  <a:cxn ang="0">
                    <a:pos x="6" y="5"/>
                  </a:cxn>
                  <a:cxn ang="0">
                    <a:pos x="8" y="4"/>
                  </a:cxn>
                  <a:cxn ang="0">
                    <a:pos x="10" y="2"/>
                  </a:cxn>
                  <a:cxn ang="0">
                    <a:pos x="13" y="2"/>
                  </a:cxn>
                  <a:cxn ang="0">
                    <a:pos x="16" y="0"/>
                  </a:cxn>
                </a:cxnLst>
                <a:rect l="0" t="0" r="r" b="b"/>
                <a:pathLst>
                  <a:path w="21" h="17">
                    <a:moveTo>
                      <a:pt x="16" y="0"/>
                    </a:moveTo>
                    <a:lnTo>
                      <a:pt x="17" y="0"/>
                    </a:lnTo>
                    <a:lnTo>
                      <a:pt x="18" y="2"/>
                    </a:lnTo>
                    <a:lnTo>
                      <a:pt x="21" y="3"/>
                    </a:lnTo>
                    <a:lnTo>
                      <a:pt x="16" y="8"/>
                    </a:lnTo>
                    <a:lnTo>
                      <a:pt x="7" y="14"/>
                    </a:lnTo>
                    <a:lnTo>
                      <a:pt x="0" y="17"/>
                    </a:lnTo>
                    <a:lnTo>
                      <a:pt x="0" y="12"/>
                    </a:lnTo>
                    <a:lnTo>
                      <a:pt x="2" y="8"/>
                    </a:lnTo>
                    <a:lnTo>
                      <a:pt x="6" y="5"/>
                    </a:lnTo>
                    <a:lnTo>
                      <a:pt x="8" y="4"/>
                    </a:lnTo>
                    <a:lnTo>
                      <a:pt x="10" y="2"/>
                    </a:lnTo>
                    <a:lnTo>
                      <a:pt x="13"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3" name="Freeform 1272">
                <a:extLst>
                  <a:ext uri="{FF2B5EF4-FFF2-40B4-BE49-F238E27FC236}">
                    <a16:creationId xmlns:a16="http://schemas.microsoft.com/office/drawing/2014/main" id="{35E4885A-DA10-E142-A3D9-5F5793121EB1}"/>
                  </a:ext>
                </a:extLst>
              </p:cNvPr>
              <p:cNvSpPr>
                <a:spLocks/>
              </p:cNvSpPr>
              <p:nvPr/>
            </p:nvSpPr>
            <p:spPr bwMode="auto">
              <a:xfrm>
                <a:off x="3825619" y="2219404"/>
                <a:ext cx="113990" cy="45596"/>
              </a:xfrm>
              <a:custGeom>
                <a:avLst/>
                <a:gdLst/>
                <a:ahLst/>
                <a:cxnLst>
                  <a:cxn ang="0">
                    <a:pos x="5" y="0"/>
                  </a:cxn>
                  <a:cxn ang="0">
                    <a:pos x="8" y="0"/>
                  </a:cxn>
                  <a:cxn ang="0">
                    <a:pos x="15" y="1"/>
                  </a:cxn>
                  <a:cxn ang="0">
                    <a:pos x="20" y="1"/>
                  </a:cxn>
                  <a:cxn ang="0">
                    <a:pos x="28" y="2"/>
                  </a:cxn>
                  <a:cxn ang="0">
                    <a:pos x="38" y="5"/>
                  </a:cxn>
                  <a:cxn ang="0">
                    <a:pos x="48" y="10"/>
                  </a:cxn>
                  <a:cxn ang="0">
                    <a:pos x="55" y="15"/>
                  </a:cxn>
                  <a:cxn ang="0">
                    <a:pos x="53" y="20"/>
                  </a:cxn>
                  <a:cxn ang="0">
                    <a:pos x="50" y="21"/>
                  </a:cxn>
                  <a:cxn ang="0">
                    <a:pos x="44" y="21"/>
                  </a:cxn>
                  <a:cxn ang="0">
                    <a:pos x="39" y="18"/>
                  </a:cxn>
                  <a:cxn ang="0">
                    <a:pos x="33" y="18"/>
                  </a:cxn>
                  <a:cxn ang="0">
                    <a:pos x="29" y="20"/>
                  </a:cxn>
                  <a:cxn ang="0">
                    <a:pos x="25" y="22"/>
                  </a:cxn>
                  <a:cxn ang="0">
                    <a:pos x="15" y="22"/>
                  </a:cxn>
                  <a:cxn ang="0">
                    <a:pos x="12" y="21"/>
                  </a:cxn>
                  <a:cxn ang="0">
                    <a:pos x="9" y="18"/>
                  </a:cxn>
                  <a:cxn ang="0">
                    <a:pos x="9" y="13"/>
                  </a:cxn>
                  <a:cxn ang="0">
                    <a:pos x="4" y="11"/>
                  </a:cxn>
                  <a:cxn ang="0">
                    <a:pos x="0" y="7"/>
                  </a:cxn>
                  <a:cxn ang="0">
                    <a:pos x="0" y="5"/>
                  </a:cxn>
                  <a:cxn ang="0">
                    <a:pos x="1" y="2"/>
                  </a:cxn>
                  <a:cxn ang="0">
                    <a:pos x="3" y="1"/>
                  </a:cxn>
                  <a:cxn ang="0">
                    <a:pos x="5" y="0"/>
                  </a:cxn>
                </a:cxnLst>
                <a:rect l="0" t="0" r="r" b="b"/>
                <a:pathLst>
                  <a:path w="55" h="22">
                    <a:moveTo>
                      <a:pt x="5" y="0"/>
                    </a:moveTo>
                    <a:lnTo>
                      <a:pt x="8" y="0"/>
                    </a:lnTo>
                    <a:lnTo>
                      <a:pt x="15" y="1"/>
                    </a:lnTo>
                    <a:lnTo>
                      <a:pt x="20" y="1"/>
                    </a:lnTo>
                    <a:lnTo>
                      <a:pt x="28" y="2"/>
                    </a:lnTo>
                    <a:lnTo>
                      <a:pt x="38" y="5"/>
                    </a:lnTo>
                    <a:lnTo>
                      <a:pt x="48" y="10"/>
                    </a:lnTo>
                    <a:lnTo>
                      <a:pt x="55" y="15"/>
                    </a:lnTo>
                    <a:lnTo>
                      <a:pt x="53" y="20"/>
                    </a:lnTo>
                    <a:lnTo>
                      <a:pt x="50" y="21"/>
                    </a:lnTo>
                    <a:lnTo>
                      <a:pt x="44" y="21"/>
                    </a:lnTo>
                    <a:lnTo>
                      <a:pt x="39" y="18"/>
                    </a:lnTo>
                    <a:lnTo>
                      <a:pt x="33" y="18"/>
                    </a:lnTo>
                    <a:lnTo>
                      <a:pt x="29" y="20"/>
                    </a:lnTo>
                    <a:lnTo>
                      <a:pt x="25" y="22"/>
                    </a:lnTo>
                    <a:lnTo>
                      <a:pt x="15" y="22"/>
                    </a:lnTo>
                    <a:lnTo>
                      <a:pt x="12" y="21"/>
                    </a:lnTo>
                    <a:lnTo>
                      <a:pt x="9" y="18"/>
                    </a:lnTo>
                    <a:lnTo>
                      <a:pt x="9" y="13"/>
                    </a:lnTo>
                    <a:lnTo>
                      <a:pt x="4" y="11"/>
                    </a:lnTo>
                    <a:lnTo>
                      <a:pt x="0" y="7"/>
                    </a:lnTo>
                    <a:lnTo>
                      <a:pt x="0" y="5"/>
                    </a:lnTo>
                    <a:lnTo>
                      <a:pt x="1" y="2"/>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4" name="Freeform 1273">
                <a:extLst>
                  <a:ext uri="{FF2B5EF4-FFF2-40B4-BE49-F238E27FC236}">
                    <a16:creationId xmlns:a16="http://schemas.microsoft.com/office/drawing/2014/main" id="{E9B529BD-1570-8D4F-9757-77626E19AAB2}"/>
                  </a:ext>
                </a:extLst>
              </p:cNvPr>
              <p:cNvSpPr>
                <a:spLocks/>
              </p:cNvSpPr>
              <p:nvPr/>
            </p:nvSpPr>
            <p:spPr bwMode="auto">
              <a:xfrm>
                <a:off x="3835981" y="2698160"/>
                <a:ext cx="29015" cy="22799"/>
              </a:xfrm>
              <a:custGeom>
                <a:avLst/>
                <a:gdLst/>
                <a:ahLst/>
                <a:cxnLst>
                  <a:cxn ang="0">
                    <a:pos x="4" y="0"/>
                  </a:cxn>
                  <a:cxn ang="0">
                    <a:pos x="10" y="0"/>
                  </a:cxn>
                  <a:cxn ang="0">
                    <a:pos x="12" y="1"/>
                  </a:cxn>
                  <a:cxn ang="0">
                    <a:pos x="14" y="3"/>
                  </a:cxn>
                  <a:cxn ang="0">
                    <a:pos x="12" y="8"/>
                  </a:cxn>
                  <a:cxn ang="0">
                    <a:pos x="10" y="9"/>
                  </a:cxn>
                  <a:cxn ang="0">
                    <a:pos x="9" y="11"/>
                  </a:cxn>
                  <a:cxn ang="0">
                    <a:pos x="7" y="11"/>
                  </a:cxn>
                  <a:cxn ang="0">
                    <a:pos x="5" y="10"/>
                  </a:cxn>
                  <a:cxn ang="0">
                    <a:pos x="3" y="9"/>
                  </a:cxn>
                  <a:cxn ang="0">
                    <a:pos x="0" y="6"/>
                  </a:cxn>
                  <a:cxn ang="0">
                    <a:pos x="0" y="4"/>
                  </a:cxn>
                  <a:cxn ang="0">
                    <a:pos x="4" y="0"/>
                  </a:cxn>
                </a:cxnLst>
                <a:rect l="0" t="0" r="r" b="b"/>
                <a:pathLst>
                  <a:path w="14" h="11">
                    <a:moveTo>
                      <a:pt x="4" y="0"/>
                    </a:moveTo>
                    <a:lnTo>
                      <a:pt x="10" y="0"/>
                    </a:lnTo>
                    <a:lnTo>
                      <a:pt x="12" y="1"/>
                    </a:lnTo>
                    <a:lnTo>
                      <a:pt x="14" y="3"/>
                    </a:lnTo>
                    <a:lnTo>
                      <a:pt x="12" y="8"/>
                    </a:lnTo>
                    <a:lnTo>
                      <a:pt x="10" y="9"/>
                    </a:lnTo>
                    <a:lnTo>
                      <a:pt x="9" y="11"/>
                    </a:lnTo>
                    <a:lnTo>
                      <a:pt x="7" y="11"/>
                    </a:lnTo>
                    <a:lnTo>
                      <a:pt x="5" y="10"/>
                    </a:lnTo>
                    <a:lnTo>
                      <a:pt x="3" y="9"/>
                    </a:lnTo>
                    <a:lnTo>
                      <a:pt x="0" y="6"/>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5" name="Freeform 1274">
                <a:extLst>
                  <a:ext uri="{FF2B5EF4-FFF2-40B4-BE49-F238E27FC236}">
                    <a16:creationId xmlns:a16="http://schemas.microsoft.com/office/drawing/2014/main" id="{693BFDCD-DBF2-BD4D-B5CC-E938B9DAA2CD}"/>
                  </a:ext>
                </a:extLst>
              </p:cNvPr>
              <p:cNvSpPr>
                <a:spLocks/>
              </p:cNvSpPr>
              <p:nvPr/>
            </p:nvSpPr>
            <p:spPr bwMode="auto">
              <a:xfrm>
                <a:off x="3976913" y="2466036"/>
                <a:ext cx="26944" cy="16580"/>
              </a:xfrm>
              <a:custGeom>
                <a:avLst/>
                <a:gdLst/>
                <a:ahLst/>
                <a:cxnLst>
                  <a:cxn ang="0">
                    <a:pos x="4" y="0"/>
                  </a:cxn>
                  <a:cxn ang="0">
                    <a:pos x="8" y="0"/>
                  </a:cxn>
                  <a:cxn ang="0">
                    <a:pos x="13" y="5"/>
                  </a:cxn>
                  <a:cxn ang="0">
                    <a:pos x="13" y="6"/>
                  </a:cxn>
                  <a:cxn ang="0">
                    <a:pos x="10" y="6"/>
                  </a:cxn>
                  <a:cxn ang="0">
                    <a:pos x="9" y="8"/>
                  </a:cxn>
                  <a:cxn ang="0">
                    <a:pos x="4" y="8"/>
                  </a:cxn>
                  <a:cxn ang="0">
                    <a:pos x="1" y="6"/>
                  </a:cxn>
                  <a:cxn ang="0">
                    <a:pos x="0" y="5"/>
                  </a:cxn>
                  <a:cxn ang="0">
                    <a:pos x="0" y="3"/>
                  </a:cxn>
                  <a:cxn ang="0">
                    <a:pos x="3" y="1"/>
                  </a:cxn>
                  <a:cxn ang="0">
                    <a:pos x="4" y="0"/>
                  </a:cxn>
                </a:cxnLst>
                <a:rect l="0" t="0" r="r" b="b"/>
                <a:pathLst>
                  <a:path w="13" h="8">
                    <a:moveTo>
                      <a:pt x="4" y="0"/>
                    </a:moveTo>
                    <a:lnTo>
                      <a:pt x="8" y="0"/>
                    </a:lnTo>
                    <a:lnTo>
                      <a:pt x="13" y="5"/>
                    </a:lnTo>
                    <a:lnTo>
                      <a:pt x="13" y="6"/>
                    </a:lnTo>
                    <a:lnTo>
                      <a:pt x="10" y="6"/>
                    </a:lnTo>
                    <a:lnTo>
                      <a:pt x="9" y="8"/>
                    </a:lnTo>
                    <a:lnTo>
                      <a:pt x="4" y="8"/>
                    </a:lnTo>
                    <a:lnTo>
                      <a:pt x="1" y="6"/>
                    </a:lnTo>
                    <a:lnTo>
                      <a:pt x="0" y="5"/>
                    </a:lnTo>
                    <a:lnTo>
                      <a:pt x="0" y="3"/>
                    </a:lnTo>
                    <a:lnTo>
                      <a:pt x="3"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6" name="Freeform 1275">
                <a:extLst>
                  <a:ext uri="{FF2B5EF4-FFF2-40B4-BE49-F238E27FC236}">
                    <a16:creationId xmlns:a16="http://schemas.microsoft.com/office/drawing/2014/main" id="{10C3EC55-F46F-144E-99D3-54AE59A535AD}"/>
                  </a:ext>
                </a:extLst>
              </p:cNvPr>
              <p:cNvSpPr>
                <a:spLocks/>
              </p:cNvSpPr>
              <p:nvPr/>
            </p:nvSpPr>
            <p:spPr bwMode="auto">
              <a:xfrm>
                <a:off x="3864996" y="2416295"/>
                <a:ext cx="20725" cy="20725"/>
              </a:xfrm>
              <a:custGeom>
                <a:avLst/>
                <a:gdLst/>
                <a:ahLst/>
                <a:cxnLst>
                  <a:cxn ang="0">
                    <a:pos x="8" y="0"/>
                  </a:cxn>
                  <a:cxn ang="0">
                    <a:pos x="10" y="0"/>
                  </a:cxn>
                  <a:cxn ang="0">
                    <a:pos x="9" y="3"/>
                  </a:cxn>
                  <a:cxn ang="0">
                    <a:pos x="8" y="6"/>
                  </a:cxn>
                  <a:cxn ang="0">
                    <a:pos x="4" y="10"/>
                  </a:cxn>
                  <a:cxn ang="0">
                    <a:pos x="0" y="10"/>
                  </a:cxn>
                  <a:cxn ang="0">
                    <a:pos x="0" y="6"/>
                  </a:cxn>
                  <a:cxn ang="0">
                    <a:pos x="1" y="5"/>
                  </a:cxn>
                  <a:cxn ang="0">
                    <a:pos x="4" y="4"/>
                  </a:cxn>
                  <a:cxn ang="0">
                    <a:pos x="8" y="0"/>
                  </a:cxn>
                </a:cxnLst>
                <a:rect l="0" t="0" r="r" b="b"/>
                <a:pathLst>
                  <a:path w="10" h="10">
                    <a:moveTo>
                      <a:pt x="8" y="0"/>
                    </a:moveTo>
                    <a:lnTo>
                      <a:pt x="10" y="0"/>
                    </a:lnTo>
                    <a:lnTo>
                      <a:pt x="9" y="3"/>
                    </a:lnTo>
                    <a:lnTo>
                      <a:pt x="8" y="6"/>
                    </a:lnTo>
                    <a:lnTo>
                      <a:pt x="4" y="10"/>
                    </a:lnTo>
                    <a:lnTo>
                      <a:pt x="0" y="10"/>
                    </a:lnTo>
                    <a:lnTo>
                      <a:pt x="0" y="6"/>
                    </a:lnTo>
                    <a:lnTo>
                      <a:pt x="1" y="5"/>
                    </a:lnTo>
                    <a:lnTo>
                      <a:pt x="4" y="4"/>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7" name="Freeform 1276">
                <a:extLst>
                  <a:ext uri="{FF2B5EF4-FFF2-40B4-BE49-F238E27FC236}">
                    <a16:creationId xmlns:a16="http://schemas.microsoft.com/office/drawing/2014/main" id="{46DC7E3B-3D14-8A47-98C1-DACCC1963265}"/>
                  </a:ext>
                </a:extLst>
              </p:cNvPr>
              <p:cNvSpPr>
                <a:spLocks/>
              </p:cNvSpPr>
              <p:nvPr/>
            </p:nvSpPr>
            <p:spPr bwMode="auto">
              <a:xfrm>
                <a:off x="3605930" y="2215259"/>
                <a:ext cx="690154" cy="501553"/>
              </a:xfrm>
              <a:custGeom>
                <a:avLst/>
                <a:gdLst/>
                <a:ahLst/>
                <a:cxnLst>
                  <a:cxn ang="0">
                    <a:pos x="51" y="3"/>
                  </a:cxn>
                  <a:cxn ang="0">
                    <a:pos x="46" y="14"/>
                  </a:cxn>
                  <a:cxn ang="0">
                    <a:pos x="42" y="29"/>
                  </a:cxn>
                  <a:cxn ang="0">
                    <a:pos x="54" y="33"/>
                  </a:cxn>
                  <a:cxn ang="0">
                    <a:pos x="61" y="10"/>
                  </a:cxn>
                  <a:cxn ang="0">
                    <a:pos x="109" y="20"/>
                  </a:cxn>
                  <a:cxn ang="0">
                    <a:pos x="111" y="36"/>
                  </a:cxn>
                  <a:cxn ang="0">
                    <a:pos x="130" y="36"/>
                  </a:cxn>
                  <a:cxn ang="0">
                    <a:pos x="154" y="27"/>
                  </a:cxn>
                  <a:cxn ang="0">
                    <a:pos x="190" y="49"/>
                  </a:cxn>
                  <a:cxn ang="0">
                    <a:pos x="223" y="61"/>
                  </a:cxn>
                  <a:cxn ang="0">
                    <a:pos x="262" y="78"/>
                  </a:cxn>
                  <a:cxn ang="0">
                    <a:pos x="267" y="90"/>
                  </a:cxn>
                  <a:cxn ang="0">
                    <a:pos x="272" y="96"/>
                  </a:cxn>
                  <a:cxn ang="0">
                    <a:pos x="261" y="107"/>
                  </a:cxn>
                  <a:cxn ang="0">
                    <a:pos x="286" y="124"/>
                  </a:cxn>
                  <a:cxn ang="0">
                    <a:pos x="298" y="140"/>
                  </a:cxn>
                  <a:cxn ang="0">
                    <a:pos x="313" y="139"/>
                  </a:cxn>
                  <a:cxn ang="0">
                    <a:pos x="330" y="145"/>
                  </a:cxn>
                  <a:cxn ang="0">
                    <a:pos x="326" y="160"/>
                  </a:cxn>
                  <a:cxn ang="0">
                    <a:pos x="312" y="170"/>
                  </a:cxn>
                  <a:cxn ang="0">
                    <a:pos x="307" y="181"/>
                  </a:cxn>
                  <a:cxn ang="0">
                    <a:pos x="274" y="156"/>
                  </a:cxn>
                  <a:cxn ang="0">
                    <a:pos x="258" y="159"/>
                  </a:cxn>
                  <a:cxn ang="0">
                    <a:pos x="264" y="165"/>
                  </a:cxn>
                  <a:cxn ang="0">
                    <a:pos x="266" y="174"/>
                  </a:cxn>
                  <a:cxn ang="0">
                    <a:pos x="278" y="186"/>
                  </a:cxn>
                  <a:cxn ang="0">
                    <a:pos x="293" y="193"/>
                  </a:cxn>
                  <a:cxn ang="0">
                    <a:pos x="296" y="202"/>
                  </a:cxn>
                  <a:cxn ang="0">
                    <a:pos x="296" y="222"/>
                  </a:cxn>
                  <a:cxn ang="0">
                    <a:pos x="261" y="212"/>
                  </a:cxn>
                  <a:cxn ang="0">
                    <a:pos x="279" y="237"/>
                  </a:cxn>
                  <a:cxn ang="0">
                    <a:pos x="273" y="241"/>
                  </a:cxn>
                  <a:cxn ang="0">
                    <a:pos x="242" y="227"/>
                  </a:cxn>
                  <a:cxn ang="0">
                    <a:pos x="213" y="214"/>
                  </a:cxn>
                  <a:cxn ang="0">
                    <a:pos x="176" y="194"/>
                  </a:cxn>
                  <a:cxn ang="0">
                    <a:pos x="155" y="198"/>
                  </a:cxn>
                  <a:cxn ang="0">
                    <a:pos x="140" y="192"/>
                  </a:cxn>
                  <a:cxn ang="0">
                    <a:pos x="145" y="179"/>
                  </a:cxn>
                  <a:cxn ang="0">
                    <a:pos x="183" y="173"/>
                  </a:cxn>
                  <a:cxn ang="0">
                    <a:pos x="183" y="159"/>
                  </a:cxn>
                  <a:cxn ang="0">
                    <a:pos x="203" y="142"/>
                  </a:cxn>
                  <a:cxn ang="0">
                    <a:pos x="187" y="114"/>
                  </a:cxn>
                  <a:cxn ang="0">
                    <a:pos x="163" y="110"/>
                  </a:cxn>
                  <a:cxn ang="0">
                    <a:pos x="154" y="106"/>
                  </a:cxn>
                  <a:cxn ang="0">
                    <a:pos x="164" y="101"/>
                  </a:cxn>
                  <a:cxn ang="0">
                    <a:pos x="129" y="81"/>
                  </a:cxn>
                  <a:cxn ang="0">
                    <a:pos x="115" y="93"/>
                  </a:cxn>
                  <a:cxn ang="0">
                    <a:pos x="45" y="82"/>
                  </a:cxn>
                  <a:cxn ang="0">
                    <a:pos x="15" y="71"/>
                  </a:cxn>
                  <a:cxn ang="0">
                    <a:pos x="22" y="64"/>
                  </a:cxn>
                  <a:cxn ang="0">
                    <a:pos x="7" y="56"/>
                  </a:cxn>
                  <a:cxn ang="0">
                    <a:pos x="0" y="37"/>
                  </a:cxn>
                  <a:cxn ang="0">
                    <a:pos x="10" y="23"/>
                  </a:cxn>
                </a:cxnLst>
                <a:rect l="0" t="0" r="r" b="b"/>
                <a:pathLst>
                  <a:path w="333" h="242">
                    <a:moveTo>
                      <a:pt x="42" y="0"/>
                    </a:moveTo>
                    <a:lnTo>
                      <a:pt x="43" y="0"/>
                    </a:lnTo>
                    <a:lnTo>
                      <a:pt x="45" y="2"/>
                    </a:lnTo>
                    <a:lnTo>
                      <a:pt x="47" y="2"/>
                    </a:lnTo>
                    <a:lnTo>
                      <a:pt x="51" y="3"/>
                    </a:lnTo>
                    <a:lnTo>
                      <a:pt x="54" y="3"/>
                    </a:lnTo>
                    <a:lnTo>
                      <a:pt x="55" y="4"/>
                    </a:lnTo>
                    <a:lnTo>
                      <a:pt x="56" y="4"/>
                    </a:lnTo>
                    <a:lnTo>
                      <a:pt x="52" y="9"/>
                    </a:lnTo>
                    <a:lnTo>
                      <a:pt x="46" y="14"/>
                    </a:lnTo>
                    <a:lnTo>
                      <a:pt x="41" y="19"/>
                    </a:lnTo>
                    <a:lnTo>
                      <a:pt x="38" y="25"/>
                    </a:lnTo>
                    <a:lnTo>
                      <a:pt x="38" y="28"/>
                    </a:lnTo>
                    <a:lnTo>
                      <a:pt x="40" y="29"/>
                    </a:lnTo>
                    <a:lnTo>
                      <a:pt x="42" y="29"/>
                    </a:lnTo>
                    <a:lnTo>
                      <a:pt x="42" y="43"/>
                    </a:lnTo>
                    <a:lnTo>
                      <a:pt x="43" y="44"/>
                    </a:lnTo>
                    <a:lnTo>
                      <a:pt x="47" y="44"/>
                    </a:lnTo>
                    <a:lnTo>
                      <a:pt x="54" y="38"/>
                    </a:lnTo>
                    <a:lnTo>
                      <a:pt x="54" y="33"/>
                    </a:lnTo>
                    <a:lnTo>
                      <a:pt x="51" y="31"/>
                    </a:lnTo>
                    <a:lnTo>
                      <a:pt x="50" y="28"/>
                    </a:lnTo>
                    <a:lnTo>
                      <a:pt x="50" y="24"/>
                    </a:lnTo>
                    <a:lnTo>
                      <a:pt x="52" y="17"/>
                    </a:lnTo>
                    <a:lnTo>
                      <a:pt x="61" y="10"/>
                    </a:lnTo>
                    <a:lnTo>
                      <a:pt x="71" y="7"/>
                    </a:lnTo>
                    <a:lnTo>
                      <a:pt x="94" y="4"/>
                    </a:lnTo>
                    <a:lnTo>
                      <a:pt x="100" y="7"/>
                    </a:lnTo>
                    <a:lnTo>
                      <a:pt x="105" y="12"/>
                    </a:lnTo>
                    <a:lnTo>
                      <a:pt x="109" y="20"/>
                    </a:lnTo>
                    <a:lnTo>
                      <a:pt x="110" y="28"/>
                    </a:lnTo>
                    <a:lnTo>
                      <a:pt x="110" y="31"/>
                    </a:lnTo>
                    <a:lnTo>
                      <a:pt x="109" y="32"/>
                    </a:lnTo>
                    <a:lnTo>
                      <a:pt x="109" y="36"/>
                    </a:lnTo>
                    <a:lnTo>
                      <a:pt x="111" y="36"/>
                    </a:lnTo>
                    <a:lnTo>
                      <a:pt x="115" y="32"/>
                    </a:lnTo>
                    <a:lnTo>
                      <a:pt x="120" y="32"/>
                    </a:lnTo>
                    <a:lnTo>
                      <a:pt x="123" y="33"/>
                    </a:lnTo>
                    <a:lnTo>
                      <a:pt x="125" y="36"/>
                    </a:lnTo>
                    <a:lnTo>
                      <a:pt x="130" y="36"/>
                    </a:lnTo>
                    <a:lnTo>
                      <a:pt x="136" y="29"/>
                    </a:lnTo>
                    <a:lnTo>
                      <a:pt x="139" y="28"/>
                    </a:lnTo>
                    <a:lnTo>
                      <a:pt x="141" y="25"/>
                    </a:lnTo>
                    <a:lnTo>
                      <a:pt x="144" y="25"/>
                    </a:lnTo>
                    <a:lnTo>
                      <a:pt x="154" y="27"/>
                    </a:lnTo>
                    <a:lnTo>
                      <a:pt x="165" y="28"/>
                    </a:lnTo>
                    <a:lnTo>
                      <a:pt x="174" y="32"/>
                    </a:lnTo>
                    <a:lnTo>
                      <a:pt x="180" y="38"/>
                    </a:lnTo>
                    <a:lnTo>
                      <a:pt x="184" y="44"/>
                    </a:lnTo>
                    <a:lnTo>
                      <a:pt x="190" y="49"/>
                    </a:lnTo>
                    <a:lnTo>
                      <a:pt x="199" y="52"/>
                    </a:lnTo>
                    <a:lnTo>
                      <a:pt x="214" y="52"/>
                    </a:lnTo>
                    <a:lnTo>
                      <a:pt x="222" y="56"/>
                    </a:lnTo>
                    <a:lnTo>
                      <a:pt x="223" y="58"/>
                    </a:lnTo>
                    <a:lnTo>
                      <a:pt x="223" y="61"/>
                    </a:lnTo>
                    <a:lnTo>
                      <a:pt x="233" y="64"/>
                    </a:lnTo>
                    <a:lnTo>
                      <a:pt x="240" y="70"/>
                    </a:lnTo>
                    <a:lnTo>
                      <a:pt x="251" y="72"/>
                    </a:lnTo>
                    <a:lnTo>
                      <a:pt x="251" y="78"/>
                    </a:lnTo>
                    <a:lnTo>
                      <a:pt x="262" y="78"/>
                    </a:lnTo>
                    <a:lnTo>
                      <a:pt x="264" y="80"/>
                    </a:lnTo>
                    <a:lnTo>
                      <a:pt x="266" y="82"/>
                    </a:lnTo>
                    <a:lnTo>
                      <a:pt x="268" y="85"/>
                    </a:lnTo>
                    <a:lnTo>
                      <a:pt x="269" y="88"/>
                    </a:lnTo>
                    <a:lnTo>
                      <a:pt x="267" y="90"/>
                    </a:lnTo>
                    <a:lnTo>
                      <a:pt x="263" y="90"/>
                    </a:lnTo>
                    <a:lnTo>
                      <a:pt x="256" y="93"/>
                    </a:lnTo>
                    <a:lnTo>
                      <a:pt x="259" y="95"/>
                    </a:lnTo>
                    <a:lnTo>
                      <a:pt x="269" y="95"/>
                    </a:lnTo>
                    <a:lnTo>
                      <a:pt x="272" y="96"/>
                    </a:lnTo>
                    <a:lnTo>
                      <a:pt x="273" y="98"/>
                    </a:lnTo>
                    <a:lnTo>
                      <a:pt x="269" y="100"/>
                    </a:lnTo>
                    <a:lnTo>
                      <a:pt x="267" y="102"/>
                    </a:lnTo>
                    <a:lnTo>
                      <a:pt x="264" y="103"/>
                    </a:lnTo>
                    <a:lnTo>
                      <a:pt x="261" y="107"/>
                    </a:lnTo>
                    <a:lnTo>
                      <a:pt x="268" y="111"/>
                    </a:lnTo>
                    <a:lnTo>
                      <a:pt x="272" y="111"/>
                    </a:lnTo>
                    <a:lnTo>
                      <a:pt x="274" y="117"/>
                    </a:lnTo>
                    <a:lnTo>
                      <a:pt x="278" y="121"/>
                    </a:lnTo>
                    <a:lnTo>
                      <a:pt x="286" y="124"/>
                    </a:lnTo>
                    <a:lnTo>
                      <a:pt x="292" y="125"/>
                    </a:lnTo>
                    <a:lnTo>
                      <a:pt x="293" y="129"/>
                    </a:lnTo>
                    <a:lnTo>
                      <a:pt x="293" y="132"/>
                    </a:lnTo>
                    <a:lnTo>
                      <a:pt x="296" y="137"/>
                    </a:lnTo>
                    <a:lnTo>
                      <a:pt x="298" y="140"/>
                    </a:lnTo>
                    <a:lnTo>
                      <a:pt x="304" y="140"/>
                    </a:lnTo>
                    <a:lnTo>
                      <a:pt x="308" y="139"/>
                    </a:lnTo>
                    <a:lnTo>
                      <a:pt x="309" y="137"/>
                    </a:lnTo>
                    <a:lnTo>
                      <a:pt x="312" y="137"/>
                    </a:lnTo>
                    <a:lnTo>
                      <a:pt x="313" y="139"/>
                    </a:lnTo>
                    <a:lnTo>
                      <a:pt x="314" y="141"/>
                    </a:lnTo>
                    <a:lnTo>
                      <a:pt x="317" y="142"/>
                    </a:lnTo>
                    <a:lnTo>
                      <a:pt x="318" y="144"/>
                    </a:lnTo>
                    <a:lnTo>
                      <a:pt x="326" y="144"/>
                    </a:lnTo>
                    <a:lnTo>
                      <a:pt x="330" y="145"/>
                    </a:lnTo>
                    <a:lnTo>
                      <a:pt x="332" y="146"/>
                    </a:lnTo>
                    <a:lnTo>
                      <a:pt x="333" y="149"/>
                    </a:lnTo>
                    <a:lnTo>
                      <a:pt x="333" y="155"/>
                    </a:lnTo>
                    <a:lnTo>
                      <a:pt x="331" y="158"/>
                    </a:lnTo>
                    <a:lnTo>
                      <a:pt x="326" y="160"/>
                    </a:lnTo>
                    <a:lnTo>
                      <a:pt x="321" y="160"/>
                    </a:lnTo>
                    <a:lnTo>
                      <a:pt x="321" y="166"/>
                    </a:lnTo>
                    <a:lnTo>
                      <a:pt x="318" y="169"/>
                    </a:lnTo>
                    <a:lnTo>
                      <a:pt x="316" y="170"/>
                    </a:lnTo>
                    <a:lnTo>
                      <a:pt x="312" y="170"/>
                    </a:lnTo>
                    <a:lnTo>
                      <a:pt x="312" y="173"/>
                    </a:lnTo>
                    <a:lnTo>
                      <a:pt x="311" y="176"/>
                    </a:lnTo>
                    <a:lnTo>
                      <a:pt x="311" y="179"/>
                    </a:lnTo>
                    <a:lnTo>
                      <a:pt x="309" y="180"/>
                    </a:lnTo>
                    <a:lnTo>
                      <a:pt x="307" y="181"/>
                    </a:lnTo>
                    <a:lnTo>
                      <a:pt x="298" y="179"/>
                    </a:lnTo>
                    <a:lnTo>
                      <a:pt x="292" y="174"/>
                    </a:lnTo>
                    <a:lnTo>
                      <a:pt x="286" y="168"/>
                    </a:lnTo>
                    <a:lnTo>
                      <a:pt x="281" y="161"/>
                    </a:lnTo>
                    <a:lnTo>
                      <a:pt x="274" y="156"/>
                    </a:lnTo>
                    <a:lnTo>
                      <a:pt x="266" y="154"/>
                    </a:lnTo>
                    <a:lnTo>
                      <a:pt x="264" y="154"/>
                    </a:lnTo>
                    <a:lnTo>
                      <a:pt x="262" y="156"/>
                    </a:lnTo>
                    <a:lnTo>
                      <a:pt x="259" y="158"/>
                    </a:lnTo>
                    <a:lnTo>
                      <a:pt x="258" y="159"/>
                    </a:lnTo>
                    <a:lnTo>
                      <a:pt x="261" y="160"/>
                    </a:lnTo>
                    <a:lnTo>
                      <a:pt x="264" y="160"/>
                    </a:lnTo>
                    <a:lnTo>
                      <a:pt x="266" y="159"/>
                    </a:lnTo>
                    <a:lnTo>
                      <a:pt x="266" y="164"/>
                    </a:lnTo>
                    <a:lnTo>
                      <a:pt x="264" y="165"/>
                    </a:lnTo>
                    <a:lnTo>
                      <a:pt x="262" y="165"/>
                    </a:lnTo>
                    <a:lnTo>
                      <a:pt x="261" y="164"/>
                    </a:lnTo>
                    <a:lnTo>
                      <a:pt x="261" y="170"/>
                    </a:lnTo>
                    <a:lnTo>
                      <a:pt x="266" y="170"/>
                    </a:lnTo>
                    <a:lnTo>
                      <a:pt x="266" y="174"/>
                    </a:lnTo>
                    <a:lnTo>
                      <a:pt x="268" y="178"/>
                    </a:lnTo>
                    <a:lnTo>
                      <a:pt x="269" y="180"/>
                    </a:lnTo>
                    <a:lnTo>
                      <a:pt x="272" y="184"/>
                    </a:lnTo>
                    <a:lnTo>
                      <a:pt x="274" y="185"/>
                    </a:lnTo>
                    <a:lnTo>
                      <a:pt x="278" y="186"/>
                    </a:lnTo>
                    <a:lnTo>
                      <a:pt x="284" y="186"/>
                    </a:lnTo>
                    <a:lnTo>
                      <a:pt x="284" y="188"/>
                    </a:lnTo>
                    <a:lnTo>
                      <a:pt x="286" y="190"/>
                    </a:lnTo>
                    <a:lnTo>
                      <a:pt x="293" y="190"/>
                    </a:lnTo>
                    <a:lnTo>
                      <a:pt x="293" y="193"/>
                    </a:lnTo>
                    <a:lnTo>
                      <a:pt x="292" y="195"/>
                    </a:lnTo>
                    <a:lnTo>
                      <a:pt x="292" y="197"/>
                    </a:lnTo>
                    <a:lnTo>
                      <a:pt x="293" y="198"/>
                    </a:lnTo>
                    <a:lnTo>
                      <a:pt x="293" y="199"/>
                    </a:lnTo>
                    <a:lnTo>
                      <a:pt x="296" y="202"/>
                    </a:lnTo>
                    <a:lnTo>
                      <a:pt x="297" y="204"/>
                    </a:lnTo>
                    <a:lnTo>
                      <a:pt x="298" y="205"/>
                    </a:lnTo>
                    <a:lnTo>
                      <a:pt x="299" y="208"/>
                    </a:lnTo>
                    <a:lnTo>
                      <a:pt x="299" y="210"/>
                    </a:lnTo>
                    <a:lnTo>
                      <a:pt x="296" y="222"/>
                    </a:lnTo>
                    <a:lnTo>
                      <a:pt x="294" y="224"/>
                    </a:lnTo>
                    <a:lnTo>
                      <a:pt x="288" y="223"/>
                    </a:lnTo>
                    <a:lnTo>
                      <a:pt x="279" y="220"/>
                    </a:lnTo>
                    <a:lnTo>
                      <a:pt x="269" y="217"/>
                    </a:lnTo>
                    <a:lnTo>
                      <a:pt x="261" y="212"/>
                    </a:lnTo>
                    <a:lnTo>
                      <a:pt x="256" y="208"/>
                    </a:lnTo>
                    <a:lnTo>
                      <a:pt x="251" y="208"/>
                    </a:lnTo>
                    <a:lnTo>
                      <a:pt x="258" y="214"/>
                    </a:lnTo>
                    <a:lnTo>
                      <a:pt x="276" y="229"/>
                    </a:lnTo>
                    <a:lnTo>
                      <a:pt x="279" y="237"/>
                    </a:lnTo>
                    <a:lnTo>
                      <a:pt x="279" y="238"/>
                    </a:lnTo>
                    <a:lnTo>
                      <a:pt x="278" y="241"/>
                    </a:lnTo>
                    <a:lnTo>
                      <a:pt x="277" y="242"/>
                    </a:lnTo>
                    <a:lnTo>
                      <a:pt x="274" y="242"/>
                    </a:lnTo>
                    <a:lnTo>
                      <a:pt x="273" y="241"/>
                    </a:lnTo>
                    <a:lnTo>
                      <a:pt x="273" y="237"/>
                    </a:lnTo>
                    <a:lnTo>
                      <a:pt x="272" y="237"/>
                    </a:lnTo>
                    <a:lnTo>
                      <a:pt x="261" y="233"/>
                    </a:lnTo>
                    <a:lnTo>
                      <a:pt x="252" y="231"/>
                    </a:lnTo>
                    <a:lnTo>
                      <a:pt x="242" y="227"/>
                    </a:lnTo>
                    <a:lnTo>
                      <a:pt x="235" y="224"/>
                    </a:lnTo>
                    <a:lnTo>
                      <a:pt x="229" y="223"/>
                    </a:lnTo>
                    <a:lnTo>
                      <a:pt x="222" y="220"/>
                    </a:lnTo>
                    <a:lnTo>
                      <a:pt x="217" y="218"/>
                    </a:lnTo>
                    <a:lnTo>
                      <a:pt x="213" y="214"/>
                    </a:lnTo>
                    <a:lnTo>
                      <a:pt x="214" y="209"/>
                    </a:lnTo>
                    <a:lnTo>
                      <a:pt x="198" y="199"/>
                    </a:lnTo>
                    <a:lnTo>
                      <a:pt x="183" y="189"/>
                    </a:lnTo>
                    <a:lnTo>
                      <a:pt x="179" y="193"/>
                    </a:lnTo>
                    <a:lnTo>
                      <a:pt x="176" y="194"/>
                    </a:lnTo>
                    <a:lnTo>
                      <a:pt x="175" y="195"/>
                    </a:lnTo>
                    <a:lnTo>
                      <a:pt x="173" y="195"/>
                    </a:lnTo>
                    <a:lnTo>
                      <a:pt x="169" y="192"/>
                    </a:lnTo>
                    <a:lnTo>
                      <a:pt x="168" y="192"/>
                    </a:lnTo>
                    <a:lnTo>
                      <a:pt x="155" y="198"/>
                    </a:lnTo>
                    <a:lnTo>
                      <a:pt x="153" y="198"/>
                    </a:lnTo>
                    <a:lnTo>
                      <a:pt x="150" y="197"/>
                    </a:lnTo>
                    <a:lnTo>
                      <a:pt x="146" y="195"/>
                    </a:lnTo>
                    <a:lnTo>
                      <a:pt x="144" y="194"/>
                    </a:lnTo>
                    <a:lnTo>
                      <a:pt x="140" y="192"/>
                    </a:lnTo>
                    <a:lnTo>
                      <a:pt x="138" y="186"/>
                    </a:lnTo>
                    <a:lnTo>
                      <a:pt x="139" y="185"/>
                    </a:lnTo>
                    <a:lnTo>
                      <a:pt x="140" y="183"/>
                    </a:lnTo>
                    <a:lnTo>
                      <a:pt x="143" y="180"/>
                    </a:lnTo>
                    <a:lnTo>
                      <a:pt x="145" y="179"/>
                    </a:lnTo>
                    <a:lnTo>
                      <a:pt x="149" y="176"/>
                    </a:lnTo>
                    <a:lnTo>
                      <a:pt x="151" y="175"/>
                    </a:lnTo>
                    <a:lnTo>
                      <a:pt x="174" y="175"/>
                    </a:lnTo>
                    <a:lnTo>
                      <a:pt x="178" y="174"/>
                    </a:lnTo>
                    <a:lnTo>
                      <a:pt x="183" y="173"/>
                    </a:lnTo>
                    <a:lnTo>
                      <a:pt x="190" y="170"/>
                    </a:lnTo>
                    <a:lnTo>
                      <a:pt x="188" y="169"/>
                    </a:lnTo>
                    <a:lnTo>
                      <a:pt x="185" y="166"/>
                    </a:lnTo>
                    <a:lnTo>
                      <a:pt x="183" y="161"/>
                    </a:lnTo>
                    <a:lnTo>
                      <a:pt x="183" y="159"/>
                    </a:lnTo>
                    <a:lnTo>
                      <a:pt x="184" y="158"/>
                    </a:lnTo>
                    <a:lnTo>
                      <a:pt x="187" y="156"/>
                    </a:lnTo>
                    <a:lnTo>
                      <a:pt x="192" y="156"/>
                    </a:lnTo>
                    <a:lnTo>
                      <a:pt x="198" y="150"/>
                    </a:lnTo>
                    <a:lnTo>
                      <a:pt x="203" y="142"/>
                    </a:lnTo>
                    <a:lnTo>
                      <a:pt x="204" y="140"/>
                    </a:lnTo>
                    <a:lnTo>
                      <a:pt x="205" y="136"/>
                    </a:lnTo>
                    <a:lnTo>
                      <a:pt x="203" y="129"/>
                    </a:lnTo>
                    <a:lnTo>
                      <a:pt x="195" y="121"/>
                    </a:lnTo>
                    <a:lnTo>
                      <a:pt x="187" y="114"/>
                    </a:lnTo>
                    <a:lnTo>
                      <a:pt x="178" y="109"/>
                    </a:lnTo>
                    <a:lnTo>
                      <a:pt x="170" y="106"/>
                    </a:lnTo>
                    <a:lnTo>
                      <a:pt x="168" y="106"/>
                    </a:lnTo>
                    <a:lnTo>
                      <a:pt x="165" y="107"/>
                    </a:lnTo>
                    <a:lnTo>
                      <a:pt x="163" y="110"/>
                    </a:lnTo>
                    <a:lnTo>
                      <a:pt x="160" y="111"/>
                    </a:lnTo>
                    <a:lnTo>
                      <a:pt x="156" y="111"/>
                    </a:lnTo>
                    <a:lnTo>
                      <a:pt x="155" y="109"/>
                    </a:lnTo>
                    <a:lnTo>
                      <a:pt x="154" y="107"/>
                    </a:lnTo>
                    <a:lnTo>
                      <a:pt x="154" y="106"/>
                    </a:lnTo>
                    <a:lnTo>
                      <a:pt x="155" y="103"/>
                    </a:lnTo>
                    <a:lnTo>
                      <a:pt x="156" y="102"/>
                    </a:lnTo>
                    <a:lnTo>
                      <a:pt x="159" y="102"/>
                    </a:lnTo>
                    <a:lnTo>
                      <a:pt x="161" y="101"/>
                    </a:lnTo>
                    <a:lnTo>
                      <a:pt x="164" y="101"/>
                    </a:lnTo>
                    <a:lnTo>
                      <a:pt x="160" y="97"/>
                    </a:lnTo>
                    <a:lnTo>
                      <a:pt x="145" y="85"/>
                    </a:lnTo>
                    <a:lnTo>
                      <a:pt x="139" y="81"/>
                    </a:lnTo>
                    <a:lnTo>
                      <a:pt x="134" y="78"/>
                    </a:lnTo>
                    <a:lnTo>
                      <a:pt x="129" y="81"/>
                    </a:lnTo>
                    <a:lnTo>
                      <a:pt x="126" y="85"/>
                    </a:lnTo>
                    <a:lnTo>
                      <a:pt x="124" y="87"/>
                    </a:lnTo>
                    <a:lnTo>
                      <a:pt x="121" y="91"/>
                    </a:lnTo>
                    <a:lnTo>
                      <a:pt x="119" y="92"/>
                    </a:lnTo>
                    <a:lnTo>
                      <a:pt x="115" y="93"/>
                    </a:lnTo>
                    <a:lnTo>
                      <a:pt x="112" y="93"/>
                    </a:lnTo>
                    <a:lnTo>
                      <a:pt x="111" y="92"/>
                    </a:lnTo>
                    <a:lnTo>
                      <a:pt x="111" y="85"/>
                    </a:lnTo>
                    <a:lnTo>
                      <a:pt x="47" y="85"/>
                    </a:lnTo>
                    <a:lnTo>
                      <a:pt x="45" y="82"/>
                    </a:lnTo>
                    <a:lnTo>
                      <a:pt x="42" y="81"/>
                    </a:lnTo>
                    <a:lnTo>
                      <a:pt x="37" y="76"/>
                    </a:lnTo>
                    <a:lnTo>
                      <a:pt x="18" y="76"/>
                    </a:lnTo>
                    <a:lnTo>
                      <a:pt x="17" y="73"/>
                    </a:lnTo>
                    <a:lnTo>
                      <a:pt x="15" y="71"/>
                    </a:lnTo>
                    <a:lnTo>
                      <a:pt x="12" y="70"/>
                    </a:lnTo>
                    <a:lnTo>
                      <a:pt x="10" y="64"/>
                    </a:lnTo>
                    <a:lnTo>
                      <a:pt x="13" y="63"/>
                    </a:lnTo>
                    <a:lnTo>
                      <a:pt x="18" y="63"/>
                    </a:lnTo>
                    <a:lnTo>
                      <a:pt x="22" y="64"/>
                    </a:lnTo>
                    <a:lnTo>
                      <a:pt x="27" y="66"/>
                    </a:lnTo>
                    <a:lnTo>
                      <a:pt x="27" y="61"/>
                    </a:lnTo>
                    <a:lnTo>
                      <a:pt x="22" y="59"/>
                    </a:lnTo>
                    <a:lnTo>
                      <a:pt x="15" y="57"/>
                    </a:lnTo>
                    <a:lnTo>
                      <a:pt x="7" y="56"/>
                    </a:lnTo>
                    <a:lnTo>
                      <a:pt x="5" y="56"/>
                    </a:lnTo>
                    <a:lnTo>
                      <a:pt x="3" y="53"/>
                    </a:lnTo>
                    <a:lnTo>
                      <a:pt x="2" y="52"/>
                    </a:lnTo>
                    <a:lnTo>
                      <a:pt x="0" y="47"/>
                    </a:lnTo>
                    <a:lnTo>
                      <a:pt x="0" y="37"/>
                    </a:lnTo>
                    <a:lnTo>
                      <a:pt x="1" y="33"/>
                    </a:lnTo>
                    <a:lnTo>
                      <a:pt x="2" y="31"/>
                    </a:lnTo>
                    <a:lnTo>
                      <a:pt x="5" y="29"/>
                    </a:lnTo>
                    <a:lnTo>
                      <a:pt x="8" y="25"/>
                    </a:lnTo>
                    <a:lnTo>
                      <a:pt x="10" y="23"/>
                    </a:lnTo>
                    <a:lnTo>
                      <a:pt x="10" y="15"/>
                    </a:lnTo>
                    <a:lnTo>
                      <a:pt x="18" y="8"/>
                    </a:lnTo>
                    <a:lnTo>
                      <a:pt x="30"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8" name="Freeform 1277">
                <a:extLst>
                  <a:ext uri="{FF2B5EF4-FFF2-40B4-BE49-F238E27FC236}">
                    <a16:creationId xmlns:a16="http://schemas.microsoft.com/office/drawing/2014/main" id="{3CC36BE4-B578-3C4D-A148-C3581ABB87EC}"/>
                  </a:ext>
                </a:extLst>
              </p:cNvPr>
              <p:cNvSpPr>
                <a:spLocks/>
              </p:cNvSpPr>
              <p:nvPr/>
            </p:nvSpPr>
            <p:spPr bwMode="auto">
              <a:xfrm>
                <a:off x="3887795" y="2654636"/>
                <a:ext cx="18653" cy="6218"/>
              </a:xfrm>
              <a:custGeom>
                <a:avLst/>
                <a:gdLst/>
                <a:ahLst/>
                <a:cxnLst>
                  <a:cxn ang="0">
                    <a:pos x="2" y="0"/>
                  </a:cxn>
                  <a:cxn ang="0">
                    <a:pos x="5" y="0"/>
                  </a:cxn>
                  <a:cxn ang="0">
                    <a:pos x="7" y="1"/>
                  </a:cxn>
                  <a:cxn ang="0">
                    <a:pos x="9" y="2"/>
                  </a:cxn>
                  <a:cxn ang="0">
                    <a:pos x="7" y="3"/>
                  </a:cxn>
                  <a:cxn ang="0">
                    <a:pos x="3" y="3"/>
                  </a:cxn>
                  <a:cxn ang="0">
                    <a:pos x="0" y="2"/>
                  </a:cxn>
                  <a:cxn ang="0">
                    <a:pos x="2" y="0"/>
                  </a:cxn>
                </a:cxnLst>
                <a:rect l="0" t="0" r="r" b="b"/>
                <a:pathLst>
                  <a:path w="9" h="3">
                    <a:moveTo>
                      <a:pt x="2" y="0"/>
                    </a:moveTo>
                    <a:lnTo>
                      <a:pt x="5" y="0"/>
                    </a:lnTo>
                    <a:lnTo>
                      <a:pt x="7" y="1"/>
                    </a:lnTo>
                    <a:lnTo>
                      <a:pt x="9" y="2"/>
                    </a:lnTo>
                    <a:lnTo>
                      <a:pt x="7" y="3"/>
                    </a:lnTo>
                    <a:lnTo>
                      <a:pt x="3"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69" name="Freeform 1278">
                <a:extLst>
                  <a:ext uri="{FF2B5EF4-FFF2-40B4-BE49-F238E27FC236}">
                    <a16:creationId xmlns:a16="http://schemas.microsoft.com/office/drawing/2014/main" id="{2B60A3DE-5126-6443-9F12-86098EB1CC84}"/>
                  </a:ext>
                </a:extLst>
              </p:cNvPr>
              <p:cNvSpPr>
                <a:spLocks/>
              </p:cNvSpPr>
              <p:nvPr/>
            </p:nvSpPr>
            <p:spPr bwMode="auto">
              <a:xfrm>
                <a:off x="3748934" y="2553082"/>
                <a:ext cx="14508" cy="14508"/>
              </a:xfrm>
              <a:custGeom>
                <a:avLst/>
                <a:gdLst/>
                <a:ahLst/>
                <a:cxnLst>
                  <a:cxn ang="0">
                    <a:pos x="2" y="0"/>
                  </a:cxn>
                  <a:cxn ang="0">
                    <a:pos x="5" y="2"/>
                  </a:cxn>
                  <a:cxn ang="0">
                    <a:pos x="5" y="3"/>
                  </a:cxn>
                  <a:cxn ang="0">
                    <a:pos x="6" y="5"/>
                  </a:cxn>
                  <a:cxn ang="0">
                    <a:pos x="7" y="7"/>
                  </a:cxn>
                  <a:cxn ang="0">
                    <a:pos x="3" y="6"/>
                  </a:cxn>
                  <a:cxn ang="0">
                    <a:pos x="1" y="5"/>
                  </a:cxn>
                  <a:cxn ang="0">
                    <a:pos x="0" y="3"/>
                  </a:cxn>
                  <a:cxn ang="0">
                    <a:pos x="0" y="1"/>
                  </a:cxn>
                  <a:cxn ang="0">
                    <a:pos x="2" y="0"/>
                  </a:cxn>
                </a:cxnLst>
                <a:rect l="0" t="0" r="r" b="b"/>
                <a:pathLst>
                  <a:path w="7" h="7">
                    <a:moveTo>
                      <a:pt x="2" y="0"/>
                    </a:moveTo>
                    <a:lnTo>
                      <a:pt x="5" y="2"/>
                    </a:lnTo>
                    <a:lnTo>
                      <a:pt x="5" y="3"/>
                    </a:lnTo>
                    <a:lnTo>
                      <a:pt x="6" y="5"/>
                    </a:lnTo>
                    <a:lnTo>
                      <a:pt x="7" y="7"/>
                    </a:lnTo>
                    <a:lnTo>
                      <a:pt x="3" y="6"/>
                    </a:lnTo>
                    <a:lnTo>
                      <a:pt x="1" y="5"/>
                    </a:lnTo>
                    <a:lnTo>
                      <a:pt x="0" y="3"/>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0" name="Freeform 1279">
                <a:extLst>
                  <a:ext uri="{FF2B5EF4-FFF2-40B4-BE49-F238E27FC236}">
                    <a16:creationId xmlns:a16="http://schemas.microsoft.com/office/drawing/2014/main" id="{57D2C561-B098-DD4B-B54F-CDE18BB7C41A}"/>
                  </a:ext>
                </a:extLst>
              </p:cNvPr>
              <p:cNvSpPr>
                <a:spLocks/>
              </p:cNvSpPr>
              <p:nvPr/>
            </p:nvSpPr>
            <p:spPr bwMode="auto">
              <a:xfrm>
                <a:off x="3560334" y="1713706"/>
                <a:ext cx="741967" cy="387564"/>
              </a:xfrm>
              <a:custGeom>
                <a:avLst/>
                <a:gdLst/>
                <a:ahLst/>
                <a:cxnLst>
                  <a:cxn ang="0">
                    <a:pos x="225" y="2"/>
                  </a:cxn>
                  <a:cxn ang="0">
                    <a:pos x="291" y="10"/>
                  </a:cxn>
                  <a:cxn ang="0">
                    <a:pos x="324" y="7"/>
                  </a:cxn>
                  <a:cxn ang="0">
                    <a:pos x="331" y="15"/>
                  </a:cxn>
                  <a:cxn ang="0">
                    <a:pos x="358" y="25"/>
                  </a:cxn>
                  <a:cxn ang="0">
                    <a:pos x="352" y="30"/>
                  </a:cxn>
                  <a:cxn ang="0">
                    <a:pos x="305" y="41"/>
                  </a:cxn>
                  <a:cxn ang="0">
                    <a:pos x="311" y="47"/>
                  </a:cxn>
                  <a:cxn ang="0">
                    <a:pos x="273" y="68"/>
                  </a:cxn>
                  <a:cxn ang="0">
                    <a:pos x="235" y="98"/>
                  </a:cxn>
                  <a:cxn ang="0">
                    <a:pos x="196" y="104"/>
                  </a:cxn>
                  <a:cxn ang="0">
                    <a:pos x="198" y="115"/>
                  </a:cxn>
                  <a:cxn ang="0">
                    <a:pos x="188" y="115"/>
                  </a:cxn>
                  <a:cxn ang="0">
                    <a:pos x="200" y="125"/>
                  </a:cxn>
                  <a:cxn ang="0">
                    <a:pos x="161" y="144"/>
                  </a:cxn>
                  <a:cxn ang="0">
                    <a:pos x="161" y="158"/>
                  </a:cxn>
                  <a:cxn ang="0">
                    <a:pos x="147" y="169"/>
                  </a:cxn>
                  <a:cxn ang="0">
                    <a:pos x="163" y="173"/>
                  </a:cxn>
                  <a:cxn ang="0">
                    <a:pos x="131" y="187"/>
                  </a:cxn>
                  <a:cxn ang="0">
                    <a:pos x="119" y="181"/>
                  </a:cxn>
                  <a:cxn ang="0">
                    <a:pos x="74" y="184"/>
                  </a:cxn>
                  <a:cxn ang="0">
                    <a:pos x="33" y="181"/>
                  </a:cxn>
                  <a:cxn ang="0">
                    <a:pos x="27" y="178"/>
                  </a:cxn>
                  <a:cxn ang="0">
                    <a:pos x="45" y="166"/>
                  </a:cxn>
                  <a:cxn ang="0">
                    <a:pos x="44" y="154"/>
                  </a:cxn>
                  <a:cxn ang="0">
                    <a:pos x="53" y="145"/>
                  </a:cxn>
                  <a:cxn ang="0">
                    <a:pos x="79" y="157"/>
                  </a:cxn>
                  <a:cxn ang="0">
                    <a:pos x="71" y="143"/>
                  </a:cxn>
                  <a:cxn ang="0">
                    <a:pos x="59" y="138"/>
                  </a:cxn>
                  <a:cxn ang="0">
                    <a:pos x="54" y="129"/>
                  </a:cxn>
                  <a:cxn ang="0">
                    <a:pos x="78" y="119"/>
                  </a:cxn>
                  <a:cxn ang="0">
                    <a:pos x="76" y="99"/>
                  </a:cxn>
                  <a:cxn ang="0">
                    <a:pos x="58" y="88"/>
                  </a:cxn>
                  <a:cxn ang="0">
                    <a:pos x="63" y="83"/>
                  </a:cxn>
                  <a:cxn ang="0">
                    <a:pos x="103" y="90"/>
                  </a:cxn>
                  <a:cxn ang="0">
                    <a:pos x="112" y="93"/>
                  </a:cxn>
                  <a:cxn ang="0">
                    <a:pos x="102" y="84"/>
                  </a:cxn>
                  <a:cxn ang="0">
                    <a:pos x="123" y="79"/>
                  </a:cxn>
                  <a:cxn ang="0">
                    <a:pos x="128" y="73"/>
                  </a:cxn>
                  <a:cxn ang="0">
                    <a:pos x="94" y="74"/>
                  </a:cxn>
                  <a:cxn ang="0">
                    <a:pos x="73" y="76"/>
                  </a:cxn>
                  <a:cxn ang="0">
                    <a:pos x="55" y="74"/>
                  </a:cxn>
                  <a:cxn ang="0">
                    <a:pos x="32" y="65"/>
                  </a:cxn>
                  <a:cxn ang="0">
                    <a:pos x="23" y="61"/>
                  </a:cxn>
                  <a:cxn ang="0">
                    <a:pos x="45" y="47"/>
                  </a:cxn>
                  <a:cxn ang="0">
                    <a:pos x="27" y="55"/>
                  </a:cxn>
                  <a:cxn ang="0">
                    <a:pos x="17" y="51"/>
                  </a:cxn>
                  <a:cxn ang="0">
                    <a:pos x="15" y="45"/>
                  </a:cxn>
                  <a:cxn ang="0">
                    <a:pos x="4" y="42"/>
                  </a:cxn>
                  <a:cxn ang="0">
                    <a:pos x="53" y="31"/>
                  </a:cxn>
                  <a:cxn ang="0">
                    <a:pos x="64" y="23"/>
                  </a:cxn>
                  <a:cxn ang="0">
                    <a:pos x="77" y="21"/>
                  </a:cxn>
                  <a:cxn ang="0">
                    <a:pos x="104" y="16"/>
                  </a:cxn>
                  <a:cxn ang="0">
                    <a:pos x="121" y="12"/>
                  </a:cxn>
                  <a:cxn ang="0">
                    <a:pos x="132" y="5"/>
                  </a:cxn>
                  <a:cxn ang="0">
                    <a:pos x="193" y="3"/>
                  </a:cxn>
                  <a:cxn ang="0">
                    <a:pos x="207" y="5"/>
                  </a:cxn>
                </a:cxnLst>
                <a:rect l="0" t="0" r="r" b="b"/>
                <a:pathLst>
                  <a:path w="358" h="187">
                    <a:moveTo>
                      <a:pt x="215" y="0"/>
                    </a:moveTo>
                    <a:lnTo>
                      <a:pt x="219" y="0"/>
                    </a:lnTo>
                    <a:lnTo>
                      <a:pt x="222" y="1"/>
                    </a:lnTo>
                    <a:lnTo>
                      <a:pt x="225" y="2"/>
                    </a:lnTo>
                    <a:lnTo>
                      <a:pt x="260" y="2"/>
                    </a:lnTo>
                    <a:lnTo>
                      <a:pt x="273" y="3"/>
                    </a:lnTo>
                    <a:lnTo>
                      <a:pt x="284" y="6"/>
                    </a:lnTo>
                    <a:lnTo>
                      <a:pt x="291" y="10"/>
                    </a:lnTo>
                    <a:lnTo>
                      <a:pt x="290" y="11"/>
                    </a:lnTo>
                    <a:lnTo>
                      <a:pt x="288" y="12"/>
                    </a:lnTo>
                    <a:lnTo>
                      <a:pt x="316" y="5"/>
                    </a:lnTo>
                    <a:lnTo>
                      <a:pt x="324" y="7"/>
                    </a:lnTo>
                    <a:lnTo>
                      <a:pt x="326" y="8"/>
                    </a:lnTo>
                    <a:lnTo>
                      <a:pt x="329" y="11"/>
                    </a:lnTo>
                    <a:lnTo>
                      <a:pt x="330" y="13"/>
                    </a:lnTo>
                    <a:lnTo>
                      <a:pt x="331" y="15"/>
                    </a:lnTo>
                    <a:lnTo>
                      <a:pt x="335" y="17"/>
                    </a:lnTo>
                    <a:lnTo>
                      <a:pt x="343" y="18"/>
                    </a:lnTo>
                    <a:lnTo>
                      <a:pt x="355" y="21"/>
                    </a:lnTo>
                    <a:lnTo>
                      <a:pt x="358" y="25"/>
                    </a:lnTo>
                    <a:lnTo>
                      <a:pt x="358" y="27"/>
                    </a:lnTo>
                    <a:lnTo>
                      <a:pt x="355" y="29"/>
                    </a:lnTo>
                    <a:lnTo>
                      <a:pt x="354" y="29"/>
                    </a:lnTo>
                    <a:lnTo>
                      <a:pt x="352" y="30"/>
                    </a:lnTo>
                    <a:lnTo>
                      <a:pt x="349" y="30"/>
                    </a:lnTo>
                    <a:lnTo>
                      <a:pt x="334" y="37"/>
                    </a:lnTo>
                    <a:lnTo>
                      <a:pt x="320" y="40"/>
                    </a:lnTo>
                    <a:lnTo>
                      <a:pt x="305" y="41"/>
                    </a:lnTo>
                    <a:lnTo>
                      <a:pt x="289" y="46"/>
                    </a:lnTo>
                    <a:lnTo>
                      <a:pt x="294" y="49"/>
                    </a:lnTo>
                    <a:lnTo>
                      <a:pt x="303" y="49"/>
                    </a:lnTo>
                    <a:lnTo>
                      <a:pt x="311" y="47"/>
                    </a:lnTo>
                    <a:lnTo>
                      <a:pt x="320" y="47"/>
                    </a:lnTo>
                    <a:lnTo>
                      <a:pt x="310" y="54"/>
                    </a:lnTo>
                    <a:lnTo>
                      <a:pt x="285" y="64"/>
                    </a:lnTo>
                    <a:lnTo>
                      <a:pt x="273" y="68"/>
                    </a:lnTo>
                    <a:lnTo>
                      <a:pt x="262" y="73"/>
                    </a:lnTo>
                    <a:lnTo>
                      <a:pt x="252" y="81"/>
                    </a:lnTo>
                    <a:lnTo>
                      <a:pt x="244" y="90"/>
                    </a:lnTo>
                    <a:lnTo>
                      <a:pt x="235" y="98"/>
                    </a:lnTo>
                    <a:lnTo>
                      <a:pt x="229" y="100"/>
                    </a:lnTo>
                    <a:lnTo>
                      <a:pt x="221" y="99"/>
                    </a:lnTo>
                    <a:lnTo>
                      <a:pt x="214" y="99"/>
                    </a:lnTo>
                    <a:lnTo>
                      <a:pt x="196" y="104"/>
                    </a:lnTo>
                    <a:lnTo>
                      <a:pt x="188" y="109"/>
                    </a:lnTo>
                    <a:lnTo>
                      <a:pt x="200" y="109"/>
                    </a:lnTo>
                    <a:lnTo>
                      <a:pt x="200" y="114"/>
                    </a:lnTo>
                    <a:lnTo>
                      <a:pt x="198" y="115"/>
                    </a:lnTo>
                    <a:lnTo>
                      <a:pt x="196" y="117"/>
                    </a:lnTo>
                    <a:lnTo>
                      <a:pt x="195" y="117"/>
                    </a:lnTo>
                    <a:lnTo>
                      <a:pt x="191" y="115"/>
                    </a:lnTo>
                    <a:lnTo>
                      <a:pt x="188" y="115"/>
                    </a:lnTo>
                    <a:lnTo>
                      <a:pt x="192" y="118"/>
                    </a:lnTo>
                    <a:lnTo>
                      <a:pt x="195" y="119"/>
                    </a:lnTo>
                    <a:lnTo>
                      <a:pt x="197" y="122"/>
                    </a:lnTo>
                    <a:lnTo>
                      <a:pt x="200" y="125"/>
                    </a:lnTo>
                    <a:lnTo>
                      <a:pt x="192" y="130"/>
                    </a:lnTo>
                    <a:lnTo>
                      <a:pt x="185" y="142"/>
                    </a:lnTo>
                    <a:lnTo>
                      <a:pt x="182" y="144"/>
                    </a:lnTo>
                    <a:lnTo>
                      <a:pt x="161" y="144"/>
                    </a:lnTo>
                    <a:lnTo>
                      <a:pt x="163" y="147"/>
                    </a:lnTo>
                    <a:lnTo>
                      <a:pt x="165" y="149"/>
                    </a:lnTo>
                    <a:lnTo>
                      <a:pt x="165" y="154"/>
                    </a:lnTo>
                    <a:lnTo>
                      <a:pt x="161" y="158"/>
                    </a:lnTo>
                    <a:lnTo>
                      <a:pt x="158" y="158"/>
                    </a:lnTo>
                    <a:lnTo>
                      <a:pt x="148" y="163"/>
                    </a:lnTo>
                    <a:lnTo>
                      <a:pt x="147" y="166"/>
                    </a:lnTo>
                    <a:lnTo>
                      <a:pt x="147" y="169"/>
                    </a:lnTo>
                    <a:lnTo>
                      <a:pt x="160" y="169"/>
                    </a:lnTo>
                    <a:lnTo>
                      <a:pt x="162" y="171"/>
                    </a:lnTo>
                    <a:lnTo>
                      <a:pt x="163" y="172"/>
                    </a:lnTo>
                    <a:lnTo>
                      <a:pt x="163" y="173"/>
                    </a:lnTo>
                    <a:lnTo>
                      <a:pt x="160" y="178"/>
                    </a:lnTo>
                    <a:lnTo>
                      <a:pt x="151" y="182"/>
                    </a:lnTo>
                    <a:lnTo>
                      <a:pt x="140" y="186"/>
                    </a:lnTo>
                    <a:lnTo>
                      <a:pt x="131" y="187"/>
                    </a:lnTo>
                    <a:lnTo>
                      <a:pt x="128" y="187"/>
                    </a:lnTo>
                    <a:lnTo>
                      <a:pt x="126" y="186"/>
                    </a:lnTo>
                    <a:lnTo>
                      <a:pt x="122" y="182"/>
                    </a:lnTo>
                    <a:lnTo>
                      <a:pt x="119" y="181"/>
                    </a:lnTo>
                    <a:lnTo>
                      <a:pt x="84" y="181"/>
                    </a:lnTo>
                    <a:lnTo>
                      <a:pt x="83" y="182"/>
                    </a:lnTo>
                    <a:lnTo>
                      <a:pt x="78" y="184"/>
                    </a:lnTo>
                    <a:lnTo>
                      <a:pt x="74" y="184"/>
                    </a:lnTo>
                    <a:lnTo>
                      <a:pt x="55" y="182"/>
                    </a:lnTo>
                    <a:lnTo>
                      <a:pt x="37" y="177"/>
                    </a:lnTo>
                    <a:lnTo>
                      <a:pt x="35" y="179"/>
                    </a:lnTo>
                    <a:lnTo>
                      <a:pt x="33" y="181"/>
                    </a:lnTo>
                    <a:lnTo>
                      <a:pt x="29" y="181"/>
                    </a:lnTo>
                    <a:lnTo>
                      <a:pt x="28" y="179"/>
                    </a:lnTo>
                    <a:lnTo>
                      <a:pt x="27" y="179"/>
                    </a:lnTo>
                    <a:lnTo>
                      <a:pt x="27" y="178"/>
                    </a:lnTo>
                    <a:lnTo>
                      <a:pt x="28" y="172"/>
                    </a:lnTo>
                    <a:lnTo>
                      <a:pt x="33" y="168"/>
                    </a:lnTo>
                    <a:lnTo>
                      <a:pt x="38" y="166"/>
                    </a:lnTo>
                    <a:lnTo>
                      <a:pt x="45" y="166"/>
                    </a:lnTo>
                    <a:lnTo>
                      <a:pt x="52" y="164"/>
                    </a:lnTo>
                    <a:lnTo>
                      <a:pt x="57" y="162"/>
                    </a:lnTo>
                    <a:lnTo>
                      <a:pt x="47" y="157"/>
                    </a:lnTo>
                    <a:lnTo>
                      <a:pt x="44" y="154"/>
                    </a:lnTo>
                    <a:lnTo>
                      <a:pt x="43" y="152"/>
                    </a:lnTo>
                    <a:lnTo>
                      <a:pt x="43" y="147"/>
                    </a:lnTo>
                    <a:lnTo>
                      <a:pt x="44" y="145"/>
                    </a:lnTo>
                    <a:lnTo>
                      <a:pt x="53" y="145"/>
                    </a:lnTo>
                    <a:lnTo>
                      <a:pt x="62" y="147"/>
                    </a:lnTo>
                    <a:lnTo>
                      <a:pt x="68" y="149"/>
                    </a:lnTo>
                    <a:lnTo>
                      <a:pt x="73" y="153"/>
                    </a:lnTo>
                    <a:lnTo>
                      <a:pt x="79" y="157"/>
                    </a:lnTo>
                    <a:lnTo>
                      <a:pt x="86" y="157"/>
                    </a:lnTo>
                    <a:lnTo>
                      <a:pt x="81" y="152"/>
                    </a:lnTo>
                    <a:lnTo>
                      <a:pt x="74" y="148"/>
                    </a:lnTo>
                    <a:lnTo>
                      <a:pt x="71" y="143"/>
                    </a:lnTo>
                    <a:lnTo>
                      <a:pt x="68" y="137"/>
                    </a:lnTo>
                    <a:lnTo>
                      <a:pt x="62" y="137"/>
                    </a:lnTo>
                    <a:lnTo>
                      <a:pt x="60" y="138"/>
                    </a:lnTo>
                    <a:lnTo>
                      <a:pt x="59" y="138"/>
                    </a:lnTo>
                    <a:lnTo>
                      <a:pt x="58" y="139"/>
                    </a:lnTo>
                    <a:lnTo>
                      <a:pt x="52" y="139"/>
                    </a:lnTo>
                    <a:lnTo>
                      <a:pt x="52" y="134"/>
                    </a:lnTo>
                    <a:lnTo>
                      <a:pt x="54" y="129"/>
                    </a:lnTo>
                    <a:lnTo>
                      <a:pt x="57" y="125"/>
                    </a:lnTo>
                    <a:lnTo>
                      <a:pt x="64" y="120"/>
                    </a:lnTo>
                    <a:lnTo>
                      <a:pt x="72" y="119"/>
                    </a:lnTo>
                    <a:lnTo>
                      <a:pt x="78" y="119"/>
                    </a:lnTo>
                    <a:lnTo>
                      <a:pt x="83" y="117"/>
                    </a:lnTo>
                    <a:lnTo>
                      <a:pt x="86" y="110"/>
                    </a:lnTo>
                    <a:lnTo>
                      <a:pt x="83" y="104"/>
                    </a:lnTo>
                    <a:lnTo>
                      <a:pt x="76" y="99"/>
                    </a:lnTo>
                    <a:lnTo>
                      <a:pt x="68" y="95"/>
                    </a:lnTo>
                    <a:lnTo>
                      <a:pt x="60" y="93"/>
                    </a:lnTo>
                    <a:lnTo>
                      <a:pt x="58" y="89"/>
                    </a:lnTo>
                    <a:lnTo>
                      <a:pt x="58" y="88"/>
                    </a:lnTo>
                    <a:lnTo>
                      <a:pt x="59" y="86"/>
                    </a:lnTo>
                    <a:lnTo>
                      <a:pt x="65" y="86"/>
                    </a:lnTo>
                    <a:lnTo>
                      <a:pt x="64" y="85"/>
                    </a:lnTo>
                    <a:lnTo>
                      <a:pt x="63" y="83"/>
                    </a:lnTo>
                    <a:lnTo>
                      <a:pt x="63" y="81"/>
                    </a:lnTo>
                    <a:lnTo>
                      <a:pt x="91" y="81"/>
                    </a:lnTo>
                    <a:lnTo>
                      <a:pt x="97" y="85"/>
                    </a:lnTo>
                    <a:lnTo>
                      <a:pt x="103" y="90"/>
                    </a:lnTo>
                    <a:lnTo>
                      <a:pt x="108" y="94"/>
                    </a:lnTo>
                    <a:lnTo>
                      <a:pt x="116" y="95"/>
                    </a:lnTo>
                    <a:lnTo>
                      <a:pt x="114" y="94"/>
                    </a:lnTo>
                    <a:lnTo>
                      <a:pt x="112" y="93"/>
                    </a:lnTo>
                    <a:lnTo>
                      <a:pt x="108" y="90"/>
                    </a:lnTo>
                    <a:lnTo>
                      <a:pt x="106" y="88"/>
                    </a:lnTo>
                    <a:lnTo>
                      <a:pt x="103" y="86"/>
                    </a:lnTo>
                    <a:lnTo>
                      <a:pt x="102" y="84"/>
                    </a:lnTo>
                    <a:lnTo>
                      <a:pt x="101" y="83"/>
                    </a:lnTo>
                    <a:lnTo>
                      <a:pt x="102" y="80"/>
                    </a:lnTo>
                    <a:lnTo>
                      <a:pt x="103" y="79"/>
                    </a:lnTo>
                    <a:lnTo>
                      <a:pt x="123" y="79"/>
                    </a:lnTo>
                    <a:lnTo>
                      <a:pt x="134" y="75"/>
                    </a:lnTo>
                    <a:lnTo>
                      <a:pt x="143" y="68"/>
                    </a:lnTo>
                    <a:lnTo>
                      <a:pt x="137" y="68"/>
                    </a:lnTo>
                    <a:lnTo>
                      <a:pt x="128" y="73"/>
                    </a:lnTo>
                    <a:lnTo>
                      <a:pt x="118" y="76"/>
                    </a:lnTo>
                    <a:lnTo>
                      <a:pt x="107" y="78"/>
                    </a:lnTo>
                    <a:lnTo>
                      <a:pt x="102" y="78"/>
                    </a:lnTo>
                    <a:lnTo>
                      <a:pt x="94" y="74"/>
                    </a:lnTo>
                    <a:lnTo>
                      <a:pt x="89" y="74"/>
                    </a:lnTo>
                    <a:lnTo>
                      <a:pt x="86" y="78"/>
                    </a:lnTo>
                    <a:lnTo>
                      <a:pt x="77" y="78"/>
                    </a:lnTo>
                    <a:lnTo>
                      <a:pt x="73" y="76"/>
                    </a:lnTo>
                    <a:lnTo>
                      <a:pt x="68" y="74"/>
                    </a:lnTo>
                    <a:lnTo>
                      <a:pt x="68" y="70"/>
                    </a:lnTo>
                    <a:lnTo>
                      <a:pt x="63" y="70"/>
                    </a:lnTo>
                    <a:lnTo>
                      <a:pt x="55" y="74"/>
                    </a:lnTo>
                    <a:lnTo>
                      <a:pt x="53" y="74"/>
                    </a:lnTo>
                    <a:lnTo>
                      <a:pt x="44" y="73"/>
                    </a:lnTo>
                    <a:lnTo>
                      <a:pt x="37" y="69"/>
                    </a:lnTo>
                    <a:lnTo>
                      <a:pt x="32" y="65"/>
                    </a:lnTo>
                    <a:lnTo>
                      <a:pt x="34" y="64"/>
                    </a:lnTo>
                    <a:lnTo>
                      <a:pt x="35" y="62"/>
                    </a:lnTo>
                    <a:lnTo>
                      <a:pt x="38" y="61"/>
                    </a:lnTo>
                    <a:lnTo>
                      <a:pt x="23" y="61"/>
                    </a:lnTo>
                    <a:lnTo>
                      <a:pt x="28" y="55"/>
                    </a:lnTo>
                    <a:lnTo>
                      <a:pt x="33" y="51"/>
                    </a:lnTo>
                    <a:lnTo>
                      <a:pt x="48" y="49"/>
                    </a:lnTo>
                    <a:lnTo>
                      <a:pt x="45" y="47"/>
                    </a:lnTo>
                    <a:lnTo>
                      <a:pt x="37" y="47"/>
                    </a:lnTo>
                    <a:lnTo>
                      <a:pt x="34" y="49"/>
                    </a:lnTo>
                    <a:lnTo>
                      <a:pt x="29" y="54"/>
                    </a:lnTo>
                    <a:lnTo>
                      <a:pt x="27" y="55"/>
                    </a:lnTo>
                    <a:lnTo>
                      <a:pt x="22" y="55"/>
                    </a:lnTo>
                    <a:lnTo>
                      <a:pt x="20" y="52"/>
                    </a:lnTo>
                    <a:lnTo>
                      <a:pt x="18" y="51"/>
                    </a:lnTo>
                    <a:lnTo>
                      <a:pt x="17" y="51"/>
                    </a:lnTo>
                    <a:lnTo>
                      <a:pt x="19" y="49"/>
                    </a:lnTo>
                    <a:lnTo>
                      <a:pt x="24" y="46"/>
                    </a:lnTo>
                    <a:lnTo>
                      <a:pt x="28" y="45"/>
                    </a:lnTo>
                    <a:lnTo>
                      <a:pt x="15" y="45"/>
                    </a:lnTo>
                    <a:lnTo>
                      <a:pt x="12" y="46"/>
                    </a:lnTo>
                    <a:lnTo>
                      <a:pt x="9" y="47"/>
                    </a:lnTo>
                    <a:lnTo>
                      <a:pt x="0" y="47"/>
                    </a:lnTo>
                    <a:lnTo>
                      <a:pt x="4" y="42"/>
                    </a:lnTo>
                    <a:lnTo>
                      <a:pt x="13" y="37"/>
                    </a:lnTo>
                    <a:lnTo>
                      <a:pt x="33" y="32"/>
                    </a:lnTo>
                    <a:lnTo>
                      <a:pt x="52" y="32"/>
                    </a:lnTo>
                    <a:lnTo>
                      <a:pt x="53" y="31"/>
                    </a:lnTo>
                    <a:lnTo>
                      <a:pt x="53" y="29"/>
                    </a:lnTo>
                    <a:lnTo>
                      <a:pt x="57" y="29"/>
                    </a:lnTo>
                    <a:lnTo>
                      <a:pt x="62" y="26"/>
                    </a:lnTo>
                    <a:lnTo>
                      <a:pt x="64" y="23"/>
                    </a:lnTo>
                    <a:lnTo>
                      <a:pt x="64" y="22"/>
                    </a:lnTo>
                    <a:lnTo>
                      <a:pt x="67" y="20"/>
                    </a:lnTo>
                    <a:lnTo>
                      <a:pt x="69" y="20"/>
                    </a:lnTo>
                    <a:lnTo>
                      <a:pt x="77" y="21"/>
                    </a:lnTo>
                    <a:lnTo>
                      <a:pt x="92" y="26"/>
                    </a:lnTo>
                    <a:lnTo>
                      <a:pt x="97" y="29"/>
                    </a:lnTo>
                    <a:lnTo>
                      <a:pt x="99" y="22"/>
                    </a:lnTo>
                    <a:lnTo>
                      <a:pt x="104" y="16"/>
                    </a:lnTo>
                    <a:lnTo>
                      <a:pt x="109" y="12"/>
                    </a:lnTo>
                    <a:lnTo>
                      <a:pt x="117" y="11"/>
                    </a:lnTo>
                    <a:lnTo>
                      <a:pt x="119" y="11"/>
                    </a:lnTo>
                    <a:lnTo>
                      <a:pt x="121" y="12"/>
                    </a:lnTo>
                    <a:lnTo>
                      <a:pt x="123" y="12"/>
                    </a:lnTo>
                    <a:lnTo>
                      <a:pt x="126" y="10"/>
                    </a:lnTo>
                    <a:lnTo>
                      <a:pt x="127" y="7"/>
                    </a:lnTo>
                    <a:lnTo>
                      <a:pt x="132" y="5"/>
                    </a:lnTo>
                    <a:lnTo>
                      <a:pt x="182" y="5"/>
                    </a:lnTo>
                    <a:lnTo>
                      <a:pt x="185" y="2"/>
                    </a:lnTo>
                    <a:lnTo>
                      <a:pt x="190" y="2"/>
                    </a:lnTo>
                    <a:lnTo>
                      <a:pt x="193" y="3"/>
                    </a:lnTo>
                    <a:lnTo>
                      <a:pt x="196" y="6"/>
                    </a:lnTo>
                    <a:lnTo>
                      <a:pt x="198" y="7"/>
                    </a:lnTo>
                    <a:lnTo>
                      <a:pt x="202" y="7"/>
                    </a:lnTo>
                    <a:lnTo>
                      <a:pt x="207" y="5"/>
                    </a:lnTo>
                    <a:lnTo>
                      <a:pt x="210" y="2"/>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1" name="Freeform 1280">
                <a:extLst>
                  <a:ext uri="{FF2B5EF4-FFF2-40B4-BE49-F238E27FC236}">
                    <a16:creationId xmlns:a16="http://schemas.microsoft.com/office/drawing/2014/main" id="{1B03E906-BD41-F14B-B87D-4B55AE86035C}"/>
                  </a:ext>
                </a:extLst>
              </p:cNvPr>
              <p:cNvSpPr>
                <a:spLocks/>
              </p:cNvSpPr>
              <p:nvPr/>
            </p:nvSpPr>
            <p:spPr bwMode="auto">
              <a:xfrm>
                <a:off x="4026654" y="1676400"/>
                <a:ext cx="1444556" cy="1100516"/>
              </a:xfrm>
              <a:custGeom>
                <a:avLst/>
                <a:gdLst/>
                <a:ahLst/>
                <a:cxnLst>
                  <a:cxn ang="0">
                    <a:pos x="577" y="26"/>
                  </a:cxn>
                  <a:cxn ang="0">
                    <a:pos x="492" y="50"/>
                  </a:cxn>
                  <a:cxn ang="0">
                    <a:pos x="543" y="62"/>
                  </a:cxn>
                  <a:cxn ang="0">
                    <a:pos x="583" y="58"/>
                  </a:cxn>
                  <a:cxn ang="0">
                    <a:pos x="581" y="73"/>
                  </a:cxn>
                  <a:cxn ang="0">
                    <a:pos x="645" y="53"/>
                  </a:cxn>
                  <a:cxn ang="0">
                    <a:pos x="697" y="62"/>
                  </a:cxn>
                  <a:cxn ang="0">
                    <a:pos x="646" y="87"/>
                  </a:cxn>
                  <a:cxn ang="0">
                    <a:pos x="642" y="98"/>
                  </a:cxn>
                  <a:cxn ang="0">
                    <a:pos x="632" y="112"/>
                  </a:cxn>
                  <a:cxn ang="0">
                    <a:pos x="602" y="138"/>
                  </a:cxn>
                  <a:cxn ang="0">
                    <a:pos x="605" y="156"/>
                  </a:cxn>
                  <a:cxn ang="0">
                    <a:pos x="622" y="171"/>
                  </a:cxn>
                  <a:cxn ang="0">
                    <a:pos x="600" y="189"/>
                  </a:cxn>
                  <a:cxn ang="0">
                    <a:pos x="610" y="204"/>
                  </a:cxn>
                  <a:cxn ang="0">
                    <a:pos x="603" y="229"/>
                  </a:cxn>
                  <a:cxn ang="0">
                    <a:pos x="617" y="244"/>
                  </a:cxn>
                  <a:cxn ang="0">
                    <a:pos x="606" y="257"/>
                  </a:cxn>
                  <a:cxn ang="0">
                    <a:pos x="573" y="267"/>
                  </a:cxn>
                  <a:cxn ang="0">
                    <a:pos x="587" y="284"/>
                  </a:cxn>
                  <a:cxn ang="0">
                    <a:pos x="558" y="274"/>
                  </a:cxn>
                  <a:cxn ang="0">
                    <a:pos x="595" y="326"/>
                  </a:cxn>
                  <a:cxn ang="0">
                    <a:pos x="567" y="319"/>
                  </a:cxn>
                  <a:cxn ang="0">
                    <a:pos x="549" y="318"/>
                  </a:cxn>
                  <a:cxn ang="0">
                    <a:pos x="559" y="336"/>
                  </a:cxn>
                  <a:cxn ang="0">
                    <a:pos x="552" y="356"/>
                  </a:cxn>
                  <a:cxn ang="0">
                    <a:pos x="470" y="381"/>
                  </a:cxn>
                  <a:cxn ang="0">
                    <a:pos x="414" y="424"/>
                  </a:cxn>
                  <a:cxn ang="0">
                    <a:pos x="386" y="431"/>
                  </a:cxn>
                  <a:cxn ang="0">
                    <a:pos x="370" y="457"/>
                  </a:cxn>
                  <a:cxn ang="0">
                    <a:pos x="349" y="511"/>
                  </a:cxn>
                  <a:cxn ang="0">
                    <a:pos x="327" y="530"/>
                  </a:cxn>
                  <a:cxn ang="0">
                    <a:pos x="296" y="514"/>
                  </a:cxn>
                  <a:cxn ang="0">
                    <a:pos x="273" y="501"/>
                  </a:cxn>
                  <a:cxn ang="0">
                    <a:pos x="251" y="455"/>
                  </a:cxn>
                  <a:cxn ang="0">
                    <a:pos x="239" y="452"/>
                  </a:cxn>
                  <a:cxn ang="0">
                    <a:pos x="222" y="413"/>
                  </a:cxn>
                  <a:cxn ang="0">
                    <a:pos x="234" y="374"/>
                  </a:cxn>
                  <a:cxn ang="0">
                    <a:pos x="257" y="343"/>
                  </a:cxn>
                  <a:cxn ang="0">
                    <a:pos x="246" y="332"/>
                  </a:cxn>
                  <a:cxn ang="0">
                    <a:pos x="219" y="303"/>
                  </a:cxn>
                  <a:cxn ang="0">
                    <a:pos x="208" y="289"/>
                  </a:cxn>
                  <a:cxn ang="0">
                    <a:pos x="181" y="239"/>
                  </a:cxn>
                  <a:cxn ang="0">
                    <a:pos x="89" y="208"/>
                  </a:cxn>
                  <a:cxn ang="0">
                    <a:pos x="69" y="210"/>
                  </a:cxn>
                  <a:cxn ang="0">
                    <a:pos x="37" y="190"/>
                  </a:cxn>
                  <a:cxn ang="0">
                    <a:pos x="22" y="180"/>
                  </a:cxn>
                  <a:cxn ang="0">
                    <a:pos x="74" y="169"/>
                  </a:cxn>
                  <a:cxn ang="0">
                    <a:pos x="20" y="165"/>
                  </a:cxn>
                  <a:cxn ang="0">
                    <a:pos x="22" y="142"/>
                  </a:cxn>
                  <a:cxn ang="0">
                    <a:pos x="83" y="124"/>
                  </a:cxn>
                  <a:cxn ang="0">
                    <a:pos x="60" y="96"/>
                  </a:cxn>
                  <a:cxn ang="0">
                    <a:pos x="122" y="73"/>
                  </a:cxn>
                  <a:cxn ang="0">
                    <a:pos x="160" y="49"/>
                  </a:cxn>
                  <a:cxn ang="0">
                    <a:pos x="217" y="47"/>
                  </a:cxn>
                  <a:cxn ang="0">
                    <a:pos x="242" y="40"/>
                  </a:cxn>
                  <a:cxn ang="0">
                    <a:pos x="288" y="49"/>
                  </a:cxn>
                  <a:cxn ang="0">
                    <a:pos x="288" y="29"/>
                  </a:cxn>
                  <a:cxn ang="0">
                    <a:pos x="327" y="14"/>
                  </a:cxn>
                  <a:cxn ang="0">
                    <a:pos x="418" y="1"/>
                  </a:cxn>
                </a:cxnLst>
                <a:rect l="0" t="0" r="r" b="b"/>
                <a:pathLst>
                  <a:path w="697" h="531">
                    <a:moveTo>
                      <a:pt x="433" y="0"/>
                    </a:moveTo>
                    <a:lnTo>
                      <a:pt x="492" y="0"/>
                    </a:lnTo>
                    <a:lnTo>
                      <a:pt x="508" y="2"/>
                    </a:lnTo>
                    <a:lnTo>
                      <a:pt x="523" y="9"/>
                    </a:lnTo>
                    <a:lnTo>
                      <a:pt x="538" y="16"/>
                    </a:lnTo>
                    <a:lnTo>
                      <a:pt x="552" y="24"/>
                    </a:lnTo>
                    <a:lnTo>
                      <a:pt x="564" y="26"/>
                    </a:lnTo>
                    <a:lnTo>
                      <a:pt x="577" y="26"/>
                    </a:lnTo>
                    <a:lnTo>
                      <a:pt x="588" y="28"/>
                    </a:lnTo>
                    <a:lnTo>
                      <a:pt x="585" y="34"/>
                    </a:lnTo>
                    <a:lnTo>
                      <a:pt x="576" y="38"/>
                    </a:lnTo>
                    <a:lnTo>
                      <a:pt x="556" y="43"/>
                    </a:lnTo>
                    <a:lnTo>
                      <a:pt x="547" y="44"/>
                    </a:lnTo>
                    <a:lnTo>
                      <a:pt x="458" y="49"/>
                    </a:lnTo>
                    <a:lnTo>
                      <a:pt x="464" y="50"/>
                    </a:lnTo>
                    <a:lnTo>
                      <a:pt x="492" y="50"/>
                    </a:lnTo>
                    <a:lnTo>
                      <a:pt x="507" y="49"/>
                    </a:lnTo>
                    <a:lnTo>
                      <a:pt x="541" y="49"/>
                    </a:lnTo>
                    <a:lnTo>
                      <a:pt x="538" y="53"/>
                    </a:lnTo>
                    <a:lnTo>
                      <a:pt x="533" y="58"/>
                    </a:lnTo>
                    <a:lnTo>
                      <a:pt x="526" y="68"/>
                    </a:lnTo>
                    <a:lnTo>
                      <a:pt x="526" y="69"/>
                    </a:lnTo>
                    <a:lnTo>
                      <a:pt x="533" y="67"/>
                    </a:lnTo>
                    <a:lnTo>
                      <a:pt x="543" y="62"/>
                    </a:lnTo>
                    <a:lnTo>
                      <a:pt x="553" y="54"/>
                    </a:lnTo>
                    <a:lnTo>
                      <a:pt x="564" y="49"/>
                    </a:lnTo>
                    <a:lnTo>
                      <a:pt x="573" y="47"/>
                    </a:lnTo>
                    <a:lnTo>
                      <a:pt x="577" y="48"/>
                    </a:lnTo>
                    <a:lnTo>
                      <a:pt x="579" y="49"/>
                    </a:lnTo>
                    <a:lnTo>
                      <a:pt x="582" y="52"/>
                    </a:lnTo>
                    <a:lnTo>
                      <a:pt x="583" y="55"/>
                    </a:lnTo>
                    <a:lnTo>
                      <a:pt x="583" y="58"/>
                    </a:lnTo>
                    <a:lnTo>
                      <a:pt x="581" y="62"/>
                    </a:lnTo>
                    <a:lnTo>
                      <a:pt x="577" y="68"/>
                    </a:lnTo>
                    <a:lnTo>
                      <a:pt x="569" y="75"/>
                    </a:lnTo>
                    <a:lnTo>
                      <a:pt x="563" y="83"/>
                    </a:lnTo>
                    <a:lnTo>
                      <a:pt x="556" y="94"/>
                    </a:lnTo>
                    <a:lnTo>
                      <a:pt x="563" y="89"/>
                    </a:lnTo>
                    <a:lnTo>
                      <a:pt x="572" y="82"/>
                    </a:lnTo>
                    <a:lnTo>
                      <a:pt x="581" y="73"/>
                    </a:lnTo>
                    <a:lnTo>
                      <a:pt x="588" y="64"/>
                    </a:lnTo>
                    <a:lnTo>
                      <a:pt x="593" y="59"/>
                    </a:lnTo>
                    <a:lnTo>
                      <a:pt x="623" y="59"/>
                    </a:lnTo>
                    <a:lnTo>
                      <a:pt x="626" y="60"/>
                    </a:lnTo>
                    <a:lnTo>
                      <a:pt x="630" y="60"/>
                    </a:lnTo>
                    <a:lnTo>
                      <a:pt x="637" y="57"/>
                    </a:lnTo>
                    <a:lnTo>
                      <a:pt x="641" y="54"/>
                    </a:lnTo>
                    <a:lnTo>
                      <a:pt x="645" y="53"/>
                    </a:lnTo>
                    <a:lnTo>
                      <a:pt x="665" y="53"/>
                    </a:lnTo>
                    <a:lnTo>
                      <a:pt x="667" y="48"/>
                    </a:lnTo>
                    <a:lnTo>
                      <a:pt x="670" y="47"/>
                    </a:lnTo>
                    <a:lnTo>
                      <a:pt x="672" y="47"/>
                    </a:lnTo>
                    <a:lnTo>
                      <a:pt x="679" y="48"/>
                    </a:lnTo>
                    <a:lnTo>
                      <a:pt x="686" y="52"/>
                    </a:lnTo>
                    <a:lnTo>
                      <a:pt x="694" y="57"/>
                    </a:lnTo>
                    <a:lnTo>
                      <a:pt x="697" y="62"/>
                    </a:lnTo>
                    <a:lnTo>
                      <a:pt x="696" y="64"/>
                    </a:lnTo>
                    <a:lnTo>
                      <a:pt x="692" y="68"/>
                    </a:lnTo>
                    <a:lnTo>
                      <a:pt x="690" y="69"/>
                    </a:lnTo>
                    <a:lnTo>
                      <a:pt x="687" y="69"/>
                    </a:lnTo>
                    <a:lnTo>
                      <a:pt x="686" y="70"/>
                    </a:lnTo>
                    <a:lnTo>
                      <a:pt x="669" y="80"/>
                    </a:lnTo>
                    <a:lnTo>
                      <a:pt x="659" y="86"/>
                    </a:lnTo>
                    <a:lnTo>
                      <a:pt x="646" y="87"/>
                    </a:lnTo>
                    <a:lnTo>
                      <a:pt x="648" y="88"/>
                    </a:lnTo>
                    <a:lnTo>
                      <a:pt x="654" y="88"/>
                    </a:lnTo>
                    <a:lnTo>
                      <a:pt x="655" y="87"/>
                    </a:lnTo>
                    <a:lnTo>
                      <a:pt x="655" y="91"/>
                    </a:lnTo>
                    <a:lnTo>
                      <a:pt x="654" y="93"/>
                    </a:lnTo>
                    <a:lnTo>
                      <a:pt x="651" y="96"/>
                    </a:lnTo>
                    <a:lnTo>
                      <a:pt x="646" y="98"/>
                    </a:lnTo>
                    <a:lnTo>
                      <a:pt x="642" y="98"/>
                    </a:lnTo>
                    <a:lnTo>
                      <a:pt x="640" y="99"/>
                    </a:lnTo>
                    <a:lnTo>
                      <a:pt x="637" y="99"/>
                    </a:lnTo>
                    <a:lnTo>
                      <a:pt x="638" y="102"/>
                    </a:lnTo>
                    <a:lnTo>
                      <a:pt x="638" y="103"/>
                    </a:lnTo>
                    <a:lnTo>
                      <a:pt x="637" y="103"/>
                    </a:lnTo>
                    <a:lnTo>
                      <a:pt x="637" y="106"/>
                    </a:lnTo>
                    <a:lnTo>
                      <a:pt x="636" y="108"/>
                    </a:lnTo>
                    <a:lnTo>
                      <a:pt x="632" y="112"/>
                    </a:lnTo>
                    <a:lnTo>
                      <a:pt x="628" y="113"/>
                    </a:lnTo>
                    <a:lnTo>
                      <a:pt x="626" y="113"/>
                    </a:lnTo>
                    <a:lnTo>
                      <a:pt x="618" y="116"/>
                    </a:lnTo>
                    <a:lnTo>
                      <a:pt x="618" y="122"/>
                    </a:lnTo>
                    <a:lnTo>
                      <a:pt x="617" y="126"/>
                    </a:lnTo>
                    <a:lnTo>
                      <a:pt x="616" y="128"/>
                    </a:lnTo>
                    <a:lnTo>
                      <a:pt x="613" y="131"/>
                    </a:lnTo>
                    <a:lnTo>
                      <a:pt x="602" y="138"/>
                    </a:lnTo>
                    <a:lnTo>
                      <a:pt x="600" y="141"/>
                    </a:lnTo>
                    <a:lnTo>
                      <a:pt x="598" y="143"/>
                    </a:lnTo>
                    <a:lnTo>
                      <a:pt x="597" y="147"/>
                    </a:lnTo>
                    <a:lnTo>
                      <a:pt x="597" y="151"/>
                    </a:lnTo>
                    <a:lnTo>
                      <a:pt x="595" y="156"/>
                    </a:lnTo>
                    <a:lnTo>
                      <a:pt x="598" y="157"/>
                    </a:lnTo>
                    <a:lnTo>
                      <a:pt x="601" y="157"/>
                    </a:lnTo>
                    <a:lnTo>
                      <a:pt x="605" y="156"/>
                    </a:lnTo>
                    <a:lnTo>
                      <a:pt x="607" y="156"/>
                    </a:lnTo>
                    <a:lnTo>
                      <a:pt x="612" y="157"/>
                    </a:lnTo>
                    <a:lnTo>
                      <a:pt x="616" y="158"/>
                    </a:lnTo>
                    <a:lnTo>
                      <a:pt x="623" y="163"/>
                    </a:lnTo>
                    <a:lnTo>
                      <a:pt x="618" y="166"/>
                    </a:lnTo>
                    <a:lnTo>
                      <a:pt x="616" y="166"/>
                    </a:lnTo>
                    <a:lnTo>
                      <a:pt x="617" y="169"/>
                    </a:lnTo>
                    <a:lnTo>
                      <a:pt x="622" y="171"/>
                    </a:lnTo>
                    <a:lnTo>
                      <a:pt x="626" y="172"/>
                    </a:lnTo>
                    <a:lnTo>
                      <a:pt x="631" y="175"/>
                    </a:lnTo>
                    <a:lnTo>
                      <a:pt x="632" y="177"/>
                    </a:lnTo>
                    <a:lnTo>
                      <a:pt x="633" y="181"/>
                    </a:lnTo>
                    <a:lnTo>
                      <a:pt x="631" y="185"/>
                    </a:lnTo>
                    <a:lnTo>
                      <a:pt x="626" y="187"/>
                    </a:lnTo>
                    <a:lnTo>
                      <a:pt x="602" y="187"/>
                    </a:lnTo>
                    <a:lnTo>
                      <a:pt x="600" y="189"/>
                    </a:lnTo>
                    <a:lnTo>
                      <a:pt x="598" y="191"/>
                    </a:lnTo>
                    <a:lnTo>
                      <a:pt x="597" y="192"/>
                    </a:lnTo>
                    <a:lnTo>
                      <a:pt x="597" y="195"/>
                    </a:lnTo>
                    <a:lnTo>
                      <a:pt x="598" y="197"/>
                    </a:lnTo>
                    <a:lnTo>
                      <a:pt x="601" y="199"/>
                    </a:lnTo>
                    <a:lnTo>
                      <a:pt x="602" y="200"/>
                    </a:lnTo>
                    <a:lnTo>
                      <a:pt x="610" y="200"/>
                    </a:lnTo>
                    <a:lnTo>
                      <a:pt x="610" y="204"/>
                    </a:lnTo>
                    <a:lnTo>
                      <a:pt x="611" y="208"/>
                    </a:lnTo>
                    <a:lnTo>
                      <a:pt x="612" y="210"/>
                    </a:lnTo>
                    <a:lnTo>
                      <a:pt x="615" y="213"/>
                    </a:lnTo>
                    <a:lnTo>
                      <a:pt x="616" y="215"/>
                    </a:lnTo>
                    <a:lnTo>
                      <a:pt x="616" y="226"/>
                    </a:lnTo>
                    <a:lnTo>
                      <a:pt x="607" y="226"/>
                    </a:lnTo>
                    <a:lnTo>
                      <a:pt x="605" y="228"/>
                    </a:lnTo>
                    <a:lnTo>
                      <a:pt x="603" y="229"/>
                    </a:lnTo>
                    <a:lnTo>
                      <a:pt x="603" y="231"/>
                    </a:lnTo>
                    <a:lnTo>
                      <a:pt x="606" y="236"/>
                    </a:lnTo>
                    <a:lnTo>
                      <a:pt x="608" y="238"/>
                    </a:lnTo>
                    <a:lnTo>
                      <a:pt x="611" y="238"/>
                    </a:lnTo>
                    <a:lnTo>
                      <a:pt x="615" y="239"/>
                    </a:lnTo>
                    <a:lnTo>
                      <a:pt x="617" y="239"/>
                    </a:lnTo>
                    <a:lnTo>
                      <a:pt x="620" y="240"/>
                    </a:lnTo>
                    <a:lnTo>
                      <a:pt x="617" y="244"/>
                    </a:lnTo>
                    <a:lnTo>
                      <a:pt x="615" y="247"/>
                    </a:lnTo>
                    <a:lnTo>
                      <a:pt x="611" y="249"/>
                    </a:lnTo>
                    <a:lnTo>
                      <a:pt x="606" y="250"/>
                    </a:lnTo>
                    <a:lnTo>
                      <a:pt x="601" y="250"/>
                    </a:lnTo>
                    <a:lnTo>
                      <a:pt x="601" y="253"/>
                    </a:lnTo>
                    <a:lnTo>
                      <a:pt x="602" y="255"/>
                    </a:lnTo>
                    <a:lnTo>
                      <a:pt x="605" y="257"/>
                    </a:lnTo>
                    <a:lnTo>
                      <a:pt x="606" y="257"/>
                    </a:lnTo>
                    <a:lnTo>
                      <a:pt x="602" y="263"/>
                    </a:lnTo>
                    <a:lnTo>
                      <a:pt x="597" y="265"/>
                    </a:lnTo>
                    <a:lnTo>
                      <a:pt x="591" y="267"/>
                    </a:lnTo>
                    <a:lnTo>
                      <a:pt x="586" y="269"/>
                    </a:lnTo>
                    <a:lnTo>
                      <a:pt x="583" y="273"/>
                    </a:lnTo>
                    <a:lnTo>
                      <a:pt x="579" y="270"/>
                    </a:lnTo>
                    <a:lnTo>
                      <a:pt x="577" y="268"/>
                    </a:lnTo>
                    <a:lnTo>
                      <a:pt x="573" y="267"/>
                    </a:lnTo>
                    <a:lnTo>
                      <a:pt x="571" y="263"/>
                    </a:lnTo>
                    <a:lnTo>
                      <a:pt x="564" y="263"/>
                    </a:lnTo>
                    <a:lnTo>
                      <a:pt x="568" y="268"/>
                    </a:lnTo>
                    <a:lnTo>
                      <a:pt x="574" y="272"/>
                    </a:lnTo>
                    <a:lnTo>
                      <a:pt x="581" y="273"/>
                    </a:lnTo>
                    <a:lnTo>
                      <a:pt x="585" y="277"/>
                    </a:lnTo>
                    <a:lnTo>
                      <a:pt x="587" y="282"/>
                    </a:lnTo>
                    <a:lnTo>
                      <a:pt x="587" y="284"/>
                    </a:lnTo>
                    <a:lnTo>
                      <a:pt x="586" y="288"/>
                    </a:lnTo>
                    <a:lnTo>
                      <a:pt x="585" y="291"/>
                    </a:lnTo>
                    <a:lnTo>
                      <a:pt x="583" y="292"/>
                    </a:lnTo>
                    <a:lnTo>
                      <a:pt x="581" y="293"/>
                    </a:lnTo>
                    <a:lnTo>
                      <a:pt x="574" y="291"/>
                    </a:lnTo>
                    <a:lnTo>
                      <a:pt x="567" y="287"/>
                    </a:lnTo>
                    <a:lnTo>
                      <a:pt x="562" y="280"/>
                    </a:lnTo>
                    <a:lnTo>
                      <a:pt x="558" y="274"/>
                    </a:lnTo>
                    <a:lnTo>
                      <a:pt x="553" y="274"/>
                    </a:lnTo>
                    <a:lnTo>
                      <a:pt x="553" y="280"/>
                    </a:lnTo>
                    <a:lnTo>
                      <a:pt x="562" y="288"/>
                    </a:lnTo>
                    <a:lnTo>
                      <a:pt x="571" y="293"/>
                    </a:lnTo>
                    <a:lnTo>
                      <a:pt x="579" y="299"/>
                    </a:lnTo>
                    <a:lnTo>
                      <a:pt x="587" y="307"/>
                    </a:lnTo>
                    <a:lnTo>
                      <a:pt x="592" y="316"/>
                    </a:lnTo>
                    <a:lnTo>
                      <a:pt x="595" y="326"/>
                    </a:lnTo>
                    <a:lnTo>
                      <a:pt x="593" y="328"/>
                    </a:lnTo>
                    <a:lnTo>
                      <a:pt x="592" y="330"/>
                    </a:lnTo>
                    <a:lnTo>
                      <a:pt x="588" y="330"/>
                    </a:lnTo>
                    <a:lnTo>
                      <a:pt x="586" y="331"/>
                    </a:lnTo>
                    <a:lnTo>
                      <a:pt x="583" y="331"/>
                    </a:lnTo>
                    <a:lnTo>
                      <a:pt x="576" y="330"/>
                    </a:lnTo>
                    <a:lnTo>
                      <a:pt x="571" y="326"/>
                    </a:lnTo>
                    <a:lnTo>
                      <a:pt x="567" y="319"/>
                    </a:lnTo>
                    <a:lnTo>
                      <a:pt x="563" y="314"/>
                    </a:lnTo>
                    <a:lnTo>
                      <a:pt x="558" y="311"/>
                    </a:lnTo>
                    <a:lnTo>
                      <a:pt x="551" y="309"/>
                    </a:lnTo>
                    <a:lnTo>
                      <a:pt x="546" y="309"/>
                    </a:lnTo>
                    <a:lnTo>
                      <a:pt x="546" y="313"/>
                    </a:lnTo>
                    <a:lnTo>
                      <a:pt x="547" y="314"/>
                    </a:lnTo>
                    <a:lnTo>
                      <a:pt x="548" y="317"/>
                    </a:lnTo>
                    <a:lnTo>
                      <a:pt x="549" y="318"/>
                    </a:lnTo>
                    <a:lnTo>
                      <a:pt x="549" y="321"/>
                    </a:lnTo>
                    <a:lnTo>
                      <a:pt x="547" y="323"/>
                    </a:lnTo>
                    <a:lnTo>
                      <a:pt x="544" y="324"/>
                    </a:lnTo>
                    <a:lnTo>
                      <a:pt x="542" y="324"/>
                    </a:lnTo>
                    <a:lnTo>
                      <a:pt x="541" y="326"/>
                    </a:lnTo>
                    <a:lnTo>
                      <a:pt x="543" y="331"/>
                    </a:lnTo>
                    <a:lnTo>
                      <a:pt x="551" y="333"/>
                    </a:lnTo>
                    <a:lnTo>
                      <a:pt x="559" y="336"/>
                    </a:lnTo>
                    <a:lnTo>
                      <a:pt x="569" y="337"/>
                    </a:lnTo>
                    <a:lnTo>
                      <a:pt x="578" y="337"/>
                    </a:lnTo>
                    <a:lnTo>
                      <a:pt x="585" y="338"/>
                    </a:lnTo>
                    <a:lnTo>
                      <a:pt x="577" y="343"/>
                    </a:lnTo>
                    <a:lnTo>
                      <a:pt x="572" y="346"/>
                    </a:lnTo>
                    <a:lnTo>
                      <a:pt x="567" y="347"/>
                    </a:lnTo>
                    <a:lnTo>
                      <a:pt x="559" y="351"/>
                    </a:lnTo>
                    <a:lnTo>
                      <a:pt x="552" y="356"/>
                    </a:lnTo>
                    <a:lnTo>
                      <a:pt x="546" y="362"/>
                    </a:lnTo>
                    <a:lnTo>
                      <a:pt x="538" y="366"/>
                    </a:lnTo>
                    <a:lnTo>
                      <a:pt x="524" y="370"/>
                    </a:lnTo>
                    <a:lnTo>
                      <a:pt x="510" y="372"/>
                    </a:lnTo>
                    <a:lnTo>
                      <a:pt x="497" y="376"/>
                    </a:lnTo>
                    <a:lnTo>
                      <a:pt x="477" y="376"/>
                    </a:lnTo>
                    <a:lnTo>
                      <a:pt x="474" y="377"/>
                    </a:lnTo>
                    <a:lnTo>
                      <a:pt x="470" y="381"/>
                    </a:lnTo>
                    <a:lnTo>
                      <a:pt x="469" y="384"/>
                    </a:lnTo>
                    <a:lnTo>
                      <a:pt x="459" y="391"/>
                    </a:lnTo>
                    <a:lnTo>
                      <a:pt x="453" y="397"/>
                    </a:lnTo>
                    <a:lnTo>
                      <a:pt x="449" y="405"/>
                    </a:lnTo>
                    <a:lnTo>
                      <a:pt x="445" y="411"/>
                    </a:lnTo>
                    <a:lnTo>
                      <a:pt x="435" y="416"/>
                    </a:lnTo>
                    <a:lnTo>
                      <a:pt x="424" y="420"/>
                    </a:lnTo>
                    <a:lnTo>
                      <a:pt x="414" y="424"/>
                    </a:lnTo>
                    <a:lnTo>
                      <a:pt x="408" y="424"/>
                    </a:lnTo>
                    <a:lnTo>
                      <a:pt x="408" y="415"/>
                    </a:lnTo>
                    <a:lnTo>
                      <a:pt x="405" y="416"/>
                    </a:lnTo>
                    <a:lnTo>
                      <a:pt x="404" y="419"/>
                    </a:lnTo>
                    <a:lnTo>
                      <a:pt x="403" y="420"/>
                    </a:lnTo>
                    <a:lnTo>
                      <a:pt x="400" y="425"/>
                    </a:lnTo>
                    <a:lnTo>
                      <a:pt x="394" y="429"/>
                    </a:lnTo>
                    <a:lnTo>
                      <a:pt x="386" y="431"/>
                    </a:lnTo>
                    <a:lnTo>
                      <a:pt x="377" y="434"/>
                    </a:lnTo>
                    <a:lnTo>
                      <a:pt x="372" y="438"/>
                    </a:lnTo>
                    <a:lnTo>
                      <a:pt x="370" y="444"/>
                    </a:lnTo>
                    <a:lnTo>
                      <a:pt x="370" y="448"/>
                    </a:lnTo>
                    <a:lnTo>
                      <a:pt x="367" y="450"/>
                    </a:lnTo>
                    <a:lnTo>
                      <a:pt x="367" y="453"/>
                    </a:lnTo>
                    <a:lnTo>
                      <a:pt x="369" y="455"/>
                    </a:lnTo>
                    <a:lnTo>
                      <a:pt x="370" y="457"/>
                    </a:lnTo>
                    <a:lnTo>
                      <a:pt x="372" y="462"/>
                    </a:lnTo>
                    <a:lnTo>
                      <a:pt x="370" y="468"/>
                    </a:lnTo>
                    <a:lnTo>
                      <a:pt x="366" y="472"/>
                    </a:lnTo>
                    <a:lnTo>
                      <a:pt x="360" y="474"/>
                    </a:lnTo>
                    <a:lnTo>
                      <a:pt x="356" y="478"/>
                    </a:lnTo>
                    <a:lnTo>
                      <a:pt x="354" y="483"/>
                    </a:lnTo>
                    <a:lnTo>
                      <a:pt x="354" y="506"/>
                    </a:lnTo>
                    <a:lnTo>
                      <a:pt x="349" y="511"/>
                    </a:lnTo>
                    <a:lnTo>
                      <a:pt x="347" y="517"/>
                    </a:lnTo>
                    <a:lnTo>
                      <a:pt x="345" y="523"/>
                    </a:lnTo>
                    <a:lnTo>
                      <a:pt x="342" y="528"/>
                    </a:lnTo>
                    <a:lnTo>
                      <a:pt x="337" y="531"/>
                    </a:lnTo>
                    <a:lnTo>
                      <a:pt x="335" y="531"/>
                    </a:lnTo>
                    <a:lnTo>
                      <a:pt x="334" y="530"/>
                    </a:lnTo>
                    <a:lnTo>
                      <a:pt x="332" y="527"/>
                    </a:lnTo>
                    <a:lnTo>
                      <a:pt x="327" y="530"/>
                    </a:lnTo>
                    <a:lnTo>
                      <a:pt x="325" y="530"/>
                    </a:lnTo>
                    <a:lnTo>
                      <a:pt x="320" y="528"/>
                    </a:lnTo>
                    <a:lnTo>
                      <a:pt x="316" y="523"/>
                    </a:lnTo>
                    <a:lnTo>
                      <a:pt x="313" y="518"/>
                    </a:lnTo>
                    <a:lnTo>
                      <a:pt x="310" y="513"/>
                    </a:lnTo>
                    <a:lnTo>
                      <a:pt x="305" y="512"/>
                    </a:lnTo>
                    <a:lnTo>
                      <a:pt x="301" y="513"/>
                    </a:lnTo>
                    <a:lnTo>
                      <a:pt x="296" y="514"/>
                    </a:lnTo>
                    <a:lnTo>
                      <a:pt x="288" y="517"/>
                    </a:lnTo>
                    <a:lnTo>
                      <a:pt x="286" y="513"/>
                    </a:lnTo>
                    <a:lnTo>
                      <a:pt x="285" y="511"/>
                    </a:lnTo>
                    <a:lnTo>
                      <a:pt x="282" y="509"/>
                    </a:lnTo>
                    <a:lnTo>
                      <a:pt x="280" y="509"/>
                    </a:lnTo>
                    <a:lnTo>
                      <a:pt x="277" y="508"/>
                    </a:lnTo>
                    <a:lnTo>
                      <a:pt x="273" y="504"/>
                    </a:lnTo>
                    <a:lnTo>
                      <a:pt x="273" y="501"/>
                    </a:lnTo>
                    <a:lnTo>
                      <a:pt x="272" y="499"/>
                    </a:lnTo>
                    <a:lnTo>
                      <a:pt x="272" y="498"/>
                    </a:lnTo>
                    <a:lnTo>
                      <a:pt x="265" y="491"/>
                    </a:lnTo>
                    <a:lnTo>
                      <a:pt x="257" y="480"/>
                    </a:lnTo>
                    <a:lnTo>
                      <a:pt x="251" y="470"/>
                    </a:lnTo>
                    <a:lnTo>
                      <a:pt x="248" y="460"/>
                    </a:lnTo>
                    <a:lnTo>
                      <a:pt x="248" y="458"/>
                    </a:lnTo>
                    <a:lnTo>
                      <a:pt x="251" y="455"/>
                    </a:lnTo>
                    <a:lnTo>
                      <a:pt x="253" y="454"/>
                    </a:lnTo>
                    <a:lnTo>
                      <a:pt x="255" y="453"/>
                    </a:lnTo>
                    <a:lnTo>
                      <a:pt x="252" y="450"/>
                    </a:lnTo>
                    <a:lnTo>
                      <a:pt x="247" y="450"/>
                    </a:lnTo>
                    <a:lnTo>
                      <a:pt x="246" y="452"/>
                    </a:lnTo>
                    <a:lnTo>
                      <a:pt x="243" y="453"/>
                    </a:lnTo>
                    <a:lnTo>
                      <a:pt x="242" y="453"/>
                    </a:lnTo>
                    <a:lnTo>
                      <a:pt x="239" y="452"/>
                    </a:lnTo>
                    <a:lnTo>
                      <a:pt x="237" y="446"/>
                    </a:lnTo>
                    <a:lnTo>
                      <a:pt x="237" y="443"/>
                    </a:lnTo>
                    <a:lnTo>
                      <a:pt x="236" y="439"/>
                    </a:lnTo>
                    <a:lnTo>
                      <a:pt x="232" y="433"/>
                    </a:lnTo>
                    <a:lnTo>
                      <a:pt x="228" y="428"/>
                    </a:lnTo>
                    <a:lnTo>
                      <a:pt x="223" y="423"/>
                    </a:lnTo>
                    <a:lnTo>
                      <a:pt x="222" y="415"/>
                    </a:lnTo>
                    <a:lnTo>
                      <a:pt x="222" y="413"/>
                    </a:lnTo>
                    <a:lnTo>
                      <a:pt x="226" y="405"/>
                    </a:lnTo>
                    <a:lnTo>
                      <a:pt x="223" y="404"/>
                    </a:lnTo>
                    <a:lnTo>
                      <a:pt x="219" y="404"/>
                    </a:lnTo>
                    <a:lnTo>
                      <a:pt x="218" y="405"/>
                    </a:lnTo>
                    <a:lnTo>
                      <a:pt x="218" y="395"/>
                    </a:lnTo>
                    <a:lnTo>
                      <a:pt x="223" y="387"/>
                    </a:lnTo>
                    <a:lnTo>
                      <a:pt x="227" y="380"/>
                    </a:lnTo>
                    <a:lnTo>
                      <a:pt x="234" y="374"/>
                    </a:lnTo>
                    <a:lnTo>
                      <a:pt x="234" y="372"/>
                    </a:lnTo>
                    <a:lnTo>
                      <a:pt x="237" y="371"/>
                    </a:lnTo>
                    <a:lnTo>
                      <a:pt x="238" y="370"/>
                    </a:lnTo>
                    <a:lnTo>
                      <a:pt x="243" y="370"/>
                    </a:lnTo>
                    <a:lnTo>
                      <a:pt x="246" y="371"/>
                    </a:lnTo>
                    <a:lnTo>
                      <a:pt x="250" y="361"/>
                    </a:lnTo>
                    <a:lnTo>
                      <a:pt x="253" y="353"/>
                    </a:lnTo>
                    <a:lnTo>
                      <a:pt x="257" y="343"/>
                    </a:lnTo>
                    <a:lnTo>
                      <a:pt x="248" y="341"/>
                    </a:lnTo>
                    <a:lnTo>
                      <a:pt x="226" y="336"/>
                    </a:lnTo>
                    <a:lnTo>
                      <a:pt x="217" y="332"/>
                    </a:lnTo>
                    <a:lnTo>
                      <a:pt x="213" y="326"/>
                    </a:lnTo>
                    <a:lnTo>
                      <a:pt x="221" y="326"/>
                    </a:lnTo>
                    <a:lnTo>
                      <a:pt x="229" y="327"/>
                    </a:lnTo>
                    <a:lnTo>
                      <a:pt x="237" y="331"/>
                    </a:lnTo>
                    <a:lnTo>
                      <a:pt x="246" y="332"/>
                    </a:lnTo>
                    <a:lnTo>
                      <a:pt x="247" y="332"/>
                    </a:lnTo>
                    <a:lnTo>
                      <a:pt x="250" y="330"/>
                    </a:lnTo>
                    <a:lnTo>
                      <a:pt x="250" y="326"/>
                    </a:lnTo>
                    <a:lnTo>
                      <a:pt x="243" y="322"/>
                    </a:lnTo>
                    <a:lnTo>
                      <a:pt x="237" y="316"/>
                    </a:lnTo>
                    <a:lnTo>
                      <a:pt x="232" y="309"/>
                    </a:lnTo>
                    <a:lnTo>
                      <a:pt x="227" y="306"/>
                    </a:lnTo>
                    <a:lnTo>
                      <a:pt x="219" y="303"/>
                    </a:lnTo>
                    <a:lnTo>
                      <a:pt x="217" y="304"/>
                    </a:lnTo>
                    <a:lnTo>
                      <a:pt x="214" y="307"/>
                    </a:lnTo>
                    <a:lnTo>
                      <a:pt x="209" y="309"/>
                    </a:lnTo>
                    <a:lnTo>
                      <a:pt x="202" y="309"/>
                    </a:lnTo>
                    <a:lnTo>
                      <a:pt x="199" y="308"/>
                    </a:lnTo>
                    <a:lnTo>
                      <a:pt x="198" y="306"/>
                    </a:lnTo>
                    <a:lnTo>
                      <a:pt x="198" y="299"/>
                    </a:lnTo>
                    <a:lnTo>
                      <a:pt x="208" y="289"/>
                    </a:lnTo>
                    <a:lnTo>
                      <a:pt x="208" y="283"/>
                    </a:lnTo>
                    <a:lnTo>
                      <a:pt x="204" y="279"/>
                    </a:lnTo>
                    <a:lnTo>
                      <a:pt x="202" y="279"/>
                    </a:lnTo>
                    <a:lnTo>
                      <a:pt x="199" y="278"/>
                    </a:lnTo>
                    <a:lnTo>
                      <a:pt x="197" y="278"/>
                    </a:lnTo>
                    <a:lnTo>
                      <a:pt x="197" y="273"/>
                    </a:lnTo>
                    <a:lnTo>
                      <a:pt x="189" y="255"/>
                    </a:lnTo>
                    <a:lnTo>
                      <a:pt x="181" y="239"/>
                    </a:lnTo>
                    <a:lnTo>
                      <a:pt x="167" y="224"/>
                    </a:lnTo>
                    <a:lnTo>
                      <a:pt x="152" y="213"/>
                    </a:lnTo>
                    <a:lnTo>
                      <a:pt x="133" y="205"/>
                    </a:lnTo>
                    <a:lnTo>
                      <a:pt x="111" y="202"/>
                    </a:lnTo>
                    <a:lnTo>
                      <a:pt x="96" y="202"/>
                    </a:lnTo>
                    <a:lnTo>
                      <a:pt x="94" y="204"/>
                    </a:lnTo>
                    <a:lnTo>
                      <a:pt x="91" y="206"/>
                    </a:lnTo>
                    <a:lnTo>
                      <a:pt x="89" y="208"/>
                    </a:lnTo>
                    <a:lnTo>
                      <a:pt x="84" y="208"/>
                    </a:lnTo>
                    <a:lnTo>
                      <a:pt x="80" y="205"/>
                    </a:lnTo>
                    <a:lnTo>
                      <a:pt x="78" y="204"/>
                    </a:lnTo>
                    <a:lnTo>
                      <a:pt x="70" y="204"/>
                    </a:lnTo>
                    <a:lnTo>
                      <a:pt x="68" y="205"/>
                    </a:lnTo>
                    <a:lnTo>
                      <a:pt x="66" y="205"/>
                    </a:lnTo>
                    <a:lnTo>
                      <a:pt x="70" y="209"/>
                    </a:lnTo>
                    <a:lnTo>
                      <a:pt x="69" y="210"/>
                    </a:lnTo>
                    <a:lnTo>
                      <a:pt x="65" y="210"/>
                    </a:lnTo>
                    <a:lnTo>
                      <a:pt x="55" y="209"/>
                    </a:lnTo>
                    <a:lnTo>
                      <a:pt x="46" y="205"/>
                    </a:lnTo>
                    <a:lnTo>
                      <a:pt x="39" y="200"/>
                    </a:lnTo>
                    <a:lnTo>
                      <a:pt x="44" y="197"/>
                    </a:lnTo>
                    <a:lnTo>
                      <a:pt x="48" y="194"/>
                    </a:lnTo>
                    <a:lnTo>
                      <a:pt x="42" y="191"/>
                    </a:lnTo>
                    <a:lnTo>
                      <a:pt x="37" y="190"/>
                    </a:lnTo>
                    <a:lnTo>
                      <a:pt x="34" y="187"/>
                    </a:lnTo>
                    <a:lnTo>
                      <a:pt x="25" y="187"/>
                    </a:lnTo>
                    <a:lnTo>
                      <a:pt x="24" y="189"/>
                    </a:lnTo>
                    <a:lnTo>
                      <a:pt x="19" y="189"/>
                    </a:lnTo>
                    <a:lnTo>
                      <a:pt x="16" y="187"/>
                    </a:lnTo>
                    <a:lnTo>
                      <a:pt x="17" y="184"/>
                    </a:lnTo>
                    <a:lnTo>
                      <a:pt x="20" y="181"/>
                    </a:lnTo>
                    <a:lnTo>
                      <a:pt x="22" y="180"/>
                    </a:lnTo>
                    <a:lnTo>
                      <a:pt x="26" y="179"/>
                    </a:lnTo>
                    <a:lnTo>
                      <a:pt x="42" y="179"/>
                    </a:lnTo>
                    <a:lnTo>
                      <a:pt x="45" y="177"/>
                    </a:lnTo>
                    <a:lnTo>
                      <a:pt x="46" y="175"/>
                    </a:lnTo>
                    <a:lnTo>
                      <a:pt x="69" y="175"/>
                    </a:lnTo>
                    <a:lnTo>
                      <a:pt x="71" y="174"/>
                    </a:lnTo>
                    <a:lnTo>
                      <a:pt x="74" y="171"/>
                    </a:lnTo>
                    <a:lnTo>
                      <a:pt x="74" y="169"/>
                    </a:lnTo>
                    <a:lnTo>
                      <a:pt x="75" y="166"/>
                    </a:lnTo>
                    <a:lnTo>
                      <a:pt x="59" y="166"/>
                    </a:lnTo>
                    <a:lnTo>
                      <a:pt x="58" y="167"/>
                    </a:lnTo>
                    <a:lnTo>
                      <a:pt x="56" y="170"/>
                    </a:lnTo>
                    <a:lnTo>
                      <a:pt x="55" y="171"/>
                    </a:lnTo>
                    <a:lnTo>
                      <a:pt x="40" y="171"/>
                    </a:lnTo>
                    <a:lnTo>
                      <a:pt x="29" y="167"/>
                    </a:lnTo>
                    <a:lnTo>
                      <a:pt x="20" y="165"/>
                    </a:lnTo>
                    <a:lnTo>
                      <a:pt x="10" y="161"/>
                    </a:lnTo>
                    <a:lnTo>
                      <a:pt x="2" y="157"/>
                    </a:lnTo>
                    <a:lnTo>
                      <a:pt x="0" y="153"/>
                    </a:lnTo>
                    <a:lnTo>
                      <a:pt x="1" y="147"/>
                    </a:lnTo>
                    <a:lnTo>
                      <a:pt x="5" y="145"/>
                    </a:lnTo>
                    <a:lnTo>
                      <a:pt x="11" y="143"/>
                    </a:lnTo>
                    <a:lnTo>
                      <a:pt x="16" y="143"/>
                    </a:lnTo>
                    <a:lnTo>
                      <a:pt x="22" y="142"/>
                    </a:lnTo>
                    <a:lnTo>
                      <a:pt x="29" y="138"/>
                    </a:lnTo>
                    <a:lnTo>
                      <a:pt x="35" y="136"/>
                    </a:lnTo>
                    <a:lnTo>
                      <a:pt x="42" y="132"/>
                    </a:lnTo>
                    <a:lnTo>
                      <a:pt x="51" y="131"/>
                    </a:lnTo>
                    <a:lnTo>
                      <a:pt x="60" y="131"/>
                    </a:lnTo>
                    <a:lnTo>
                      <a:pt x="69" y="132"/>
                    </a:lnTo>
                    <a:lnTo>
                      <a:pt x="76" y="130"/>
                    </a:lnTo>
                    <a:lnTo>
                      <a:pt x="83" y="124"/>
                    </a:lnTo>
                    <a:lnTo>
                      <a:pt x="86" y="117"/>
                    </a:lnTo>
                    <a:lnTo>
                      <a:pt x="88" y="108"/>
                    </a:lnTo>
                    <a:lnTo>
                      <a:pt x="81" y="108"/>
                    </a:lnTo>
                    <a:lnTo>
                      <a:pt x="66" y="106"/>
                    </a:lnTo>
                    <a:lnTo>
                      <a:pt x="60" y="103"/>
                    </a:lnTo>
                    <a:lnTo>
                      <a:pt x="58" y="99"/>
                    </a:lnTo>
                    <a:lnTo>
                      <a:pt x="59" y="98"/>
                    </a:lnTo>
                    <a:lnTo>
                      <a:pt x="60" y="96"/>
                    </a:lnTo>
                    <a:lnTo>
                      <a:pt x="63" y="94"/>
                    </a:lnTo>
                    <a:lnTo>
                      <a:pt x="65" y="94"/>
                    </a:lnTo>
                    <a:lnTo>
                      <a:pt x="80" y="88"/>
                    </a:lnTo>
                    <a:lnTo>
                      <a:pt x="94" y="79"/>
                    </a:lnTo>
                    <a:lnTo>
                      <a:pt x="105" y="72"/>
                    </a:lnTo>
                    <a:lnTo>
                      <a:pt x="110" y="74"/>
                    </a:lnTo>
                    <a:lnTo>
                      <a:pt x="117" y="74"/>
                    </a:lnTo>
                    <a:lnTo>
                      <a:pt x="122" y="73"/>
                    </a:lnTo>
                    <a:lnTo>
                      <a:pt x="124" y="69"/>
                    </a:lnTo>
                    <a:lnTo>
                      <a:pt x="124" y="64"/>
                    </a:lnTo>
                    <a:lnTo>
                      <a:pt x="125" y="60"/>
                    </a:lnTo>
                    <a:lnTo>
                      <a:pt x="128" y="57"/>
                    </a:lnTo>
                    <a:lnTo>
                      <a:pt x="133" y="54"/>
                    </a:lnTo>
                    <a:lnTo>
                      <a:pt x="143" y="53"/>
                    </a:lnTo>
                    <a:lnTo>
                      <a:pt x="152" y="50"/>
                    </a:lnTo>
                    <a:lnTo>
                      <a:pt x="160" y="49"/>
                    </a:lnTo>
                    <a:lnTo>
                      <a:pt x="170" y="48"/>
                    </a:lnTo>
                    <a:lnTo>
                      <a:pt x="191" y="40"/>
                    </a:lnTo>
                    <a:lnTo>
                      <a:pt x="201" y="39"/>
                    </a:lnTo>
                    <a:lnTo>
                      <a:pt x="206" y="41"/>
                    </a:lnTo>
                    <a:lnTo>
                      <a:pt x="213" y="49"/>
                    </a:lnTo>
                    <a:lnTo>
                      <a:pt x="218" y="52"/>
                    </a:lnTo>
                    <a:lnTo>
                      <a:pt x="218" y="49"/>
                    </a:lnTo>
                    <a:lnTo>
                      <a:pt x="217" y="47"/>
                    </a:lnTo>
                    <a:lnTo>
                      <a:pt x="216" y="45"/>
                    </a:lnTo>
                    <a:lnTo>
                      <a:pt x="216" y="43"/>
                    </a:lnTo>
                    <a:lnTo>
                      <a:pt x="219" y="39"/>
                    </a:lnTo>
                    <a:lnTo>
                      <a:pt x="224" y="44"/>
                    </a:lnTo>
                    <a:lnTo>
                      <a:pt x="239" y="49"/>
                    </a:lnTo>
                    <a:lnTo>
                      <a:pt x="246" y="49"/>
                    </a:lnTo>
                    <a:lnTo>
                      <a:pt x="244" y="45"/>
                    </a:lnTo>
                    <a:lnTo>
                      <a:pt x="242" y="40"/>
                    </a:lnTo>
                    <a:lnTo>
                      <a:pt x="242" y="38"/>
                    </a:lnTo>
                    <a:lnTo>
                      <a:pt x="243" y="36"/>
                    </a:lnTo>
                    <a:lnTo>
                      <a:pt x="246" y="35"/>
                    </a:lnTo>
                    <a:lnTo>
                      <a:pt x="252" y="35"/>
                    </a:lnTo>
                    <a:lnTo>
                      <a:pt x="263" y="36"/>
                    </a:lnTo>
                    <a:lnTo>
                      <a:pt x="273" y="40"/>
                    </a:lnTo>
                    <a:lnTo>
                      <a:pt x="281" y="45"/>
                    </a:lnTo>
                    <a:lnTo>
                      <a:pt x="288" y="49"/>
                    </a:lnTo>
                    <a:lnTo>
                      <a:pt x="307" y="49"/>
                    </a:lnTo>
                    <a:lnTo>
                      <a:pt x="301" y="47"/>
                    </a:lnTo>
                    <a:lnTo>
                      <a:pt x="293" y="43"/>
                    </a:lnTo>
                    <a:lnTo>
                      <a:pt x="287" y="38"/>
                    </a:lnTo>
                    <a:lnTo>
                      <a:pt x="285" y="33"/>
                    </a:lnTo>
                    <a:lnTo>
                      <a:pt x="285" y="30"/>
                    </a:lnTo>
                    <a:lnTo>
                      <a:pt x="287" y="29"/>
                    </a:lnTo>
                    <a:lnTo>
                      <a:pt x="288" y="29"/>
                    </a:lnTo>
                    <a:lnTo>
                      <a:pt x="291" y="28"/>
                    </a:lnTo>
                    <a:lnTo>
                      <a:pt x="300" y="28"/>
                    </a:lnTo>
                    <a:lnTo>
                      <a:pt x="297" y="26"/>
                    </a:lnTo>
                    <a:lnTo>
                      <a:pt x="296" y="25"/>
                    </a:lnTo>
                    <a:lnTo>
                      <a:pt x="293" y="24"/>
                    </a:lnTo>
                    <a:lnTo>
                      <a:pt x="292" y="21"/>
                    </a:lnTo>
                    <a:lnTo>
                      <a:pt x="308" y="15"/>
                    </a:lnTo>
                    <a:lnTo>
                      <a:pt x="327" y="14"/>
                    </a:lnTo>
                    <a:lnTo>
                      <a:pt x="344" y="14"/>
                    </a:lnTo>
                    <a:lnTo>
                      <a:pt x="352" y="16"/>
                    </a:lnTo>
                    <a:lnTo>
                      <a:pt x="360" y="16"/>
                    </a:lnTo>
                    <a:lnTo>
                      <a:pt x="360" y="11"/>
                    </a:lnTo>
                    <a:lnTo>
                      <a:pt x="376" y="11"/>
                    </a:lnTo>
                    <a:lnTo>
                      <a:pt x="390" y="10"/>
                    </a:lnTo>
                    <a:lnTo>
                      <a:pt x="404" y="5"/>
                    </a:lnTo>
                    <a:lnTo>
                      <a:pt x="418" y="1"/>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2" name="Freeform 1281">
                <a:extLst>
                  <a:ext uri="{FF2B5EF4-FFF2-40B4-BE49-F238E27FC236}">
                    <a16:creationId xmlns:a16="http://schemas.microsoft.com/office/drawing/2014/main" id="{220AA447-556C-0F4E-95DA-F4C8A23079C0}"/>
                  </a:ext>
                </a:extLst>
              </p:cNvPr>
              <p:cNvSpPr>
                <a:spLocks/>
              </p:cNvSpPr>
              <p:nvPr/>
            </p:nvSpPr>
            <p:spPr bwMode="auto">
              <a:xfrm>
                <a:off x="4455669" y="2370699"/>
                <a:ext cx="66321" cy="45596"/>
              </a:xfrm>
              <a:custGeom>
                <a:avLst/>
                <a:gdLst/>
                <a:ahLst/>
                <a:cxnLst>
                  <a:cxn ang="0">
                    <a:pos x="6" y="0"/>
                  </a:cxn>
                  <a:cxn ang="0">
                    <a:pos x="9" y="0"/>
                  </a:cxn>
                  <a:cxn ang="0">
                    <a:pos x="15" y="1"/>
                  </a:cxn>
                  <a:cxn ang="0">
                    <a:pos x="20" y="6"/>
                  </a:cxn>
                  <a:cxn ang="0">
                    <a:pos x="32" y="13"/>
                  </a:cxn>
                  <a:cxn ang="0">
                    <a:pos x="32" y="16"/>
                  </a:cxn>
                  <a:cxn ang="0">
                    <a:pos x="29" y="20"/>
                  </a:cxn>
                  <a:cxn ang="0">
                    <a:pos x="24" y="22"/>
                  </a:cxn>
                  <a:cxn ang="0">
                    <a:pos x="7" y="22"/>
                  </a:cxn>
                  <a:cxn ang="0">
                    <a:pos x="5" y="21"/>
                  </a:cxn>
                  <a:cxn ang="0">
                    <a:pos x="4" y="17"/>
                  </a:cxn>
                  <a:cxn ang="0">
                    <a:pos x="1" y="15"/>
                  </a:cxn>
                  <a:cxn ang="0">
                    <a:pos x="0" y="11"/>
                  </a:cxn>
                  <a:cxn ang="0">
                    <a:pos x="0" y="3"/>
                  </a:cxn>
                  <a:cxn ang="0">
                    <a:pos x="2" y="2"/>
                  </a:cxn>
                  <a:cxn ang="0">
                    <a:pos x="4" y="1"/>
                  </a:cxn>
                  <a:cxn ang="0">
                    <a:pos x="6" y="0"/>
                  </a:cxn>
                </a:cxnLst>
                <a:rect l="0" t="0" r="r" b="b"/>
                <a:pathLst>
                  <a:path w="32" h="22">
                    <a:moveTo>
                      <a:pt x="6" y="0"/>
                    </a:moveTo>
                    <a:lnTo>
                      <a:pt x="9" y="0"/>
                    </a:lnTo>
                    <a:lnTo>
                      <a:pt x="15" y="1"/>
                    </a:lnTo>
                    <a:lnTo>
                      <a:pt x="20" y="6"/>
                    </a:lnTo>
                    <a:lnTo>
                      <a:pt x="32" y="13"/>
                    </a:lnTo>
                    <a:lnTo>
                      <a:pt x="32" y="16"/>
                    </a:lnTo>
                    <a:lnTo>
                      <a:pt x="29" y="20"/>
                    </a:lnTo>
                    <a:lnTo>
                      <a:pt x="24" y="22"/>
                    </a:lnTo>
                    <a:lnTo>
                      <a:pt x="7" y="22"/>
                    </a:lnTo>
                    <a:lnTo>
                      <a:pt x="5" y="21"/>
                    </a:lnTo>
                    <a:lnTo>
                      <a:pt x="4" y="17"/>
                    </a:lnTo>
                    <a:lnTo>
                      <a:pt x="1" y="15"/>
                    </a:lnTo>
                    <a:lnTo>
                      <a:pt x="0" y="11"/>
                    </a:lnTo>
                    <a:lnTo>
                      <a:pt x="0" y="3"/>
                    </a:lnTo>
                    <a:lnTo>
                      <a:pt x="2" y="2"/>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3" name="Freeform 1282">
                <a:extLst>
                  <a:ext uri="{FF2B5EF4-FFF2-40B4-BE49-F238E27FC236}">
                    <a16:creationId xmlns:a16="http://schemas.microsoft.com/office/drawing/2014/main" id="{3858C536-B084-374A-A7A4-860BD7F48133}"/>
                  </a:ext>
                </a:extLst>
              </p:cNvPr>
              <p:cNvSpPr>
                <a:spLocks/>
              </p:cNvSpPr>
              <p:nvPr/>
            </p:nvSpPr>
            <p:spPr bwMode="auto">
              <a:xfrm>
                <a:off x="5315769" y="2132357"/>
                <a:ext cx="39379" cy="22799"/>
              </a:xfrm>
              <a:custGeom>
                <a:avLst/>
                <a:gdLst/>
                <a:ahLst/>
                <a:cxnLst>
                  <a:cxn ang="0">
                    <a:pos x="4" y="0"/>
                  </a:cxn>
                  <a:cxn ang="0">
                    <a:pos x="11" y="0"/>
                  </a:cxn>
                  <a:cxn ang="0">
                    <a:pos x="11" y="5"/>
                  </a:cxn>
                  <a:cxn ang="0">
                    <a:pos x="19" y="5"/>
                  </a:cxn>
                  <a:cxn ang="0">
                    <a:pos x="14" y="8"/>
                  </a:cxn>
                  <a:cxn ang="0">
                    <a:pos x="11" y="10"/>
                  </a:cxn>
                  <a:cxn ang="0">
                    <a:pos x="8" y="11"/>
                  </a:cxn>
                  <a:cxn ang="0">
                    <a:pos x="5" y="11"/>
                  </a:cxn>
                  <a:cxn ang="0">
                    <a:pos x="4" y="10"/>
                  </a:cxn>
                  <a:cxn ang="0">
                    <a:pos x="1" y="9"/>
                  </a:cxn>
                  <a:cxn ang="0">
                    <a:pos x="0" y="8"/>
                  </a:cxn>
                  <a:cxn ang="0">
                    <a:pos x="0" y="4"/>
                  </a:cxn>
                  <a:cxn ang="0">
                    <a:pos x="4" y="0"/>
                  </a:cxn>
                </a:cxnLst>
                <a:rect l="0" t="0" r="r" b="b"/>
                <a:pathLst>
                  <a:path w="19" h="11">
                    <a:moveTo>
                      <a:pt x="4" y="0"/>
                    </a:moveTo>
                    <a:lnTo>
                      <a:pt x="11" y="0"/>
                    </a:lnTo>
                    <a:lnTo>
                      <a:pt x="11" y="5"/>
                    </a:lnTo>
                    <a:lnTo>
                      <a:pt x="19" y="5"/>
                    </a:lnTo>
                    <a:lnTo>
                      <a:pt x="14" y="8"/>
                    </a:lnTo>
                    <a:lnTo>
                      <a:pt x="11" y="10"/>
                    </a:lnTo>
                    <a:lnTo>
                      <a:pt x="8" y="11"/>
                    </a:lnTo>
                    <a:lnTo>
                      <a:pt x="5" y="11"/>
                    </a:lnTo>
                    <a:lnTo>
                      <a:pt x="4" y="10"/>
                    </a:lnTo>
                    <a:lnTo>
                      <a:pt x="1" y="9"/>
                    </a:lnTo>
                    <a:lnTo>
                      <a:pt x="0" y="8"/>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4" name="Freeform 1283">
                <a:extLst>
                  <a:ext uri="{FF2B5EF4-FFF2-40B4-BE49-F238E27FC236}">
                    <a16:creationId xmlns:a16="http://schemas.microsoft.com/office/drawing/2014/main" id="{1C3749D7-E29F-8E40-BA2D-FD190237AB2A}"/>
                  </a:ext>
                </a:extLst>
              </p:cNvPr>
              <p:cNvSpPr>
                <a:spLocks/>
              </p:cNvSpPr>
              <p:nvPr/>
            </p:nvSpPr>
            <p:spPr bwMode="auto">
              <a:xfrm>
                <a:off x="4352042" y="3069142"/>
                <a:ext cx="155441" cy="153367"/>
              </a:xfrm>
              <a:custGeom>
                <a:avLst/>
                <a:gdLst/>
                <a:ahLst/>
                <a:cxnLst>
                  <a:cxn ang="0">
                    <a:pos x="39" y="0"/>
                  </a:cxn>
                  <a:cxn ang="0">
                    <a:pos x="41" y="3"/>
                  </a:cxn>
                  <a:cxn ang="0">
                    <a:pos x="34" y="17"/>
                  </a:cxn>
                  <a:cxn ang="0">
                    <a:pos x="30" y="29"/>
                  </a:cxn>
                  <a:cxn ang="0">
                    <a:pos x="35" y="25"/>
                  </a:cxn>
                  <a:cxn ang="0">
                    <a:pos x="42" y="27"/>
                  </a:cxn>
                  <a:cxn ang="0">
                    <a:pos x="40" y="32"/>
                  </a:cxn>
                  <a:cxn ang="0">
                    <a:pos x="47" y="35"/>
                  </a:cxn>
                  <a:cxn ang="0">
                    <a:pos x="65" y="34"/>
                  </a:cxn>
                  <a:cxn ang="0">
                    <a:pos x="64" y="39"/>
                  </a:cxn>
                  <a:cxn ang="0">
                    <a:pos x="65" y="46"/>
                  </a:cxn>
                  <a:cxn ang="0">
                    <a:pos x="69" y="45"/>
                  </a:cxn>
                  <a:cxn ang="0">
                    <a:pos x="65" y="50"/>
                  </a:cxn>
                  <a:cxn ang="0">
                    <a:pos x="66" y="54"/>
                  </a:cxn>
                  <a:cxn ang="0">
                    <a:pos x="67" y="58"/>
                  </a:cxn>
                  <a:cxn ang="0">
                    <a:pos x="72" y="55"/>
                  </a:cxn>
                  <a:cxn ang="0">
                    <a:pos x="74" y="59"/>
                  </a:cxn>
                  <a:cxn ang="0">
                    <a:pos x="75" y="63"/>
                  </a:cxn>
                  <a:cxn ang="0">
                    <a:pos x="74" y="70"/>
                  </a:cxn>
                  <a:cxn ang="0">
                    <a:pos x="69" y="74"/>
                  </a:cxn>
                  <a:cxn ang="0">
                    <a:pos x="66" y="71"/>
                  </a:cxn>
                  <a:cxn ang="0">
                    <a:pos x="65" y="69"/>
                  </a:cxn>
                  <a:cxn ang="0">
                    <a:pos x="64" y="68"/>
                  </a:cxn>
                  <a:cxn ang="0">
                    <a:pos x="60" y="65"/>
                  </a:cxn>
                  <a:cxn ang="0">
                    <a:pos x="59" y="59"/>
                  </a:cxn>
                  <a:cxn ang="0">
                    <a:pos x="55" y="61"/>
                  </a:cxn>
                  <a:cxn ang="0">
                    <a:pos x="46" y="68"/>
                  </a:cxn>
                  <a:cxn ang="0">
                    <a:pos x="44" y="66"/>
                  </a:cxn>
                  <a:cxn ang="0">
                    <a:pos x="46" y="61"/>
                  </a:cxn>
                  <a:cxn ang="0">
                    <a:pos x="40" y="63"/>
                  </a:cxn>
                  <a:cxn ang="0">
                    <a:pos x="32" y="61"/>
                  </a:cxn>
                  <a:cxn ang="0">
                    <a:pos x="25" y="63"/>
                  </a:cxn>
                  <a:cxn ang="0">
                    <a:pos x="20" y="59"/>
                  </a:cxn>
                  <a:cxn ang="0">
                    <a:pos x="10" y="60"/>
                  </a:cxn>
                  <a:cxn ang="0">
                    <a:pos x="6" y="61"/>
                  </a:cxn>
                  <a:cxn ang="0">
                    <a:pos x="0" y="59"/>
                  </a:cxn>
                  <a:cxn ang="0">
                    <a:pos x="2" y="55"/>
                  </a:cxn>
                  <a:cxn ang="0">
                    <a:pos x="5" y="51"/>
                  </a:cxn>
                  <a:cxn ang="0">
                    <a:pos x="7" y="47"/>
                  </a:cxn>
                  <a:cxn ang="0">
                    <a:pos x="3" y="45"/>
                  </a:cxn>
                  <a:cxn ang="0">
                    <a:pos x="16" y="30"/>
                  </a:cxn>
                  <a:cxn ang="0">
                    <a:pos x="26" y="12"/>
                  </a:cxn>
                  <a:cxn ang="0">
                    <a:pos x="29" y="6"/>
                  </a:cxn>
                  <a:cxn ang="0">
                    <a:pos x="32" y="1"/>
                  </a:cxn>
                </a:cxnLst>
                <a:rect l="0" t="0" r="r" b="b"/>
                <a:pathLst>
                  <a:path w="75" h="74">
                    <a:moveTo>
                      <a:pt x="35" y="0"/>
                    </a:moveTo>
                    <a:lnTo>
                      <a:pt x="39" y="0"/>
                    </a:lnTo>
                    <a:lnTo>
                      <a:pt x="41" y="2"/>
                    </a:lnTo>
                    <a:lnTo>
                      <a:pt x="41" y="3"/>
                    </a:lnTo>
                    <a:lnTo>
                      <a:pt x="39" y="11"/>
                    </a:lnTo>
                    <a:lnTo>
                      <a:pt x="34" y="17"/>
                    </a:lnTo>
                    <a:lnTo>
                      <a:pt x="30" y="25"/>
                    </a:lnTo>
                    <a:lnTo>
                      <a:pt x="30" y="29"/>
                    </a:lnTo>
                    <a:lnTo>
                      <a:pt x="32" y="27"/>
                    </a:lnTo>
                    <a:lnTo>
                      <a:pt x="35" y="25"/>
                    </a:lnTo>
                    <a:lnTo>
                      <a:pt x="40" y="25"/>
                    </a:lnTo>
                    <a:lnTo>
                      <a:pt x="42" y="27"/>
                    </a:lnTo>
                    <a:lnTo>
                      <a:pt x="40" y="29"/>
                    </a:lnTo>
                    <a:lnTo>
                      <a:pt x="40" y="32"/>
                    </a:lnTo>
                    <a:lnTo>
                      <a:pt x="47" y="32"/>
                    </a:lnTo>
                    <a:lnTo>
                      <a:pt x="47" y="35"/>
                    </a:lnTo>
                    <a:lnTo>
                      <a:pt x="52" y="34"/>
                    </a:lnTo>
                    <a:lnTo>
                      <a:pt x="65" y="34"/>
                    </a:lnTo>
                    <a:lnTo>
                      <a:pt x="65" y="36"/>
                    </a:lnTo>
                    <a:lnTo>
                      <a:pt x="64" y="39"/>
                    </a:lnTo>
                    <a:lnTo>
                      <a:pt x="64" y="46"/>
                    </a:lnTo>
                    <a:lnTo>
                      <a:pt x="65" y="46"/>
                    </a:lnTo>
                    <a:lnTo>
                      <a:pt x="67" y="45"/>
                    </a:lnTo>
                    <a:lnTo>
                      <a:pt x="69" y="45"/>
                    </a:lnTo>
                    <a:lnTo>
                      <a:pt x="67" y="47"/>
                    </a:lnTo>
                    <a:lnTo>
                      <a:pt x="65" y="50"/>
                    </a:lnTo>
                    <a:lnTo>
                      <a:pt x="65" y="52"/>
                    </a:lnTo>
                    <a:lnTo>
                      <a:pt x="66" y="54"/>
                    </a:lnTo>
                    <a:lnTo>
                      <a:pt x="67" y="56"/>
                    </a:lnTo>
                    <a:lnTo>
                      <a:pt x="67" y="58"/>
                    </a:lnTo>
                    <a:lnTo>
                      <a:pt x="70" y="58"/>
                    </a:lnTo>
                    <a:lnTo>
                      <a:pt x="72" y="55"/>
                    </a:lnTo>
                    <a:lnTo>
                      <a:pt x="72" y="58"/>
                    </a:lnTo>
                    <a:lnTo>
                      <a:pt x="74" y="59"/>
                    </a:lnTo>
                    <a:lnTo>
                      <a:pt x="74" y="60"/>
                    </a:lnTo>
                    <a:lnTo>
                      <a:pt x="75" y="63"/>
                    </a:lnTo>
                    <a:lnTo>
                      <a:pt x="75" y="68"/>
                    </a:lnTo>
                    <a:lnTo>
                      <a:pt x="74" y="70"/>
                    </a:lnTo>
                    <a:lnTo>
                      <a:pt x="71" y="73"/>
                    </a:lnTo>
                    <a:lnTo>
                      <a:pt x="69" y="74"/>
                    </a:lnTo>
                    <a:lnTo>
                      <a:pt x="67" y="74"/>
                    </a:lnTo>
                    <a:lnTo>
                      <a:pt x="66" y="71"/>
                    </a:lnTo>
                    <a:lnTo>
                      <a:pt x="65" y="70"/>
                    </a:lnTo>
                    <a:lnTo>
                      <a:pt x="65" y="69"/>
                    </a:lnTo>
                    <a:lnTo>
                      <a:pt x="64" y="69"/>
                    </a:lnTo>
                    <a:lnTo>
                      <a:pt x="64" y="68"/>
                    </a:lnTo>
                    <a:lnTo>
                      <a:pt x="61" y="68"/>
                    </a:lnTo>
                    <a:lnTo>
                      <a:pt x="60" y="65"/>
                    </a:lnTo>
                    <a:lnTo>
                      <a:pt x="60" y="61"/>
                    </a:lnTo>
                    <a:lnTo>
                      <a:pt x="59" y="59"/>
                    </a:lnTo>
                    <a:lnTo>
                      <a:pt x="57" y="58"/>
                    </a:lnTo>
                    <a:lnTo>
                      <a:pt x="55" y="61"/>
                    </a:lnTo>
                    <a:lnTo>
                      <a:pt x="50" y="66"/>
                    </a:lnTo>
                    <a:lnTo>
                      <a:pt x="46" y="68"/>
                    </a:lnTo>
                    <a:lnTo>
                      <a:pt x="44" y="68"/>
                    </a:lnTo>
                    <a:lnTo>
                      <a:pt x="44" y="66"/>
                    </a:lnTo>
                    <a:lnTo>
                      <a:pt x="49" y="61"/>
                    </a:lnTo>
                    <a:lnTo>
                      <a:pt x="46" y="61"/>
                    </a:lnTo>
                    <a:lnTo>
                      <a:pt x="42" y="63"/>
                    </a:lnTo>
                    <a:lnTo>
                      <a:pt x="40" y="63"/>
                    </a:lnTo>
                    <a:lnTo>
                      <a:pt x="37" y="60"/>
                    </a:lnTo>
                    <a:lnTo>
                      <a:pt x="32" y="61"/>
                    </a:lnTo>
                    <a:lnTo>
                      <a:pt x="29" y="63"/>
                    </a:lnTo>
                    <a:lnTo>
                      <a:pt x="25" y="63"/>
                    </a:lnTo>
                    <a:lnTo>
                      <a:pt x="22" y="60"/>
                    </a:lnTo>
                    <a:lnTo>
                      <a:pt x="20" y="59"/>
                    </a:lnTo>
                    <a:lnTo>
                      <a:pt x="12" y="59"/>
                    </a:lnTo>
                    <a:lnTo>
                      <a:pt x="10" y="60"/>
                    </a:lnTo>
                    <a:lnTo>
                      <a:pt x="8" y="60"/>
                    </a:lnTo>
                    <a:lnTo>
                      <a:pt x="6" y="61"/>
                    </a:lnTo>
                    <a:lnTo>
                      <a:pt x="2" y="61"/>
                    </a:lnTo>
                    <a:lnTo>
                      <a:pt x="0" y="59"/>
                    </a:lnTo>
                    <a:lnTo>
                      <a:pt x="0" y="56"/>
                    </a:lnTo>
                    <a:lnTo>
                      <a:pt x="2" y="55"/>
                    </a:lnTo>
                    <a:lnTo>
                      <a:pt x="3" y="54"/>
                    </a:lnTo>
                    <a:lnTo>
                      <a:pt x="5" y="51"/>
                    </a:lnTo>
                    <a:lnTo>
                      <a:pt x="7" y="50"/>
                    </a:lnTo>
                    <a:lnTo>
                      <a:pt x="7" y="47"/>
                    </a:lnTo>
                    <a:lnTo>
                      <a:pt x="5" y="46"/>
                    </a:lnTo>
                    <a:lnTo>
                      <a:pt x="3" y="45"/>
                    </a:lnTo>
                    <a:lnTo>
                      <a:pt x="11" y="39"/>
                    </a:lnTo>
                    <a:lnTo>
                      <a:pt x="16" y="30"/>
                    </a:lnTo>
                    <a:lnTo>
                      <a:pt x="21" y="20"/>
                    </a:lnTo>
                    <a:lnTo>
                      <a:pt x="26" y="12"/>
                    </a:lnTo>
                    <a:lnTo>
                      <a:pt x="27" y="10"/>
                    </a:lnTo>
                    <a:lnTo>
                      <a:pt x="29" y="6"/>
                    </a:lnTo>
                    <a:lnTo>
                      <a:pt x="30" y="3"/>
                    </a:lnTo>
                    <a:lnTo>
                      <a:pt x="32" y="1"/>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5" name="Freeform 1284">
                <a:extLst>
                  <a:ext uri="{FF2B5EF4-FFF2-40B4-BE49-F238E27FC236}">
                    <a16:creationId xmlns:a16="http://schemas.microsoft.com/office/drawing/2014/main" id="{6E623805-A303-5440-80A8-8CA99D7DF7C4}"/>
                  </a:ext>
                </a:extLst>
              </p:cNvPr>
              <p:cNvSpPr>
                <a:spLocks/>
              </p:cNvSpPr>
              <p:nvPr/>
            </p:nvSpPr>
            <p:spPr bwMode="auto">
              <a:xfrm>
                <a:off x="3804893" y="3019402"/>
                <a:ext cx="29015" cy="14508"/>
              </a:xfrm>
              <a:custGeom>
                <a:avLst/>
                <a:gdLst/>
                <a:ahLst/>
                <a:cxnLst>
                  <a:cxn ang="0">
                    <a:pos x="0" y="0"/>
                  </a:cxn>
                  <a:cxn ang="0">
                    <a:pos x="6" y="0"/>
                  </a:cxn>
                  <a:cxn ang="0">
                    <a:pos x="11" y="2"/>
                  </a:cxn>
                  <a:cxn ang="0">
                    <a:pos x="14" y="5"/>
                  </a:cxn>
                  <a:cxn ang="0">
                    <a:pos x="14" y="7"/>
                  </a:cxn>
                  <a:cxn ang="0">
                    <a:pos x="9" y="7"/>
                  </a:cxn>
                  <a:cxn ang="0">
                    <a:pos x="5" y="6"/>
                  </a:cxn>
                  <a:cxn ang="0">
                    <a:pos x="0" y="4"/>
                  </a:cxn>
                  <a:cxn ang="0">
                    <a:pos x="0" y="0"/>
                  </a:cxn>
                </a:cxnLst>
                <a:rect l="0" t="0" r="r" b="b"/>
                <a:pathLst>
                  <a:path w="14" h="7">
                    <a:moveTo>
                      <a:pt x="0" y="0"/>
                    </a:moveTo>
                    <a:lnTo>
                      <a:pt x="6" y="0"/>
                    </a:lnTo>
                    <a:lnTo>
                      <a:pt x="11" y="2"/>
                    </a:lnTo>
                    <a:lnTo>
                      <a:pt x="14" y="5"/>
                    </a:lnTo>
                    <a:lnTo>
                      <a:pt x="14" y="7"/>
                    </a:lnTo>
                    <a:lnTo>
                      <a:pt x="9" y="7"/>
                    </a:lnTo>
                    <a:lnTo>
                      <a:pt x="5" y="6"/>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6" name="Freeform 1285">
                <a:extLst>
                  <a:ext uri="{FF2B5EF4-FFF2-40B4-BE49-F238E27FC236}">
                    <a16:creationId xmlns:a16="http://schemas.microsoft.com/office/drawing/2014/main" id="{53359006-69A9-594B-A5F6-5AB5B1DDB3D8}"/>
                  </a:ext>
                </a:extLst>
              </p:cNvPr>
              <p:cNvSpPr>
                <a:spLocks/>
              </p:cNvSpPr>
              <p:nvPr/>
            </p:nvSpPr>
            <p:spPr bwMode="auto">
              <a:xfrm>
                <a:off x="2689870" y="3100231"/>
                <a:ext cx="113990" cy="72539"/>
              </a:xfrm>
              <a:custGeom>
                <a:avLst/>
                <a:gdLst/>
                <a:ahLst/>
                <a:cxnLst>
                  <a:cxn ang="0">
                    <a:pos x="4" y="0"/>
                  </a:cxn>
                  <a:cxn ang="0">
                    <a:pos x="9" y="0"/>
                  </a:cxn>
                  <a:cxn ang="0">
                    <a:pos x="11" y="1"/>
                  </a:cxn>
                  <a:cxn ang="0">
                    <a:pos x="15" y="5"/>
                  </a:cxn>
                  <a:cxn ang="0">
                    <a:pos x="18" y="6"/>
                  </a:cxn>
                  <a:cxn ang="0">
                    <a:pos x="33" y="12"/>
                  </a:cxn>
                  <a:cxn ang="0">
                    <a:pos x="44" y="21"/>
                  </a:cxn>
                  <a:cxn ang="0">
                    <a:pos x="55" y="32"/>
                  </a:cxn>
                  <a:cxn ang="0">
                    <a:pos x="55" y="35"/>
                  </a:cxn>
                  <a:cxn ang="0">
                    <a:pos x="51" y="35"/>
                  </a:cxn>
                  <a:cxn ang="0">
                    <a:pos x="44" y="34"/>
                  </a:cxn>
                  <a:cxn ang="0">
                    <a:pos x="35" y="29"/>
                  </a:cxn>
                  <a:cxn ang="0">
                    <a:pos x="28" y="25"/>
                  </a:cxn>
                  <a:cxn ang="0">
                    <a:pos x="21" y="20"/>
                  </a:cxn>
                  <a:cxn ang="0">
                    <a:pos x="25" y="16"/>
                  </a:cxn>
                  <a:cxn ang="0">
                    <a:pos x="16" y="15"/>
                  </a:cxn>
                  <a:cxn ang="0">
                    <a:pos x="9" y="12"/>
                  </a:cxn>
                  <a:cxn ang="0">
                    <a:pos x="4" y="7"/>
                  </a:cxn>
                  <a:cxn ang="0">
                    <a:pos x="6" y="5"/>
                  </a:cxn>
                  <a:cxn ang="0">
                    <a:pos x="9" y="4"/>
                  </a:cxn>
                  <a:cxn ang="0">
                    <a:pos x="6" y="4"/>
                  </a:cxn>
                  <a:cxn ang="0">
                    <a:pos x="5" y="2"/>
                  </a:cxn>
                  <a:cxn ang="0">
                    <a:pos x="0" y="2"/>
                  </a:cxn>
                  <a:cxn ang="0">
                    <a:pos x="2" y="1"/>
                  </a:cxn>
                  <a:cxn ang="0">
                    <a:pos x="4" y="0"/>
                  </a:cxn>
                </a:cxnLst>
                <a:rect l="0" t="0" r="r" b="b"/>
                <a:pathLst>
                  <a:path w="55" h="35">
                    <a:moveTo>
                      <a:pt x="4" y="0"/>
                    </a:moveTo>
                    <a:lnTo>
                      <a:pt x="9" y="0"/>
                    </a:lnTo>
                    <a:lnTo>
                      <a:pt x="11" y="1"/>
                    </a:lnTo>
                    <a:lnTo>
                      <a:pt x="15" y="5"/>
                    </a:lnTo>
                    <a:lnTo>
                      <a:pt x="18" y="6"/>
                    </a:lnTo>
                    <a:lnTo>
                      <a:pt x="33" y="12"/>
                    </a:lnTo>
                    <a:lnTo>
                      <a:pt x="44" y="21"/>
                    </a:lnTo>
                    <a:lnTo>
                      <a:pt x="55" y="32"/>
                    </a:lnTo>
                    <a:lnTo>
                      <a:pt x="55" y="35"/>
                    </a:lnTo>
                    <a:lnTo>
                      <a:pt x="51" y="35"/>
                    </a:lnTo>
                    <a:lnTo>
                      <a:pt x="44" y="34"/>
                    </a:lnTo>
                    <a:lnTo>
                      <a:pt x="35" y="29"/>
                    </a:lnTo>
                    <a:lnTo>
                      <a:pt x="28" y="25"/>
                    </a:lnTo>
                    <a:lnTo>
                      <a:pt x="21" y="20"/>
                    </a:lnTo>
                    <a:lnTo>
                      <a:pt x="25" y="16"/>
                    </a:lnTo>
                    <a:lnTo>
                      <a:pt x="16" y="15"/>
                    </a:lnTo>
                    <a:lnTo>
                      <a:pt x="9" y="12"/>
                    </a:lnTo>
                    <a:lnTo>
                      <a:pt x="4" y="7"/>
                    </a:lnTo>
                    <a:lnTo>
                      <a:pt x="6" y="5"/>
                    </a:lnTo>
                    <a:lnTo>
                      <a:pt x="9" y="4"/>
                    </a:lnTo>
                    <a:lnTo>
                      <a:pt x="6" y="4"/>
                    </a:lnTo>
                    <a:lnTo>
                      <a:pt x="5" y="2"/>
                    </a:lnTo>
                    <a:lnTo>
                      <a:pt x="0" y="2"/>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7" name="Freeform 1286">
                <a:extLst>
                  <a:ext uri="{FF2B5EF4-FFF2-40B4-BE49-F238E27FC236}">
                    <a16:creationId xmlns:a16="http://schemas.microsoft.com/office/drawing/2014/main" id="{A79732BE-91B0-754E-A1F8-E96AEB97FC0C}"/>
                  </a:ext>
                </a:extLst>
              </p:cNvPr>
              <p:cNvSpPr>
                <a:spLocks/>
              </p:cNvSpPr>
              <p:nvPr/>
            </p:nvSpPr>
            <p:spPr bwMode="auto">
              <a:xfrm>
                <a:off x="2577953" y="2992459"/>
                <a:ext cx="33161" cy="60104"/>
              </a:xfrm>
              <a:custGeom>
                <a:avLst/>
                <a:gdLst/>
                <a:ahLst/>
                <a:cxnLst>
                  <a:cxn ang="0">
                    <a:pos x="0" y="0"/>
                  </a:cxn>
                  <a:cxn ang="0">
                    <a:pos x="3" y="0"/>
                  </a:cxn>
                  <a:cxn ang="0">
                    <a:pos x="5" y="1"/>
                  </a:cxn>
                  <a:cxn ang="0">
                    <a:pos x="6" y="3"/>
                  </a:cxn>
                  <a:cxn ang="0">
                    <a:pos x="9" y="4"/>
                  </a:cxn>
                  <a:cxn ang="0">
                    <a:pos x="8" y="5"/>
                  </a:cxn>
                  <a:cxn ang="0">
                    <a:pos x="8" y="6"/>
                  </a:cxn>
                  <a:cxn ang="0">
                    <a:pos x="6" y="8"/>
                  </a:cxn>
                  <a:cxn ang="0">
                    <a:pos x="6" y="9"/>
                  </a:cxn>
                  <a:cxn ang="0">
                    <a:pos x="8" y="9"/>
                  </a:cxn>
                  <a:cxn ang="0">
                    <a:pos x="11" y="5"/>
                  </a:cxn>
                  <a:cxn ang="0">
                    <a:pos x="13" y="3"/>
                  </a:cxn>
                  <a:cxn ang="0">
                    <a:pos x="13" y="14"/>
                  </a:cxn>
                  <a:cxn ang="0">
                    <a:pos x="14" y="17"/>
                  </a:cxn>
                  <a:cxn ang="0">
                    <a:pos x="14" y="18"/>
                  </a:cxn>
                  <a:cxn ang="0">
                    <a:pos x="13" y="19"/>
                  </a:cxn>
                  <a:cxn ang="0">
                    <a:pos x="13" y="23"/>
                  </a:cxn>
                  <a:cxn ang="0">
                    <a:pos x="16" y="27"/>
                  </a:cxn>
                  <a:cxn ang="0">
                    <a:pos x="16" y="29"/>
                  </a:cxn>
                  <a:cxn ang="0">
                    <a:pos x="15" y="29"/>
                  </a:cxn>
                  <a:cxn ang="0">
                    <a:pos x="14" y="28"/>
                  </a:cxn>
                  <a:cxn ang="0">
                    <a:pos x="11" y="27"/>
                  </a:cxn>
                  <a:cxn ang="0">
                    <a:pos x="10" y="24"/>
                  </a:cxn>
                  <a:cxn ang="0">
                    <a:pos x="10" y="19"/>
                  </a:cxn>
                  <a:cxn ang="0">
                    <a:pos x="11" y="18"/>
                  </a:cxn>
                  <a:cxn ang="0">
                    <a:pos x="11" y="17"/>
                  </a:cxn>
                  <a:cxn ang="0">
                    <a:pos x="9" y="15"/>
                  </a:cxn>
                  <a:cxn ang="0">
                    <a:pos x="8" y="14"/>
                  </a:cxn>
                  <a:cxn ang="0">
                    <a:pos x="6" y="11"/>
                  </a:cxn>
                  <a:cxn ang="0">
                    <a:pos x="5" y="11"/>
                  </a:cxn>
                  <a:cxn ang="0">
                    <a:pos x="3" y="9"/>
                  </a:cxn>
                  <a:cxn ang="0">
                    <a:pos x="0" y="4"/>
                  </a:cxn>
                  <a:cxn ang="0">
                    <a:pos x="0" y="0"/>
                  </a:cxn>
                </a:cxnLst>
                <a:rect l="0" t="0" r="r" b="b"/>
                <a:pathLst>
                  <a:path w="16" h="29">
                    <a:moveTo>
                      <a:pt x="0" y="0"/>
                    </a:moveTo>
                    <a:lnTo>
                      <a:pt x="3" y="0"/>
                    </a:lnTo>
                    <a:lnTo>
                      <a:pt x="5" y="1"/>
                    </a:lnTo>
                    <a:lnTo>
                      <a:pt x="6" y="3"/>
                    </a:lnTo>
                    <a:lnTo>
                      <a:pt x="9" y="4"/>
                    </a:lnTo>
                    <a:lnTo>
                      <a:pt x="8" y="5"/>
                    </a:lnTo>
                    <a:lnTo>
                      <a:pt x="8" y="6"/>
                    </a:lnTo>
                    <a:lnTo>
                      <a:pt x="6" y="8"/>
                    </a:lnTo>
                    <a:lnTo>
                      <a:pt x="6" y="9"/>
                    </a:lnTo>
                    <a:lnTo>
                      <a:pt x="8" y="9"/>
                    </a:lnTo>
                    <a:lnTo>
                      <a:pt x="11" y="5"/>
                    </a:lnTo>
                    <a:lnTo>
                      <a:pt x="13" y="3"/>
                    </a:lnTo>
                    <a:lnTo>
                      <a:pt x="13" y="14"/>
                    </a:lnTo>
                    <a:lnTo>
                      <a:pt x="14" y="17"/>
                    </a:lnTo>
                    <a:lnTo>
                      <a:pt x="14" y="18"/>
                    </a:lnTo>
                    <a:lnTo>
                      <a:pt x="13" y="19"/>
                    </a:lnTo>
                    <a:lnTo>
                      <a:pt x="13" y="23"/>
                    </a:lnTo>
                    <a:lnTo>
                      <a:pt x="16" y="27"/>
                    </a:lnTo>
                    <a:lnTo>
                      <a:pt x="16" y="29"/>
                    </a:lnTo>
                    <a:lnTo>
                      <a:pt x="15" y="29"/>
                    </a:lnTo>
                    <a:lnTo>
                      <a:pt x="14" y="28"/>
                    </a:lnTo>
                    <a:lnTo>
                      <a:pt x="11" y="27"/>
                    </a:lnTo>
                    <a:lnTo>
                      <a:pt x="10" y="24"/>
                    </a:lnTo>
                    <a:lnTo>
                      <a:pt x="10" y="19"/>
                    </a:lnTo>
                    <a:lnTo>
                      <a:pt x="11" y="18"/>
                    </a:lnTo>
                    <a:lnTo>
                      <a:pt x="11" y="17"/>
                    </a:lnTo>
                    <a:lnTo>
                      <a:pt x="9" y="15"/>
                    </a:lnTo>
                    <a:lnTo>
                      <a:pt x="8" y="14"/>
                    </a:lnTo>
                    <a:lnTo>
                      <a:pt x="6" y="11"/>
                    </a:lnTo>
                    <a:lnTo>
                      <a:pt x="5" y="11"/>
                    </a:lnTo>
                    <a:lnTo>
                      <a:pt x="3"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8" name="Freeform 1287">
                <a:extLst>
                  <a:ext uri="{FF2B5EF4-FFF2-40B4-BE49-F238E27FC236}">
                    <a16:creationId xmlns:a16="http://schemas.microsoft.com/office/drawing/2014/main" id="{63CD63FF-9AC1-8947-898A-3ABBD93F9614}"/>
                  </a:ext>
                </a:extLst>
              </p:cNvPr>
              <p:cNvSpPr>
                <a:spLocks/>
              </p:cNvSpPr>
              <p:nvPr/>
            </p:nvSpPr>
            <p:spPr bwMode="auto">
              <a:xfrm>
                <a:off x="2063965" y="2866034"/>
                <a:ext cx="47669" cy="33161"/>
              </a:xfrm>
              <a:custGeom>
                <a:avLst/>
                <a:gdLst/>
                <a:ahLst/>
                <a:cxnLst>
                  <a:cxn ang="0">
                    <a:pos x="20" y="0"/>
                  </a:cxn>
                  <a:cxn ang="0">
                    <a:pos x="23" y="0"/>
                  </a:cxn>
                  <a:cxn ang="0">
                    <a:pos x="23" y="5"/>
                  </a:cxn>
                  <a:cxn ang="0">
                    <a:pos x="16" y="10"/>
                  </a:cxn>
                  <a:cxn ang="0">
                    <a:pos x="12" y="13"/>
                  </a:cxn>
                  <a:cxn ang="0">
                    <a:pos x="8" y="16"/>
                  </a:cxn>
                  <a:cxn ang="0">
                    <a:pos x="3" y="13"/>
                  </a:cxn>
                  <a:cxn ang="0">
                    <a:pos x="2" y="12"/>
                  </a:cxn>
                  <a:cxn ang="0">
                    <a:pos x="0" y="11"/>
                  </a:cxn>
                  <a:cxn ang="0">
                    <a:pos x="0" y="6"/>
                  </a:cxn>
                  <a:cxn ang="0">
                    <a:pos x="10" y="2"/>
                  </a:cxn>
                  <a:cxn ang="0">
                    <a:pos x="20" y="0"/>
                  </a:cxn>
                </a:cxnLst>
                <a:rect l="0" t="0" r="r" b="b"/>
                <a:pathLst>
                  <a:path w="23" h="16">
                    <a:moveTo>
                      <a:pt x="20" y="0"/>
                    </a:moveTo>
                    <a:lnTo>
                      <a:pt x="23" y="0"/>
                    </a:lnTo>
                    <a:lnTo>
                      <a:pt x="23" y="5"/>
                    </a:lnTo>
                    <a:lnTo>
                      <a:pt x="16" y="10"/>
                    </a:lnTo>
                    <a:lnTo>
                      <a:pt x="12" y="13"/>
                    </a:lnTo>
                    <a:lnTo>
                      <a:pt x="8" y="16"/>
                    </a:lnTo>
                    <a:lnTo>
                      <a:pt x="3" y="13"/>
                    </a:lnTo>
                    <a:lnTo>
                      <a:pt x="2" y="12"/>
                    </a:lnTo>
                    <a:lnTo>
                      <a:pt x="0" y="11"/>
                    </a:lnTo>
                    <a:lnTo>
                      <a:pt x="0" y="6"/>
                    </a:lnTo>
                    <a:lnTo>
                      <a:pt x="10"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79" name="Freeform 1288">
                <a:extLst>
                  <a:ext uri="{FF2B5EF4-FFF2-40B4-BE49-F238E27FC236}">
                    <a16:creationId xmlns:a16="http://schemas.microsoft.com/office/drawing/2014/main" id="{59CEDCCF-417E-9B44-BF77-6B8D2A013997}"/>
                  </a:ext>
                </a:extLst>
              </p:cNvPr>
              <p:cNvSpPr>
                <a:spLocks/>
              </p:cNvSpPr>
              <p:nvPr/>
            </p:nvSpPr>
            <p:spPr bwMode="auto">
              <a:xfrm>
                <a:off x="4229762" y="3123028"/>
                <a:ext cx="60104" cy="26944"/>
              </a:xfrm>
              <a:custGeom>
                <a:avLst/>
                <a:gdLst/>
                <a:ahLst/>
                <a:cxnLst>
                  <a:cxn ang="0">
                    <a:pos x="8" y="0"/>
                  </a:cxn>
                  <a:cxn ang="0">
                    <a:pos x="16" y="3"/>
                  </a:cxn>
                  <a:cxn ang="0">
                    <a:pos x="29" y="10"/>
                  </a:cxn>
                  <a:cxn ang="0">
                    <a:pos x="27" y="11"/>
                  </a:cxn>
                  <a:cxn ang="0">
                    <a:pos x="25" y="13"/>
                  </a:cxn>
                  <a:cxn ang="0">
                    <a:pos x="22" y="13"/>
                  </a:cxn>
                  <a:cxn ang="0">
                    <a:pos x="15" y="10"/>
                  </a:cxn>
                  <a:cxn ang="0">
                    <a:pos x="6" y="6"/>
                  </a:cxn>
                  <a:cxn ang="0">
                    <a:pos x="0" y="1"/>
                  </a:cxn>
                  <a:cxn ang="0">
                    <a:pos x="8" y="0"/>
                  </a:cxn>
                </a:cxnLst>
                <a:rect l="0" t="0" r="r" b="b"/>
                <a:pathLst>
                  <a:path w="29" h="13">
                    <a:moveTo>
                      <a:pt x="8" y="0"/>
                    </a:moveTo>
                    <a:lnTo>
                      <a:pt x="16" y="3"/>
                    </a:lnTo>
                    <a:lnTo>
                      <a:pt x="29" y="10"/>
                    </a:lnTo>
                    <a:lnTo>
                      <a:pt x="27" y="11"/>
                    </a:lnTo>
                    <a:lnTo>
                      <a:pt x="25" y="13"/>
                    </a:lnTo>
                    <a:lnTo>
                      <a:pt x="22" y="13"/>
                    </a:lnTo>
                    <a:lnTo>
                      <a:pt x="15" y="10"/>
                    </a:lnTo>
                    <a:lnTo>
                      <a:pt x="6" y="6"/>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0" name="Freeform 1289">
                <a:extLst>
                  <a:ext uri="{FF2B5EF4-FFF2-40B4-BE49-F238E27FC236}">
                    <a16:creationId xmlns:a16="http://schemas.microsoft.com/office/drawing/2014/main" id="{72893E9A-9363-6C41-98AE-ACC936F2C3E8}"/>
                  </a:ext>
                </a:extLst>
              </p:cNvPr>
              <p:cNvSpPr>
                <a:spLocks/>
              </p:cNvSpPr>
              <p:nvPr/>
            </p:nvSpPr>
            <p:spPr bwMode="auto">
              <a:xfrm>
                <a:off x="4231835" y="3216293"/>
                <a:ext cx="47669" cy="26944"/>
              </a:xfrm>
              <a:custGeom>
                <a:avLst/>
                <a:gdLst/>
                <a:ahLst/>
                <a:cxnLst>
                  <a:cxn ang="0">
                    <a:pos x="2" y="0"/>
                  </a:cxn>
                  <a:cxn ang="0">
                    <a:pos x="4" y="3"/>
                  </a:cxn>
                  <a:cxn ang="0">
                    <a:pos x="11" y="7"/>
                  </a:cxn>
                  <a:cxn ang="0">
                    <a:pos x="23" y="7"/>
                  </a:cxn>
                  <a:cxn ang="0">
                    <a:pos x="23" y="10"/>
                  </a:cxn>
                  <a:cxn ang="0">
                    <a:pos x="20" y="12"/>
                  </a:cxn>
                  <a:cxn ang="0">
                    <a:pos x="19" y="13"/>
                  </a:cxn>
                  <a:cxn ang="0">
                    <a:pos x="16" y="13"/>
                  </a:cxn>
                  <a:cxn ang="0">
                    <a:pos x="14" y="12"/>
                  </a:cxn>
                  <a:cxn ang="0">
                    <a:pos x="10" y="9"/>
                  </a:cxn>
                  <a:cxn ang="0">
                    <a:pos x="6" y="8"/>
                  </a:cxn>
                  <a:cxn ang="0">
                    <a:pos x="2" y="5"/>
                  </a:cxn>
                  <a:cxn ang="0">
                    <a:pos x="0" y="3"/>
                  </a:cxn>
                  <a:cxn ang="0">
                    <a:pos x="2" y="0"/>
                  </a:cxn>
                </a:cxnLst>
                <a:rect l="0" t="0" r="r" b="b"/>
                <a:pathLst>
                  <a:path w="23" h="13">
                    <a:moveTo>
                      <a:pt x="2" y="0"/>
                    </a:moveTo>
                    <a:lnTo>
                      <a:pt x="4" y="3"/>
                    </a:lnTo>
                    <a:lnTo>
                      <a:pt x="11" y="7"/>
                    </a:lnTo>
                    <a:lnTo>
                      <a:pt x="23" y="7"/>
                    </a:lnTo>
                    <a:lnTo>
                      <a:pt x="23" y="10"/>
                    </a:lnTo>
                    <a:lnTo>
                      <a:pt x="20" y="12"/>
                    </a:lnTo>
                    <a:lnTo>
                      <a:pt x="19" y="13"/>
                    </a:lnTo>
                    <a:lnTo>
                      <a:pt x="16" y="13"/>
                    </a:lnTo>
                    <a:lnTo>
                      <a:pt x="14" y="12"/>
                    </a:lnTo>
                    <a:lnTo>
                      <a:pt x="10" y="9"/>
                    </a:lnTo>
                    <a:lnTo>
                      <a:pt x="6" y="8"/>
                    </a:lnTo>
                    <a:lnTo>
                      <a:pt x="2"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1" name="Freeform 1290">
                <a:extLst>
                  <a:ext uri="{FF2B5EF4-FFF2-40B4-BE49-F238E27FC236}">
                    <a16:creationId xmlns:a16="http://schemas.microsoft.com/office/drawing/2014/main" id="{9FF84C6B-8068-3442-B814-FA36BB53F61B}"/>
                  </a:ext>
                </a:extLst>
              </p:cNvPr>
              <p:cNvSpPr>
                <a:spLocks/>
              </p:cNvSpPr>
              <p:nvPr/>
            </p:nvSpPr>
            <p:spPr bwMode="auto">
              <a:xfrm>
                <a:off x="4302301" y="3216293"/>
                <a:ext cx="31089" cy="39379"/>
              </a:xfrm>
              <a:custGeom>
                <a:avLst/>
                <a:gdLst/>
                <a:ahLst/>
                <a:cxnLst>
                  <a:cxn ang="0">
                    <a:pos x="9" y="0"/>
                  </a:cxn>
                  <a:cxn ang="0">
                    <a:pos x="10" y="2"/>
                  </a:cxn>
                  <a:cxn ang="0">
                    <a:pos x="11" y="4"/>
                  </a:cxn>
                  <a:cxn ang="0">
                    <a:pos x="11" y="5"/>
                  </a:cxn>
                  <a:cxn ang="0">
                    <a:pos x="10" y="7"/>
                  </a:cxn>
                  <a:cxn ang="0">
                    <a:pos x="10" y="8"/>
                  </a:cxn>
                  <a:cxn ang="0">
                    <a:pos x="9" y="9"/>
                  </a:cxn>
                  <a:cxn ang="0">
                    <a:pos x="10" y="10"/>
                  </a:cxn>
                  <a:cxn ang="0">
                    <a:pos x="15" y="10"/>
                  </a:cxn>
                  <a:cxn ang="0">
                    <a:pos x="15" y="13"/>
                  </a:cxn>
                  <a:cxn ang="0">
                    <a:pos x="12" y="18"/>
                  </a:cxn>
                  <a:cxn ang="0">
                    <a:pos x="9" y="19"/>
                  </a:cxn>
                  <a:cxn ang="0">
                    <a:pos x="4" y="19"/>
                  </a:cxn>
                  <a:cxn ang="0">
                    <a:pos x="1" y="18"/>
                  </a:cxn>
                  <a:cxn ang="0">
                    <a:pos x="0" y="15"/>
                  </a:cxn>
                  <a:cxn ang="0">
                    <a:pos x="0" y="13"/>
                  </a:cxn>
                  <a:cxn ang="0">
                    <a:pos x="1" y="9"/>
                  </a:cxn>
                  <a:cxn ang="0">
                    <a:pos x="2" y="7"/>
                  </a:cxn>
                  <a:cxn ang="0">
                    <a:pos x="5" y="4"/>
                  </a:cxn>
                  <a:cxn ang="0">
                    <a:pos x="6" y="2"/>
                  </a:cxn>
                  <a:cxn ang="0">
                    <a:pos x="9" y="0"/>
                  </a:cxn>
                </a:cxnLst>
                <a:rect l="0" t="0" r="r" b="b"/>
                <a:pathLst>
                  <a:path w="15" h="19">
                    <a:moveTo>
                      <a:pt x="9" y="0"/>
                    </a:moveTo>
                    <a:lnTo>
                      <a:pt x="10" y="2"/>
                    </a:lnTo>
                    <a:lnTo>
                      <a:pt x="11" y="4"/>
                    </a:lnTo>
                    <a:lnTo>
                      <a:pt x="11" y="5"/>
                    </a:lnTo>
                    <a:lnTo>
                      <a:pt x="10" y="7"/>
                    </a:lnTo>
                    <a:lnTo>
                      <a:pt x="10" y="8"/>
                    </a:lnTo>
                    <a:lnTo>
                      <a:pt x="9" y="9"/>
                    </a:lnTo>
                    <a:lnTo>
                      <a:pt x="10" y="10"/>
                    </a:lnTo>
                    <a:lnTo>
                      <a:pt x="15" y="10"/>
                    </a:lnTo>
                    <a:lnTo>
                      <a:pt x="15" y="13"/>
                    </a:lnTo>
                    <a:lnTo>
                      <a:pt x="12" y="18"/>
                    </a:lnTo>
                    <a:lnTo>
                      <a:pt x="9" y="19"/>
                    </a:lnTo>
                    <a:lnTo>
                      <a:pt x="4" y="19"/>
                    </a:lnTo>
                    <a:lnTo>
                      <a:pt x="1" y="18"/>
                    </a:lnTo>
                    <a:lnTo>
                      <a:pt x="0" y="15"/>
                    </a:lnTo>
                    <a:lnTo>
                      <a:pt x="0" y="13"/>
                    </a:lnTo>
                    <a:lnTo>
                      <a:pt x="1" y="9"/>
                    </a:lnTo>
                    <a:lnTo>
                      <a:pt x="2" y="7"/>
                    </a:lnTo>
                    <a:lnTo>
                      <a:pt x="5" y="4"/>
                    </a:lnTo>
                    <a:lnTo>
                      <a:pt x="6"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2" name="Freeform 1291">
                <a:extLst>
                  <a:ext uri="{FF2B5EF4-FFF2-40B4-BE49-F238E27FC236}">
                    <a16:creationId xmlns:a16="http://schemas.microsoft.com/office/drawing/2014/main" id="{5FDB1929-EE8F-6846-B07C-D9F2911428A7}"/>
                  </a:ext>
                </a:extLst>
              </p:cNvPr>
              <p:cNvSpPr>
                <a:spLocks/>
              </p:cNvSpPr>
              <p:nvPr/>
            </p:nvSpPr>
            <p:spPr bwMode="auto">
              <a:xfrm>
                <a:off x="1761375" y="2776916"/>
                <a:ext cx="39379" cy="14508"/>
              </a:xfrm>
              <a:custGeom>
                <a:avLst/>
                <a:gdLst/>
                <a:ahLst/>
                <a:cxnLst>
                  <a:cxn ang="0">
                    <a:pos x="9" y="0"/>
                  </a:cxn>
                  <a:cxn ang="0">
                    <a:pos x="15" y="0"/>
                  </a:cxn>
                  <a:cxn ang="0">
                    <a:pos x="16" y="1"/>
                  </a:cxn>
                  <a:cxn ang="0">
                    <a:pos x="18" y="4"/>
                  </a:cxn>
                  <a:cxn ang="0">
                    <a:pos x="18" y="5"/>
                  </a:cxn>
                  <a:cxn ang="0">
                    <a:pos x="19" y="7"/>
                  </a:cxn>
                  <a:cxn ang="0">
                    <a:pos x="5" y="7"/>
                  </a:cxn>
                  <a:cxn ang="0">
                    <a:pos x="3" y="5"/>
                  </a:cxn>
                  <a:cxn ang="0">
                    <a:pos x="0" y="4"/>
                  </a:cxn>
                  <a:cxn ang="0">
                    <a:pos x="6" y="4"/>
                  </a:cxn>
                  <a:cxn ang="0">
                    <a:pos x="8" y="1"/>
                  </a:cxn>
                  <a:cxn ang="0">
                    <a:pos x="9" y="0"/>
                  </a:cxn>
                </a:cxnLst>
                <a:rect l="0" t="0" r="r" b="b"/>
                <a:pathLst>
                  <a:path w="19" h="7">
                    <a:moveTo>
                      <a:pt x="9" y="0"/>
                    </a:moveTo>
                    <a:lnTo>
                      <a:pt x="15" y="0"/>
                    </a:lnTo>
                    <a:lnTo>
                      <a:pt x="16" y="1"/>
                    </a:lnTo>
                    <a:lnTo>
                      <a:pt x="18" y="4"/>
                    </a:lnTo>
                    <a:lnTo>
                      <a:pt x="18" y="5"/>
                    </a:lnTo>
                    <a:lnTo>
                      <a:pt x="19" y="7"/>
                    </a:lnTo>
                    <a:lnTo>
                      <a:pt x="5" y="7"/>
                    </a:lnTo>
                    <a:lnTo>
                      <a:pt x="3" y="5"/>
                    </a:lnTo>
                    <a:lnTo>
                      <a:pt x="0" y="4"/>
                    </a:lnTo>
                    <a:lnTo>
                      <a:pt x="6" y="4"/>
                    </a:lnTo>
                    <a:lnTo>
                      <a:pt x="8" y="1"/>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3" name="Freeform 1292">
                <a:extLst>
                  <a:ext uri="{FF2B5EF4-FFF2-40B4-BE49-F238E27FC236}">
                    <a16:creationId xmlns:a16="http://schemas.microsoft.com/office/drawing/2014/main" id="{E002BBE6-4A87-7349-8A2E-F69FEF53E1E1}"/>
                  </a:ext>
                </a:extLst>
              </p:cNvPr>
              <p:cNvSpPr>
                <a:spLocks/>
              </p:cNvSpPr>
              <p:nvPr/>
            </p:nvSpPr>
            <p:spPr bwMode="auto">
              <a:xfrm>
                <a:off x="2043240" y="3972767"/>
                <a:ext cx="16580" cy="18653"/>
              </a:xfrm>
              <a:custGeom>
                <a:avLst/>
                <a:gdLst/>
                <a:ahLst/>
                <a:cxnLst>
                  <a:cxn ang="0">
                    <a:pos x="0" y="0"/>
                  </a:cxn>
                  <a:cxn ang="0">
                    <a:pos x="3" y="0"/>
                  </a:cxn>
                  <a:cxn ang="0">
                    <a:pos x="6" y="1"/>
                  </a:cxn>
                  <a:cxn ang="0">
                    <a:pos x="8" y="4"/>
                  </a:cxn>
                  <a:cxn ang="0">
                    <a:pos x="8" y="6"/>
                  </a:cxn>
                  <a:cxn ang="0">
                    <a:pos x="7" y="8"/>
                  </a:cxn>
                  <a:cxn ang="0">
                    <a:pos x="5" y="8"/>
                  </a:cxn>
                  <a:cxn ang="0">
                    <a:pos x="3" y="9"/>
                  </a:cxn>
                  <a:cxn ang="0">
                    <a:pos x="0" y="9"/>
                  </a:cxn>
                  <a:cxn ang="0">
                    <a:pos x="0" y="0"/>
                  </a:cxn>
                </a:cxnLst>
                <a:rect l="0" t="0" r="r" b="b"/>
                <a:pathLst>
                  <a:path w="8" h="9">
                    <a:moveTo>
                      <a:pt x="0" y="0"/>
                    </a:moveTo>
                    <a:lnTo>
                      <a:pt x="3" y="0"/>
                    </a:lnTo>
                    <a:lnTo>
                      <a:pt x="6" y="1"/>
                    </a:lnTo>
                    <a:lnTo>
                      <a:pt x="8" y="4"/>
                    </a:lnTo>
                    <a:lnTo>
                      <a:pt x="8" y="6"/>
                    </a:lnTo>
                    <a:lnTo>
                      <a:pt x="7" y="8"/>
                    </a:lnTo>
                    <a:lnTo>
                      <a:pt x="5" y="8"/>
                    </a:lnTo>
                    <a:lnTo>
                      <a:pt x="3" y="9"/>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4" name="Freeform 1293">
                <a:extLst>
                  <a:ext uri="{FF2B5EF4-FFF2-40B4-BE49-F238E27FC236}">
                    <a16:creationId xmlns:a16="http://schemas.microsoft.com/office/drawing/2014/main" id="{0325CE95-C45C-CF4E-A859-9DFB5FEFF969}"/>
                  </a:ext>
                </a:extLst>
              </p:cNvPr>
              <p:cNvSpPr>
                <a:spLocks/>
              </p:cNvSpPr>
              <p:nvPr/>
            </p:nvSpPr>
            <p:spPr bwMode="auto">
              <a:xfrm>
                <a:off x="2024586" y="3943751"/>
                <a:ext cx="12435" cy="8290"/>
              </a:xfrm>
              <a:custGeom>
                <a:avLst/>
                <a:gdLst/>
                <a:ahLst/>
                <a:cxnLst>
                  <a:cxn ang="0">
                    <a:pos x="0" y="0"/>
                  </a:cxn>
                  <a:cxn ang="0">
                    <a:pos x="2" y="0"/>
                  </a:cxn>
                  <a:cxn ang="0">
                    <a:pos x="5" y="2"/>
                  </a:cxn>
                  <a:cxn ang="0">
                    <a:pos x="6" y="4"/>
                  </a:cxn>
                  <a:cxn ang="0">
                    <a:pos x="4" y="4"/>
                  </a:cxn>
                  <a:cxn ang="0">
                    <a:pos x="0" y="0"/>
                  </a:cxn>
                </a:cxnLst>
                <a:rect l="0" t="0" r="r" b="b"/>
                <a:pathLst>
                  <a:path w="6" h="4">
                    <a:moveTo>
                      <a:pt x="0" y="0"/>
                    </a:moveTo>
                    <a:lnTo>
                      <a:pt x="2" y="0"/>
                    </a:lnTo>
                    <a:lnTo>
                      <a:pt x="5" y="2"/>
                    </a:lnTo>
                    <a:lnTo>
                      <a:pt x="6" y="4"/>
                    </a:lnTo>
                    <a:lnTo>
                      <a:pt x="4"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5" name="Freeform 1294">
                <a:extLst>
                  <a:ext uri="{FF2B5EF4-FFF2-40B4-BE49-F238E27FC236}">
                    <a16:creationId xmlns:a16="http://schemas.microsoft.com/office/drawing/2014/main" id="{8B7207DC-7363-6848-82DC-EA70FFE15E63}"/>
                  </a:ext>
                </a:extLst>
              </p:cNvPr>
              <p:cNvSpPr>
                <a:spLocks/>
              </p:cNvSpPr>
              <p:nvPr/>
            </p:nvSpPr>
            <p:spPr bwMode="auto">
              <a:xfrm>
                <a:off x="2003861" y="3935461"/>
                <a:ext cx="14508" cy="6218"/>
              </a:xfrm>
              <a:custGeom>
                <a:avLst/>
                <a:gdLst/>
                <a:ahLst/>
                <a:cxnLst>
                  <a:cxn ang="0">
                    <a:pos x="0" y="0"/>
                  </a:cxn>
                  <a:cxn ang="0">
                    <a:pos x="7" y="0"/>
                  </a:cxn>
                  <a:cxn ang="0">
                    <a:pos x="5" y="3"/>
                  </a:cxn>
                  <a:cxn ang="0">
                    <a:pos x="2" y="3"/>
                  </a:cxn>
                  <a:cxn ang="0">
                    <a:pos x="0" y="0"/>
                  </a:cxn>
                </a:cxnLst>
                <a:rect l="0" t="0" r="r" b="b"/>
                <a:pathLst>
                  <a:path w="7" h="3">
                    <a:moveTo>
                      <a:pt x="0" y="0"/>
                    </a:moveTo>
                    <a:lnTo>
                      <a:pt x="7" y="0"/>
                    </a:lnTo>
                    <a:lnTo>
                      <a:pt x="5" y="3"/>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6" name="Freeform 1295">
                <a:extLst>
                  <a:ext uri="{FF2B5EF4-FFF2-40B4-BE49-F238E27FC236}">
                    <a16:creationId xmlns:a16="http://schemas.microsoft.com/office/drawing/2014/main" id="{E7DD42DC-8DC2-3046-830E-07E7BD7B447A}"/>
                  </a:ext>
                </a:extLst>
              </p:cNvPr>
              <p:cNvSpPr>
                <a:spLocks/>
              </p:cNvSpPr>
              <p:nvPr/>
            </p:nvSpPr>
            <p:spPr bwMode="auto">
              <a:xfrm>
                <a:off x="1983136" y="3925099"/>
                <a:ext cx="12435" cy="8290"/>
              </a:xfrm>
              <a:custGeom>
                <a:avLst/>
                <a:gdLst/>
                <a:ahLst/>
                <a:cxnLst>
                  <a:cxn ang="0">
                    <a:pos x="3" y="0"/>
                  </a:cxn>
                  <a:cxn ang="0">
                    <a:pos x="6" y="0"/>
                  </a:cxn>
                  <a:cxn ang="0">
                    <a:pos x="6" y="4"/>
                  </a:cxn>
                  <a:cxn ang="0">
                    <a:pos x="2" y="4"/>
                  </a:cxn>
                  <a:cxn ang="0">
                    <a:pos x="0" y="2"/>
                  </a:cxn>
                  <a:cxn ang="0">
                    <a:pos x="2" y="2"/>
                  </a:cxn>
                  <a:cxn ang="0">
                    <a:pos x="3" y="0"/>
                  </a:cxn>
                </a:cxnLst>
                <a:rect l="0" t="0" r="r" b="b"/>
                <a:pathLst>
                  <a:path w="6" h="4">
                    <a:moveTo>
                      <a:pt x="3" y="0"/>
                    </a:moveTo>
                    <a:lnTo>
                      <a:pt x="6" y="0"/>
                    </a:lnTo>
                    <a:lnTo>
                      <a:pt x="6" y="4"/>
                    </a:lnTo>
                    <a:lnTo>
                      <a:pt x="2" y="4"/>
                    </a:lnTo>
                    <a:lnTo>
                      <a:pt x="0" y="2"/>
                    </a:lnTo>
                    <a:lnTo>
                      <a:pt x="2"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87" name="Freeform 1296">
                <a:extLst>
                  <a:ext uri="{FF2B5EF4-FFF2-40B4-BE49-F238E27FC236}">
                    <a16:creationId xmlns:a16="http://schemas.microsoft.com/office/drawing/2014/main" id="{36E24481-554E-B948-9AE1-4DB5BABEC3D9}"/>
                  </a:ext>
                </a:extLst>
              </p:cNvPr>
              <p:cNvSpPr>
                <a:spLocks/>
              </p:cNvSpPr>
              <p:nvPr/>
            </p:nvSpPr>
            <p:spPr bwMode="auto">
              <a:xfrm>
                <a:off x="1947903" y="3908519"/>
                <a:ext cx="14508" cy="10363"/>
              </a:xfrm>
              <a:custGeom>
                <a:avLst/>
                <a:gdLst/>
                <a:ahLst/>
                <a:cxnLst>
                  <a:cxn ang="0">
                    <a:pos x="3" y="0"/>
                  </a:cxn>
                  <a:cxn ang="0">
                    <a:pos x="4" y="1"/>
                  </a:cxn>
                  <a:cxn ang="0">
                    <a:pos x="7" y="1"/>
                  </a:cxn>
                  <a:cxn ang="0">
                    <a:pos x="7" y="5"/>
                  </a:cxn>
                  <a:cxn ang="0">
                    <a:pos x="3" y="5"/>
                  </a:cxn>
                  <a:cxn ang="0">
                    <a:pos x="0" y="2"/>
                  </a:cxn>
                  <a:cxn ang="0">
                    <a:pos x="0" y="1"/>
                  </a:cxn>
                  <a:cxn ang="0">
                    <a:pos x="2" y="1"/>
                  </a:cxn>
                  <a:cxn ang="0">
                    <a:pos x="3" y="0"/>
                  </a:cxn>
                </a:cxnLst>
                <a:rect l="0" t="0" r="r" b="b"/>
                <a:pathLst>
                  <a:path w="7" h="5">
                    <a:moveTo>
                      <a:pt x="3" y="0"/>
                    </a:moveTo>
                    <a:lnTo>
                      <a:pt x="4" y="1"/>
                    </a:lnTo>
                    <a:lnTo>
                      <a:pt x="7" y="1"/>
                    </a:lnTo>
                    <a:lnTo>
                      <a:pt x="7" y="5"/>
                    </a:lnTo>
                    <a:lnTo>
                      <a:pt x="3" y="5"/>
                    </a:lnTo>
                    <a:lnTo>
                      <a:pt x="0" y="2"/>
                    </a:lnTo>
                    <a:lnTo>
                      <a:pt x="0" y="1"/>
                    </a:lnTo>
                    <a:lnTo>
                      <a:pt x="2"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sp>
          <p:nvSpPr>
            <p:cNvPr id="11" name="Freeform 1364">
              <a:extLst>
                <a:ext uri="{FF2B5EF4-FFF2-40B4-BE49-F238E27FC236}">
                  <a16:creationId xmlns:a16="http://schemas.microsoft.com/office/drawing/2014/main" id="{3B444A76-6B64-D04E-B1C2-C750F7BFCE18}"/>
                </a:ext>
              </a:extLst>
            </p:cNvPr>
            <p:cNvSpPr>
              <a:spLocks/>
            </p:cNvSpPr>
            <p:nvPr/>
          </p:nvSpPr>
          <p:spPr bwMode="auto">
            <a:xfrm>
              <a:off x="5531313" y="2942718"/>
              <a:ext cx="103627" cy="126425"/>
            </a:xfrm>
            <a:custGeom>
              <a:avLst/>
              <a:gdLst/>
              <a:ahLst/>
              <a:cxnLst>
                <a:cxn ang="0">
                  <a:pos x="27" y="0"/>
                </a:cxn>
                <a:cxn ang="0">
                  <a:pos x="37" y="0"/>
                </a:cxn>
                <a:cxn ang="0">
                  <a:pos x="44" y="3"/>
                </a:cxn>
                <a:cxn ang="0">
                  <a:pos x="47" y="7"/>
                </a:cxn>
                <a:cxn ang="0">
                  <a:pos x="49" y="9"/>
                </a:cxn>
                <a:cxn ang="0">
                  <a:pos x="50" y="13"/>
                </a:cxn>
                <a:cxn ang="0">
                  <a:pos x="50" y="18"/>
                </a:cxn>
                <a:cxn ang="0">
                  <a:pos x="48" y="19"/>
                </a:cxn>
                <a:cxn ang="0">
                  <a:pos x="47" y="20"/>
                </a:cxn>
                <a:cxn ang="0">
                  <a:pos x="45" y="20"/>
                </a:cxn>
                <a:cxn ang="0">
                  <a:pos x="43" y="22"/>
                </a:cxn>
                <a:cxn ang="0">
                  <a:pos x="43" y="39"/>
                </a:cxn>
                <a:cxn ang="0">
                  <a:pos x="44" y="42"/>
                </a:cxn>
                <a:cxn ang="0">
                  <a:pos x="44" y="47"/>
                </a:cxn>
                <a:cxn ang="0">
                  <a:pos x="43" y="48"/>
                </a:cxn>
                <a:cxn ang="0">
                  <a:pos x="38" y="51"/>
                </a:cxn>
                <a:cxn ang="0">
                  <a:pos x="32" y="51"/>
                </a:cxn>
                <a:cxn ang="0">
                  <a:pos x="28" y="52"/>
                </a:cxn>
                <a:cxn ang="0">
                  <a:pos x="25" y="53"/>
                </a:cxn>
                <a:cxn ang="0">
                  <a:pos x="22" y="56"/>
                </a:cxn>
                <a:cxn ang="0">
                  <a:pos x="18" y="59"/>
                </a:cxn>
                <a:cxn ang="0">
                  <a:pos x="14" y="61"/>
                </a:cxn>
                <a:cxn ang="0">
                  <a:pos x="10" y="61"/>
                </a:cxn>
                <a:cxn ang="0">
                  <a:pos x="3" y="58"/>
                </a:cxn>
                <a:cxn ang="0">
                  <a:pos x="2" y="56"/>
                </a:cxn>
                <a:cxn ang="0">
                  <a:pos x="0" y="52"/>
                </a:cxn>
                <a:cxn ang="0">
                  <a:pos x="2" y="46"/>
                </a:cxn>
                <a:cxn ang="0">
                  <a:pos x="5" y="41"/>
                </a:cxn>
                <a:cxn ang="0">
                  <a:pos x="9" y="37"/>
                </a:cxn>
                <a:cxn ang="0">
                  <a:pos x="12" y="30"/>
                </a:cxn>
                <a:cxn ang="0">
                  <a:pos x="7" y="28"/>
                </a:cxn>
                <a:cxn ang="0">
                  <a:pos x="5" y="25"/>
                </a:cxn>
                <a:cxn ang="0">
                  <a:pos x="4" y="22"/>
                </a:cxn>
                <a:cxn ang="0">
                  <a:pos x="4" y="19"/>
                </a:cxn>
                <a:cxn ang="0">
                  <a:pos x="5" y="18"/>
                </a:cxn>
                <a:cxn ang="0">
                  <a:pos x="10" y="18"/>
                </a:cxn>
                <a:cxn ang="0">
                  <a:pos x="20" y="13"/>
                </a:cxn>
                <a:cxn ang="0">
                  <a:pos x="18" y="10"/>
                </a:cxn>
                <a:cxn ang="0">
                  <a:pos x="18" y="8"/>
                </a:cxn>
                <a:cxn ang="0">
                  <a:pos x="19" y="7"/>
                </a:cxn>
                <a:cxn ang="0">
                  <a:pos x="20" y="4"/>
                </a:cxn>
                <a:cxn ang="0">
                  <a:pos x="24" y="3"/>
                </a:cxn>
                <a:cxn ang="0">
                  <a:pos x="27" y="0"/>
                </a:cxn>
              </a:cxnLst>
              <a:rect l="0" t="0" r="r" b="b"/>
              <a:pathLst>
                <a:path w="50" h="61">
                  <a:moveTo>
                    <a:pt x="27" y="0"/>
                  </a:moveTo>
                  <a:lnTo>
                    <a:pt x="37" y="0"/>
                  </a:lnTo>
                  <a:lnTo>
                    <a:pt x="44" y="3"/>
                  </a:lnTo>
                  <a:lnTo>
                    <a:pt x="47" y="7"/>
                  </a:lnTo>
                  <a:lnTo>
                    <a:pt x="49" y="9"/>
                  </a:lnTo>
                  <a:lnTo>
                    <a:pt x="50" y="13"/>
                  </a:lnTo>
                  <a:lnTo>
                    <a:pt x="50" y="18"/>
                  </a:lnTo>
                  <a:lnTo>
                    <a:pt x="48" y="19"/>
                  </a:lnTo>
                  <a:lnTo>
                    <a:pt x="47" y="20"/>
                  </a:lnTo>
                  <a:lnTo>
                    <a:pt x="45" y="20"/>
                  </a:lnTo>
                  <a:lnTo>
                    <a:pt x="43" y="22"/>
                  </a:lnTo>
                  <a:lnTo>
                    <a:pt x="43" y="39"/>
                  </a:lnTo>
                  <a:lnTo>
                    <a:pt x="44" y="42"/>
                  </a:lnTo>
                  <a:lnTo>
                    <a:pt x="44" y="47"/>
                  </a:lnTo>
                  <a:lnTo>
                    <a:pt x="43" y="48"/>
                  </a:lnTo>
                  <a:lnTo>
                    <a:pt x="38" y="51"/>
                  </a:lnTo>
                  <a:lnTo>
                    <a:pt x="32" y="51"/>
                  </a:lnTo>
                  <a:lnTo>
                    <a:pt x="28" y="52"/>
                  </a:lnTo>
                  <a:lnTo>
                    <a:pt x="25" y="53"/>
                  </a:lnTo>
                  <a:lnTo>
                    <a:pt x="22" y="56"/>
                  </a:lnTo>
                  <a:lnTo>
                    <a:pt x="18" y="59"/>
                  </a:lnTo>
                  <a:lnTo>
                    <a:pt x="14" y="61"/>
                  </a:lnTo>
                  <a:lnTo>
                    <a:pt x="10" y="61"/>
                  </a:lnTo>
                  <a:lnTo>
                    <a:pt x="3" y="58"/>
                  </a:lnTo>
                  <a:lnTo>
                    <a:pt x="2" y="56"/>
                  </a:lnTo>
                  <a:lnTo>
                    <a:pt x="0" y="52"/>
                  </a:lnTo>
                  <a:lnTo>
                    <a:pt x="2" y="46"/>
                  </a:lnTo>
                  <a:lnTo>
                    <a:pt x="5" y="41"/>
                  </a:lnTo>
                  <a:lnTo>
                    <a:pt x="9" y="37"/>
                  </a:lnTo>
                  <a:lnTo>
                    <a:pt x="12" y="30"/>
                  </a:lnTo>
                  <a:lnTo>
                    <a:pt x="7" y="28"/>
                  </a:lnTo>
                  <a:lnTo>
                    <a:pt x="5" y="25"/>
                  </a:lnTo>
                  <a:lnTo>
                    <a:pt x="4" y="22"/>
                  </a:lnTo>
                  <a:lnTo>
                    <a:pt x="4" y="19"/>
                  </a:lnTo>
                  <a:lnTo>
                    <a:pt x="5" y="18"/>
                  </a:lnTo>
                  <a:lnTo>
                    <a:pt x="10" y="18"/>
                  </a:lnTo>
                  <a:lnTo>
                    <a:pt x="20" y="13"/>
                  </a:lnTo>
                  <a:lnTo>
                    <a:pt x="18" y="10"/>
                  </a:lnTo>
                  <a:lnTo>
                    <a:pt x="18" y="8"/>
                  </a:lnTo>
                  <a:lnTo>
                    <a:pt x="19" y="7"/>
                  </a:lnTo>
                  <a:lnTo>
                    <a:pt x="20" y="4"/>
                  </a:lnTo>
                  <a:lnTo>
                    <a:pt x="24" y="3"/>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 name="Freeform 1226">
              <a:extLst>
                <a:ext uri="{FF2B5EF4-FFF2-40B4-BE49-F238E27FC236}">
                  <a16:creationId xmlns:a16="http://schemas.microsoft.com/office/drawing/2014/main" id="{F39F56E2-950E-E54A-814E-8172C9C01F3B}"/>
                </a:ext>
              </a:extLst>
            </p:cNvPr>
            <p:cNvSpPr>
              <a:spLocks/>
            </p:cNvSpPr>
            <p:nvPr/>
          </p:nvSpPr>
          <p:spPr bwMode="auto">
            <a:xfrm>
              <a:off x="10014203" y="4853594"/>
              <a:ext cx="29015" cy="20725"/>
            </a:xfrm>
            <a:custGeom>
              <a:avLst/>
              <a:gdLst/>
              <a:ahLst/>
              <a:cxnLst>
                <a:cxn ang="0">
                  <a:pos x="9" y="0"/>
                </a:cxn>
                <a:cxn ang="0">
                  <a:pos x="12" y="3"/>
                </a:cxn>
                <a:cxn ang="0">
                  <a:pos x="14" y="3"/>
                </a:cxn>
                <a:cxn ang="0">
                  <a:pos x="14" y="8"/>
                </a:cxn>
                <a:cxn ang="0">
                  <a:pos x="12" y="10"/>
                </a:cxn>
                <a:cxn ang="0">
                  <a:pos x="7" y="10"/>
                </a:cxn>
                <a:cxn ang="0">
                  <a:pos x="3" y="9"/>
                </a:cxn>
                <a:cxn ang="0">
                  <a:pos x="2" y="9"/>
                </a:cxn>
                <a:cxn ang="0">
                  <a:pos x="0" y="8"/>
                </a:cxn>
                <a:cxn ang="0">
                  <a:pos x="0" y="5"/>
                </a:cxn>
                <a:cxn ang="0">
                  <a:pos x="4" y="1"/>
                </a:cxn>
                <a:cxn ang="0">
                  <a:pos x="7" y="1"/>
                </a:cxn>
                <a:cxn ang="0">
                  <a:pos x="9" y="0"/>
                </a:cxn>
              </a:cxnLst>
              <a:rect l="0" t="0" r="r" b="b"/>
              <a:pathLst>
                <a:path w="14" h="10">
                  <a:moveTo>
                    <a:pt x="9" y="0"/>
                  </a:moveTo>
                  <a:lnTo>
                    <a:pt x="12" y="3"/>
                  </a:lnTo>
                  <a:lnTo>
                    <a:pt x="14" y="3"/>
                  </a:lnTo>
                  <a:lnTo>
                    <a:pt x="14" y="8"/>
                  </a:lnTo>
                  <a:lnTo>
                    <a:pt x="12" y="10"/>
                  </a:lnTo>
                  <a:lnTo>
                    <a:pt x="7" y="10"/>
                  </a:lnTo>
                  <a:lnTo>
                    <a:pt x="3" y="9"/>
                  </a:lnTo>
                  <a:lnTo>
                    <a:pt x="2" y="9"/>
                  </a:lnTo>
                  <a:lnTo>
                    <a:pt x="0" y="8"/>
                  </a:lnTo>
                  <a:lnTo>
                    <a:pt x="0" y="5"/>
                  </a:lnTo>
                  <a:lnTo>
                    <a:pt x="4" y="1"/>
                  </a:lnTo>
                  <a:lnTo>
                    <a:pt x="7" y="1"/>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nvGrpSpPr>
            <p:cNvPr id="13" name="Group 12">
              <a:extLst>
                <a:ext uri="{FF2B5EF4-FFF2-40B4-BE49-F238E27FC236}">
                  <a16:creationId xmlns:a16="http://schemas.microsoft.com/office/drawing/2014/main" id="{60A364FC-6C68-594F-B589-C9594A2477E3}"/>
                </a:ext>
              </a:extLst>
            </p:cNvPr>
            <p:cNvGrpSpPr/>
            <p:nvPr/>
          </p:nvGrpSpPr>
          <p:grpSpPr>
            <a:xfrm>
              <a:off x="8486745" y="4130279"/>
              <a:ext cx="1562691" cy="1521241"/>
              <a:chOff x="8486745" y="4130279"/>
              <a:chExt cx="1562691" cy="1521241"/>
            </a:xfrm>
            <a:grpFill/>
          </p:grpSpPr>
          <p:sp>
            <p:nvSpPr>
              <p:cNvPr id="103" name="Freeform 1220">
                <a:extLst>
                  <a:ext uri="{FF2B5EF4-FFF2-40B4-BE49-F238E27FC236}">
                    <a16:creationId xmlns:a16="http://schemas.microsoft.com/office/drawing/2014/main" id="{8B284534-99B8-1749-ADEE-9D1D75063952}"/>
                  </a:ext>
                </a:extLst>
              </p:cNvPr>
              <p:cNvSpPr>
                <a:spLocks/>
              </p:cNvSpPr>
              <p:nvPr/>
            </p:nvSpPr>
            <p:spPr bwMode="auto">
              <a:xfrm>
                <a:off x="9237002" y="5471209"/>
                <a:ext cx="91191" cy="89120"/>
              </a:xfrm>
              <a:custGeom>
                <a:avLst/>
                <a:gdLst/>
                <a:ahLst/>
                <a:cxnLst>
                  <a:cxn ang="0">
                    <a:pos x="40" y="0"/>
                  </a:cxn>
                  <a:cxn ang="0">
                    <a:pos x="44" y="8"/>
                  </a:cxn>
                  <a:cxn ang="0">
                    <a:pos x="44" y="12"/>
                  </a:cxn>
                  <a:cxn ang="0">
                    <a:pos x="43" y="20"/>
                  </a:cxn>
                  <a:cxn ang="0">
                    <a:pos x="38" y="31"/>
                  </a:cxn>
                  <a:cxn ang="0">
                    <a:pos x="32" y="39"/>
                  </a:cxn>
                  <a:cxn ang="0">
                    <a:pos x="25" y="43"/>
                  </a:cxn>
                  <a:cxn ang="0">
                    <a:pos x="18" y="39"/>
                  </a:cxn>
                  <a:cxn ang="0">
                    <a:pos x="11" y="32"/>
                  </a:cxn>
                  <a:cxn ang="0">
                    <a:pos x="5" y="22"/>
                  </a:cxn>
                  <a:cxn ang="0">
                    <a:pos x="1" y="12"/>
                  </a:cxn>
                  <a:cxn ang="0">
                    <a:pos x="0" y="4"/>
                  </a:cxn>
                  <a:cxn ang="0">
                    <a:pos x="3" y="2"/>
                  </a:cxn>
                  <a:cxn ang="0">
                    <a:pos x="8" y="2"/>
                  </a:cxn>
                  <a:cxn ang="0">
                    <a:pos x="14" y="3"/>
                  </a:cxn>
                  <a:cxn ang="0">
                    <a:pos x="19" y="4"/>
                  </a:cxn>
                  <a:cxn ang="0">
                    <a:pos x="21" y="4"/>
                  </a:cxn>
                  <a:cxn ang="0">
                    <a:pos x="40" y="0"/>
                  </a:cxn>
                </a:cxnLst>
                <a:rect l="0" t="0" r="r" b="b"/>
                <a:pathLst>
                  <a:path w="44" h="43">
                    <a:moveTo>
                      <a:pt x="40" y="0"/>
                    </a:moveTo>
                    <a:lnTo>
                      <a:pt x="44" y="8"/>
                    </a:lnTo>
                    <a:lnTo>
                      <a:pt x="44" y="12"/>
                    </a:lnTo>
                    <a:lnTo>
                      <a:pt x="43" y="20"/>
                    </a:lnTo>
                    <a:lnTo>
                      <a:pt x="38" y="31"/>
                    </a:lnTo>
                    <a:lnTo>
                      <a:pt x="32" y="39"/>
                    </a:lnTo>
                    <a:lnTo>
                      <a:pt x="25" y="43"/>
                    </a:lnTo>
                    <a:lnTo>
                      <a:pt x="18" y="39"/>
                    </a:lnTo>
                    <a:lnTo>
                      <a:pt x="11" y="32"/>
                    </a:lnTo>
                    <a:lnTo>
                      <a:pt x="5" y="22"/>
                    </a:lnTo>
                    <a:lnTo>
                      <a:pt x="1" y="12"/>
                    </a:lnTo>
                    <a:lnTo>
                      <a:pt x="0" y="4"/>
                    </a:lnTo>
                    <a:lnTo>
                      <a:pt x="3" y="2"/>
                    </a:lnTo>
                    <a:lnTo>
                      <a:pt x="8" y="2"/>
                    </a:lnTo>
                    <a:lnTo>
                      <a:pt x="14" y="3"/>
                    </a:lnTo>
                    <a:lnTo>
                      <a:pt x="19" y="4"/>
                    </a:lnTo>
                    <a:lnTo>
                      <a:pt x="21"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4" name="Freeform 1221">
                <a:extLst>
                  <a:ext uri="{FF2B5EF4-FFF2-40B4-BE49-F238E27FC236}">
                    <a16:creationId xmlns:a16="http://schemas.microsoft.com/office/drawing/2014/main" id="{BB5CF730-1DFB-6D4D-B246-7DACBDAEB6F7}"/>
                  </a:ext>
                </a:extLst>
              </p:cNvPr>
              <p:cNvSpPr>
                <a:spLocks/>
              </p:cNvSpPr>
              <p:nvPr/>
            </p:nvSpPr>
            <p:spPr bwMode="auto">
              <a:xfrm>
                <a:off x="9315759" y="5448411"/>
                <a:ext cx="12435" cy="12435"/>
              </a:xfrm>
              <a:custGeom>
                <a:avLst/>
                <a:gdLst/>
                <a:ahLst/>
                <a:cxnLst>
                  <a:cxn ang="0">
                    <a:pos x="0" y="0"/>
                  </a:cxn>
                  <a:cxn ang="0">
                    <a:pos x="6" y="0"/>
                  </a:cxn>
                  <a:cxn ang="0">
                    <a:pos x="6" y="4"/>
                  </a:cxn>
                  <a:cxn ang="0">
                    <a:pos x="5" y="5"/>
                  </a:cxn>
                  <a:cxn ang="0">
                    <a:pos x="5" y="6"/>
                  </a:cxn>
                  <a:cxn ang="0">
                    <a:pos x="2" y="5"/>
                  </a:cxn>
                  <a:cxn ang="0">
                    <a:pos x="1" y="4"/>
                  </a:cxn>
                  <a:cxn ang="0">
                    <a:pos x="0" y="1"/>
                  </a:cxn>
                  <a:cxn ang="0">
                    <a:pos x="0" y="0"/>
                  </a:cxn>
                </a:cxnLst>
                <a:rect l="0" t="0" r="r" b="b"/>
                <a:pathLst>
                  <a:path w="6" h="6">
                    <a:moveTo>
                      <a:pt x="0" y="0"/>
                    </a:moveTo>
                    <a:lnTo>
                      <a:pt x="6" y="0"/>
                    </a:lnTo>
                    <a:lnTo>
                      <a:pt x="6" y="4"/>
                    </a:lnTo>
                    <a:lnTo>
                      <a:pt x="5" y="5"/>
                    </a:lnTo>
                    <a:lnTo>
                      <a:pt x="5" y="6"/>
                    </a:lnTo>
                    <a:lnTo>
                      <a:pt x="2" y="5"/>
                    </a:lnTo>
                    <a:lnTo>
                      <a:pt x="1" y="4"/>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5" name="Freeform 1222">
                <a:extLst>
                  <a:ext uri="{FF2B5EF4-FFF2-40B4-BE49-F238E27FC236}">
                    <a16:creationId xmlns:a16="http://schemas.microsoft.com/office/drawing/2014/main" id="{0BDB991D-024B-B447-A846-3928684CC30D}"/>
                  </a:ext>
                </a:extLst>
              </p:cNvPr>
              <p:cNvSpPr>
                <a:spLocks/>
              </p:cNvSpPr>
              <p:nvPr/>
            </p:nvSpPr>
            <p:spPr bwMode="auto">
              <a:xfrm>
                <a:off x="9042184" y="5334422"/>
                <a:ext cx="29015" cy="10363"/>
              </a:xfrm>
              <a:custGeom>
                <a:avLst/>
                <a:gdLst/>
                <a:ahLst/>
                <a:cxnLst>
                  <a:cxn ang="0">
                    <a:pos x="6" y="0"/>
                  </a:cxn>
                  <a:cxn ang="0">
                    <a:pos x="9" y="0"/>
                  </a:cxn>
                  <a:cxn ang="0">
                    <a:pos x="14" y="2"/>
                  </a:cxn>
                  <a:cxn ang="0">
                    <a:pos x="9" y="5"/>
                  </a:cxn>
                  <a:cxn ang="0">
                    <a:pos x="5" y="5"/>
                  </a:cxn>
                  <a:cxn ang="0">
                    <a:pos x="0" y="2"/>
                  </a:cxn>
                  <a:cxn ang="0">
                    <a:pos x="4" y="1"/>
                  </a:cxn>
                  <a:cxn ang="0">
                    <a:pos x="6" y="0"/>
                  </a:cxn>
                </a:cxnLst>
                <a:rect l="0" t="0" r="r" b="b"/>
                <a:pathLst>
                  <a:path w="14" h="5">
                    <a:moveTo>
                      <a:pt x="6" y="0"/>
                    </a:moveTo>
                    <a:lnTo>
                      <a:pt x="9" y="0"/>
                    </a:lnTo>
                    <a:lnTo>
                      <a:pt x="14" y="2"/>
                    </a:lnTo>
                    <a:lnTo>
                      <a:pt x="9" y="5"/>
                    </a:lnTo>
                    <a:lnTo>
                      <a:pt x="5" y="5"/>
                    </a:lnTo>
                    <a:lnTo>
                      <a:pt x="0" y="2"/>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6" name="Freeform 1223">
                <a:extLst>
                  <a:ext uri="{FF2B5EF4-FFF2-40B4-BE49-F238E27FC236}">
                    <a16:creationId xmlns:a16="http://schemas.microsoft.com/office/drawing/2014/main" id="{D40DAAFB-2340-E14C-9394-B04D3D95500B}"/>
                  </a:ext>
                </a:extLst>
              </p:cNvPr>
              <p:cNvSpPr>
                <a:spLocks/>
              </p:cNvSpPr>
              <p:nvPr/>
            </p:nvSpPr>
            <p:spPr bwMode="auto">
              <a:xfrm>
                <a:off x="8486745" y="4691937"/>
                <a:ext cx="965801" cy="735750"/>
              </a:xfrm>
              <a:custGeom>
                <a:avLst/>
                <a:gdLst/>
                <a:ahLst/>
                <a:cxnLst>
                  <a:cxn ang="0">
                    <a:pos x="350" y="35"/>
                  </a:cxn>
                  <a:cxn ang="0">
                    <a:pos x="360" y="44"/>
                  </a:cxn>
                  <a:cxn ang="0">
                    <a:pos x="373" y="69"/>
                  </a:cxn>
                  <a:cxn ang="0">
                    <a:pos x="405" y="112"/>
                  </a:cxn>
                  <a:cxn ang="0">
                    <a:pos x="419" y="135"/>
                  </a:cxn>
                  <a:cxn ang="0">
                    <a:pos x="441" y="159"/>
                  </a:cxn>
                  <a:cxn ang="0">
                    <a:pos x="465" y="200"/>
                  </a:cxn>
                  <a:cxn ang="0">
                    <a:pos x="460" y="252"/>
                  </a:cxn>
                  <a:cxn ang="0">
                    <a:pos x="444" y="278"/>
                  </a:cxn>
                  <a:cxn ang="0">
                    <a:pos x="426" y="325"/>
                  </a:cxn>
                  <a:cxn ang="0">
                    <a:pos x="389" y="347"/>
                  </a:cxn>
                  <a:cxn ang="0">
                    <a:pos x="365" y="342"/>
                  </a:cxn>
                  <a:cxn ang="0">
                    <a:pos x="355" y="350"/>
                  </a:cxn>
                  <a:cxn ang="0">
                    <a:pos x="317" y="341"/>
                  </a:cxn>
                  <a:cxn ang="0">
                    <a:pos x="301" y="307"/>
                  </a:cxn>
                  <a:cxn ang="0">
                    <a:pos x="288" y="308"/>
                  </a:cxn>
                  <a:cxn ang="0">
                    <a:pos x="287" y="292"/>
                  </a:cxn>
                  <a:cxn ang="0">
                    <a:pos x="278" y="305"/>
                  </a:cxn>
                  <a:cxn ang="0">
                    <a:pos x="281" y="291"/>
                  </a:cxn>
                  <a:cxn ang="0">
                    <a:pos x="263" y="296"/>
                  </a:cxn>
                  <a:cxn ang="0">
                    <a:pos x="250" y="288"/>
                  </a:cxn>
                  <a:cxn ang="0">
                    <a:pos x="219" y="258"/>
                  </a:cxn>
                  <a:cxn ang="0">
                    <a:pos x="175" y="262"/>
                  </a:cxn>
                  <a:cxn ang="0">
                    <a:pos x="123" y="277"/>
                  </a:cxn>
                  <a:cxn ang="0">
                    <a:pos x="86" y="287"/>
                  </a:cxn>
                  <a:cxn ang="0">
                    <a:pos x="56" y="300"/>
                  </a:cxn>
                  <a:cxn ang="0">
                    <a:pos x="18" y="287"/>
                  </a:cxn>
                  <a:cxn ang="0">
                    <a:pos x="26" y="276"/>
                  </a:cxn>
                  <a:cxn ang="0">
                    <a:pos x="16" y="232"/>
                  </a:cxn>
                  <a:cxn ang="0">
                    <a:pos x="0" y="194"/>
                  </a:cxn>
                  <a:cxn ang="0">
                    <a:pos x="5" y="186"/>
                  </a:cxn>
                  <a:cxn ang="0">
                    <a:pos x="1" y="163"/>
                  </a:cxn>
                  <a:cxn ang="0">
                    <a:pos x="6" y="139"/>
                  </a:cxn>
                  <a:cxn ang="0">
                    <a:pos x="46" y="117"/>
                  </a:cxn>
                  <a:cxn ang="0">
                    <a:pos x="99" y="96"/>
                  </a:cxn>
                  <a:cxn ang="0">
                    <a:pos x="111" y="76"/>
                  </a:cxn>
                  <a:cxn ang="0">
                    <a:pos x="117" y="68"/>
                  </a:cxn>
                  <a:cxn ang="0">
                    <a:pos x="134" y="53"/>
                  </a:cxn>
                  <a:cxn ang="0">
                    <a:pos x="158" y="38"/>
                  </a:cxn>
                  <a:cxn ang="0">
                    <a:pos x="171" y="52"/>
                  </a:cxn>
                  <a:cxn ang="0">
                    <a:pos x="187" y="49"/>
                  </a:cxn>
                  <a:cxn ang="0">
                    <a:pos x="192" y="28"/>
                  </a:cxn>
                  <a:cxn ang="0">
                    <a:pos x="218" y="19"/>
                  </a:cxn>
                  <a:cxn ang="0">
                    <a:pos x="219" y="13"/>
                  </a:cxn>
                  <a:cxn ang="0">
                    <a:pos x="252" y="18"/>
                  </a:cxn>
                  <a:cxn ang="0">
                    <a:pos x="271" y="20"/>
                  </a:cxn>
                  <a:cxn ang="0">
                    <a:pos x="266" y="28"/>
                  </a:cxn>
                  <a:cxn ang="0">
                    <a:pos x="258" y="53"/>
                  </a:cxn>
                  <a:cxn ang="0">
                    <a:pos x="268" y="58"/>
                  </a:cxn>
                  <a:cxn ang="0">
                    <a:pos x="302" y="77"/>
                  </a:cxn>
                  <a:cxn ang="0">
                    <a:pos x="318" y="82"/>
                  </a:cxn>
                  <a:cxn ang="0">
                    <a:pos x="332" y="12"/>
                  </a:cxn>
                </a:cxnLst>
                <a:rect l="0" t="0" r="r" b="b"/>
                <a:pathLst>
                  <a:path w="466" h="355">
                    <a:moveTo>
                      <a:pt x="341" y="0"/>
                    </a:moveTo>
                    <a:lnTo>
                      <a:pt x="343" y="10"/>
                    </a:lnTo>
                    <a:lnTo>
                      <a:pt x="347" y="19"/>
                    </a:lnTo>
                    <a:lnTo>
                      <a:pt x="350" y="27"/>
                    </a:lnTo>
                    <a:lnTo>
                      <a:pt x="350" y="35"/>
                    </a:lnTo>
                    <a:lnTo>
                      <a:pt x="351" y="38"/>
                    </a:lnTo>
                    <a:lnTo>
                      <a:pt x="351" y="41"/>
                    </a:lnTo>
                    <a:lnTo>
                      <a:pt x="353" y="43"/>
                    </a:lnTo>
                    <a:lnTo>
                      <a:pt x="356" y="44"/>
                    </a:lnTo>
                    <a:lnTo>
                      <a:pt x="360" y="44"/>
                    </a:lnTo>
                    <a:lnTo>
                      <a:pt x="365" y="47"/>
                    </a:lnTo>
                    <a:lnTo>
                      <a:pt x="367" y="47"/>
                    </a:lnTo>
                    <a:lnTo>
                      <a:pt x="371" y="53"/>
                    </a:lnTo>
                    <a:lnTo>
                      <a:pt x="372" y="62"/>
                    </a:lnTo>
                    <a:lnTo>
                      <a:pt x="373" y="69"/>
                    </a:lnTo>
                    <a:lnTo>
                      <a:pt x="378" y="83"/>
                    </a:lnTo>
                    <a:lnTo>
                      <a:pt x="383" y="96"/>
                    </a:lnTo>
                    <a:lnTo>
                      <a:pt x="389" y="102"/>
                    </a:lnTo>
                    <a:lnTo>
                      <a:pt x="396" y="107"/>
                    </a:lnTo>
                    <a:lnTo>
                      <a:pt x="405" y="112"/>
                    </a:lnTo>
                    <a:lnTo>
                      <a:pt x="411" y="117"/>
                    </a:lnTo>
                    <a:lnTo>
                      <a:pt x="414" y="121"/>
                    </a:lnTo>
                    <a:lnTo>
                      <a:pt x="416" y="126"/>
                    </a:lnTo>
                    <a:lnTo>
                      <a:pt x="417" y="131"/>
                    </a:lnTo>
                    <a:lnTo>
                      <a:pt x="419" y="135"/>
                    </a:lnTo>
                    <a:lnTo>
                      <a:pt x="424" y="140"/>
                    </a:lnTo>
                    <a:lnTo>
                      <a:pt x="426" y="141"/>
                    </a:lnTo>
                    <a:lnTo>
                      <a:pt x="432" y="141"/>
                    </a:lnTo>
                    <a:lnTo>
                      <a:pt x="435" y="151"/>
                    </a:lnTo>
                    <a:lnTo>
                      <a:pt x="441" y="159"/>
                    </a:lnTo>
                    <a:lnTo>
                      <a:pt x="449" y="165"/>
                    </a:lnTo>
                    <a:lnTo>
                      <a:pt x="455" y="171"/>
                    </a:lnTo>
                    <a:lnTo>
                      <a:pt x="455" y="173"/>
                    </a:lnTo>
                    <a:lnTo>
                      <a:pt x="461" y="185"/>
                    </a:lnTo>
                    <a:lnTo>
                      <a:pt x="465" y="200"/>
                    </a:lnTo>
                    <a:lnTo>
                      <a:pt x="466" y="215"/>
                    </a:lnTo>
                    <a:lnTo>
                      <a:pt x="465" y="225"/>
                    </a:lnTo>
                    <a:lnTo>
                      <a:pt x="464" y="234"/>
                    </a:lnTo>
                    <a:lnTo>
                      <a:pt x="460" y="240"/>
                    </a:lnTo>
                    <a:lnTo>
                      <a:pt x="460" y="252"/>
                    </a:lnTo>
                    <a:lnTo>
                      <a:pt x="459" y="254"/>
                    </a:lnTo>
                    <a:lnTo>
                      <a:pt x="459" y="257"/>
                    </a:lnTo>
                    <a:lnTo>
                      <a:pt x="458" y="258"/>
                    </a:lnTo>
                    <a:lnTo>
                      <a:pt x="456" y="261"/>
                    </a:lnTo>
                    <a:lnTo>
                      <a:pt x="444" y="278"/>
                    </a:lnTo>
                    <a:lnTo>
                      <a:pt x="437" y="288"/>
                    </a:lnTo>
                    <a:lnTo>
                      <a:pt x="434" y="300"/>
                    </a:lnTo>
                    <a:lnTo>
                      <a:pt x="429" y="312"/>
                    </a:lnTo>
                    <a:lnTo>
                      <a:pt x="426" y="326"/>
                    </a:lnTo>
                    <a:lnTo>
                      <a:pt x="426" y="325"/>
                    </a:lnTo>
                    <a:lnTo>
                      <a:pt x="422" y="332"/>
                    </a:lnTo>
                    <a:lnTo>
                      <a:pt x="415" y="336"/>
                    </a:lnTo>
                    <a:lnTo>
                      <a:pt x="406" y="340"/>
                    </a:lnTo>
                    <a:lnTo>
                      <a:pt x="396" y="342"/>
                    </a:lnTo>
                    <a:lnTo>
                      <a:pt x="389" y="347"/>
                    </a:lnTo>
                    <a:lnTo>
                      <a:pt x="385" y="355"/>
                    </a:lnTo>
                    <a:lnTo>
                      <a:pt x="381" y="352"/>
                    </a:lnTo>
                    <a:lnTo>
                      <a:pt x="373" y="349"/>
                    </a:lnTo>
                    <a:lnTo>
                      <a:pt x="367" y="345"/>
                    </a:lnTo>
                    <a:lnTo>
                      <a:pt x="365" y="342"/>
                    </a:lnTo>
                    <a:lnTo>
                      <a:pt x="361" y="344"/>
                    </a:lnTo>
                    <a:lnTo>
                      <a:pt x="360" y="345"/>
                    </a:lnTo>
                    <a:lnTo>
                      <a:pt x="357" y="346"/>
                    </a:lnTo>
                    <a:lnTo>
                      <a:pt x="356" y="349"/>
                    </a:lnTo>
                    <a:lnTo>
                      <a:pt x="355" y="350"/>
                    </a:lnTo>
                    <a:lnTo>
                      <a:pt x="352" y="351"/>
                    </a:lnTo>
                    <a:lnTo>
                      <a:pt x="348" y="351"/>
                    </a:lnTo>
                    <a:lnTo>
                      <a:pt x="338" y="350"/>
                    </a:lnTo>
                    <a:lnTo>
                      <a:pt x="327" y="346"/>
                    </a:lnTo>
                    <a:lnTo>
                      <a:pt x="317" y="341"/>
                    </a:lnTo>
                    <a:lnTo>
                      <a:pt x="309" y="334"/>
                    </a:lnTo>
                    <a:lnTo>
                      <a:pt x="307" y="324"/>
                    </a:lnTo>
                    <a:lnTo>
                      <a:pt x="304" y="316"/>
                    </a:lnTo>
                    <a:lnTo>
                      <a:pt x="302" y="312"/>
                    </a:lnTo>
                    <a:lnTo>
                      <a:pt x="301" y="307"/>
                    </a:lnTo>
                    <a:lnTo>
                      <a:pt x="301" y="306"/>
                    </a:lnTo>
                    <a:lnTo>
                      <a:pt x="298" y="307"/>
                    </a:lnTo>
                    <a:lnTo>
                      <a:pt x="296" y="307"/>
                    </a:lnTo>
                    <a:lnTo>
                      <a:pt x="292" y="308"/>
                    </a:lnTo>
                    <a:lnTo>
                      <a:pt x="288" y="308"/>
                    </a:lnTo>
                    <a:lnTo>
                      <a:pt x="291" y="303"/>
                    </a:lnTo>
                    <a:lnTo>
                      <a:pt x="291" y="297"/>
                    </a:lnTo>
                    <a:lnTo>
                      <a:pt x="288" y="292"/>
                    </a:lnTo>
                    <a:lnTo>
                      <a:pt x="287" y="291"/>
                    </a:lnTo>
                    <a:lnTo>
                      <a:pt x="287" y="292"/>
                    </a:lnTo>
                    <a:lnTo>
                      <a:pt x="286" y="295"/>
                    </a:lnTo>
                    <a:lnTo>
                      <a:pt x="286" y="296"/>
                    </a:lnTo>
                    <a:lnTo>
                      <a:pt x="283" y="298"/>
                    </a:lnTo>
                    <a:lnTo>
                      <a:pt x="282" y="301"/>
                    </a:lnTo>
                    <a:lnTo>
                      <a:pt x="278" y="305"/>
                    </a:lnTo>
                    <a:lnTo>
                      <a:pt x="274" y="305"/>
                    </a:lnTo>
                    <a:lnTo>
                      <a:pt x="272" y="302"/>
                    </a:lnTo>
                    <a:lnTo>
                      <a:pt x="272" y="301"/>
                    </a:lnTo>
                    <a:lnTo>
                      <a:pt x="277" y="297"/>
                    </a:lnTo>
                    <a:lnTo>
                      <a:pt x="281" y="291"/>
                    </a:lnTo>
                    <a:lnTo>
                      <a:pt x="283" y="276"/>
                    </a:lnTo>
                    <a:lnTo>
                      <a:pt x="283" y="271"/>
                    </a:lnTo>
                    <a:lnTo>
                      <a:pt x="277" y="278"/>
                    </a:lnTo>
                    <a:lnTo>
                      <a:pt x="271" y="288"/>
                    </a:lnTo>
                    <a:lnTo>
                      <a:pt x="263" y="296"/>
                    </a:lnTo>
                    <a:lnTo>
                      <a:pt x="257" y="300"/>
                    </a:lnTo>
                    <a:lnTo>
                      <a:pt x="256" y="300"/>
                    </a:lnTo>
                    <a:lnTo>
                      <a:pt x="254" y="298"/>
                    </a:lnTo>
                    <a:lnTo>
                      <a:pt x="254" y="292"/>
                    </a:lnTo>
                    <a:lnTo>
                      <a:pt x="250" y="288"/>
                    </a:lnTo>
                    <a:lnTo>
                      <a:pt x="247" y="282"/>
                    </a:lnTo>
                    <a:lnTo>
                      <a:pt x="242" y="273"/>
                    </a:lnTo>
                    <a:lnTo>
                      <a:pt x="239" y="268"/>
                    </a:lnTo>
                    <a:lnTo>
                      <a:pt x="230" y="262"/>
                    </a:lnTo>
                    <a:lnTo>
                      <a:pt x="219" y="258"/>
                    </a:lnTo>
                    <a:lnTo>
                      <a:pt x="207" y="257"/>
                    </a:lnTo>
                    <a:lnTo>
                      <a:pt x="195" y="256"/>
                    </a:lnTo>
                    <a:lnTo>
                      <a:pt x="187" y="257"/>
                    </a:lnTo>
                    <a:lnTo>
                      <a:pt x="180" y="259"/>
                    </a:lnTo>
                    <a:lnTo>
                      <a:pt x="175" y="262"/>
                    </a:lnTo>
                    <a:lnTo>
                      <a:pt x="169" y="264"/>
                    </a:lnTo>
                    <a:lnTo>
                      <a:pt x="158" y="267"/>
                    </a:lnTo>
                    <a:lnTo>
                      <a:pt x="138" y="269"/>
                    </a:lnTo>
                    <a:lnTo>
                      <a:pt x="129" y="272"/>
                    </a:lnTo>
                    <a:lnTo>
                      <a:pt x="123" y="277"/>
                    </a:lnTo>
                    <a:lnTo>
                      <a:pt x="119" y="286"/>
                    </a:lnTo>
                    <a:lnTo>
                      <a:pt x="107" y="287"/>
                    </a:lnTo>
                    <a:lnTo>
                      <a:pt x="95" y="288"/>
                    </a:lnTo>
                    <a:lnTo>
                      <a:pt x="92" y="287"/>
                    </a:lnTo>
                    <a:lnTo>
                      <a:pt x="86" y="287"/>
                    </a:lnTo>
                    <a:lnTo>
                      <a:pt x="84" y="288"/>
                    </a:lnTo>
                    <a:lnTo>
                      <a:pt x="82" y="288"/>
                    </a:lnTo>
                    <a:lnTo>
                      <a:pt x="74" y="291"/>
                    </a:lnTo>
                    <a:lnTo>
                      <a:pt x="65" y="296"/>
                    </a:lnTo>
                    <a:lnTo>
                      <a:pt x="56" y="300"/>
                    </a:lnTo>
                    <a:lnTo>
                      <a:pt x="45" y="302"/>
                    </a:lnTo>
                    <a:lnTo>
                      <a:pt x="37" y="301"/>
                    </a:lnTo>
                    <a:lnTo>
                      <a:pt x="28" y="297"/>
                    </a:lnTo>
                    <a:lnTo>
                      <a:pt x="21" y="292"/>
                    </a:lnTo>
                    <a:lnTo>
                      <a:pt x="18" y="287"/>
                    </a:lnTo>
                    <a:lnTo>
                      <a:pt x="18" y="285"/>
                    </a:lnTo>
                    <a:lnTo>
                      <a:pt x="20" y="282"/>
                    </a:lnTo>
                    <a:lnTo>
                      <a:pt x="22" y="281"/>
                    </a:lnTo>
                    <a:lnTo>
                      <a:pt x="23" y="278"/>
                    </a:lnTo>
                    <a:lnTo>
                      <a:pt x="26" y="276"/>
                    </a:lnTo>
                    <a:lnTo>
                      <a:pt x="27" y="273"/>
                    </a:lnTo>
                    <a:lnTo>
                      <a:pt x="27" y="269"/>
                    </a:lnTo>
                    <a:lnTo>
                      <a:pt x="26" y="258"/>
                    </a:lnTo>
                    <a:lnTo>
                      <a:pt x="22" y="251"/>
                    </a:lnTo>
                    <a:lnTo>
                      <a:pt x="16" y="232"/>
                    </a:lnTo>
                    <a:lnTo>
                      <a:pt x="15" y="223"/>
                    </a:lnTo>
                    <a:lnTo>
                      <a:pt x="12" y="214"/>
                    </a:lnTo>
                    <a:lnTo>
                      <a:pt x="8" y="204"/>
                    </a:lnTo>
                    <a:lnTo>
                      <a:pt x="7" y="202"/>
                    </a:lnTo>
                    <a:lnTo>
                      <a:pt x="0" y="194"/>
                    </a:lnTo>
                    <a:lnTo>
                      <a:pt x="0" y="189"/>
                    </a:lnTo>
                    <a:lnTo>
                      <a:pt x="1" y="188"/>
                    </a:lnTo>
                    <a:lnTo>
                      <a:pt x="1" y="186"/>
                    </a:lnTo>
                    <a:lnTo>
                      <a:pt x="2" y="184"/>
                    </a:lnTo>
                    <a:lnTo>
                      <a:pt x="5" y="186"/>
                    </a:lnTo>
                    <a:lnTo>
                      <a:pt x="6" y="189"/>
                    </a:lnTo>
                    <a:lnTo>
                      <a:pt x="6" y="184"/>
                    </a:lnTo>
                    <a:lnTo>
                      <a:pt x="5" y="178"/>
                    </a:lnTo>
                    <a:lnTo>
                      <a:pt x="2" y="171"/>
                    </a:lnTo>
                    <a:lnTo>
                      <a:pt x="1" y="163"/>
                    </a:lnTo>
                    <a:lnTo>
                      <a:pt x="1" y="137"/>
                    </a:lnTo>
                    <a:lnTo>
                      <a:pt x="2" y="136"/>
                    </a:lnTo>
                    <a:lnTo>
                      <a:pt x="5" y="135"/>
                    </a:lnTo>
                    <a:lnTo>
                      <a:pt x="6" y="135"/>
                    </a:lnTo>
                    <a:lnTo>
                      <a:pt x="6" y="139"/>
                    </a:lnTo>
                    <a:lnTo>
                      <a:pt x="13" y="135"/>
                    </a:lnTo>
                    <a:lnTo>
                      <a:pt x="22" y="129"/>
                    </a:lnTo>
                    <a:lnTo>
                      <a:pt x="27" y="124"/>
                    </a:lnTo>
                    <a:lnTo>
                      <a:pt x="35" y="120"/>
                    </a:lnTo>
                    <a:lnTo>
                      <a:pt x="46" y="117"/>
                    </a:lnTo>
                    <a:lnTo>
                      <a:pt x="55" y="116"/>
                    </a:lnTo>
                    <a:lnTo>
                      <a:pt x="65" y="113"/>
                    </a:lnTo>
                    <a:lnTo>
                      <a:pt x="77" y="110"/>
                    </a:lnTo>
                    <a:lnTo>
                      <a:pt x="90" y="103"/>
                    </a:lnTo>
                    <a:lnTo>
                      <a:pt x="99" y="96"/>
                    </a:lnTo>
                    <a:lnTo>
                      <a:pt x="102" y="88"/>
                    </a:lnTo>
                    <a:lnTo>
                      <a:pt x="102" y="78"/>
                    </a:lnTo>
                    <a:lnTo>
                      <a:pt x="105" y="73"/>
                    </a:lnTo>
                    <a:lnTo>
                      <a:pt x="107" y="71"/>
                    </a:lnTo>
                    <a:lnTo>
                      <a:pt x="111" y="76"/>
                    </a:lnTo>
                    <a:lnTo>
                      <a:pt x="114" y="79"/>
                    </a:lnTo>
                    <a:lnTo>
                      <a:pt x="116" y="78"/>
                    </a:lnTo>
                    <a:lnTo>
                      <a:pt x="116" y="76"/>
                    </a:lnTo>
                    <a:lnTo>
                      <a:pt x="117" y="73"/>
                    </a:lnTo>
                    <a:lnTo>
                      <a:pt x="117" y="68"/>
                    </a:lnTo>
                    <a:lnTo>
                      <a:pt x="119" y="66"/>
                    </a:lnTo>
                    <a:lnTo>
                      <a:pt x="126" y="69"/>
                    </a:lnTo>
                    <a:lnTo>
                      <a:pt x="128" y="62"/>
                    </a:lnTo>
                    <a:lnTo>
                      <a:pt x="131" y="57"/>
                    </a:lnTo>
                    <a:lnTo>
                      <a:pt x="134" y="53"/>
                    </a:lnTo>
                    <a:lnTo>
                      <a:pt x="136" y="47"/>
                    </a:lnTo>
                    <a:lnTo>
                      <a:pt x="143" y="46"/>
                    </a:lnTo>
                    <a:lnTo>
                      <a:pt x="148" y="43"/>
                    </a:lnTo>
                    <a:lnTo>
                      <a:pt x="153" y="39"/>
                    </a:lnTo>
                    <a:lnTo>
                      <a:pt x="158" y="38"/>
                    </a:lnTo>
                    <a:lnTo>
                      <a:pt x="161" y="39"/>
                    </a:lnTo>
                    <a:lnTo>
                      <a:pt x="164" y="41"/>
                    </a:lnTo>
                    <a:lnTo>
                      <a:pt x="166" y="43"/>
                    </a:lnTo>
                    <a:lnTo>
                      <a:pt x="170" y="54"/>
                    </a:lnTo>
                    <a:lnTo>
                      <a:pt x="171" y="52"/>
                    </a:lnTo>
                    <a:lnTo>
                      <a:pt x="176" y="49"/>
                    </a:lnTo>
                    <a:lnTo>
                      <a:pt x="180" y="49"/>
                    </a:lnTo>
                    <a:lnTo>
                      <a:pt x="183" y="51"/>
                    </a:lnTo>
                    <a:lnTo>
                      <a:pt x="185" y="53"/>
                    </a:lnTo>
                    <a:lnTo>
                      <a:pt x="187" y="49"/>
                    </a:lnTo>
                    <a:lnTo>
                      <a:pt x="187" y="39"/>
                    </a:lnTo>
                    <a:lnTo>
                      <a:pt x="188" y="37"/>
                    </a:lnTo>
                    <a:lnTo>
                      <a:pt x="190" y="34"/>
                    </a:lnTo>
                    <a:lnTo>
                      <a:pt x="192" y="32"/>
                    </a:lnTo>
                    <a:lnTo>
                      <a:pt x="192" y="28"/>
                    </a:lnTo>
                    <a:lnTo>
                      <a:pt x="194" y="24"/>
                    </a:lnTo>
                    <a:lnTo>
                      <a:pt x="200" y="22"/>
                    </a:lnTo>
                    <a:lnTo>
                      <a:pt x="209" y="20"/>
                    </a:lnTo>
                    <a:lnTo>
                      <a:pt x="215" y="19"/>
                    </a:lnTo>
                    <a:lnTo>
                      <a:pt x="218" y="19"/>
                    </a:lnTo>
                    <a:lnTo>
                      <a:pt x="219" y="18"/>
                    </a:lnTo>
                    <a:lnTo>
                      <a:pt x="222" y="17"/>
                    </a:lnTo>
                    <a:lnTo>
                      <a:pt x="223" y="17"/>
                    </a:lnTo>
                    <a:lnTo>
                      <a:pt x="222" y="14"/>
                    </a:lnTo>
                    <a:lnTo>
                      <a:pt x="219" y="13"/>
                    </a:lnTo>
                    <a:lnTo>
                      <a:pt x="215" y="9"/>
                    </a:lnTo>
                    <a:lnTo>
                      <a:pt x="215" y="7"/>
                    </a:lnTo>
                    <a:lnTo>
                      <a:pt x="228" y="13"/>
                    </a:lnTo>
                    <a:lnTo>
                      <a:pt x="239" y="17"/>
                    </a:lnTo>
                    <a:lnTo>
                      <a:pt x="252" y="18"/>
                    </a:lnTo>
                    <a:lnTo>
                      <a:pt x="256" y="18"/>
                    </a:lnTo>
                    <a:lnTo>
                      <a:pt x="261" y="15"/>
                    </a:lnTo>
                    <a:lnTo>
                      <a:pt x="264" y="15"/>
                    </a:lnTo>
                    <a:lnTo>
                      <a:pt x="267" y="17"/>
                    </a:lnTo>
                    <a:lnTo>
                      <a:pt x="271" y="20"/>
                    </a:lnTo>
                    <a:lnTo>
                      <a:pt x="272" y="23"/>
                    </a:lnTo>
                    <a:lnTo>
                      <a:pt x="272" y="25"/>
                    </a:lnTo>
                    <a:lnTo>
                      <a:pt x="271" y="27"/>
                    </a:lnTo>
                    <a:lnTo>
                      <a:pt x="268" y="28"/>
                    </a:lnTo>
                    <a:lnTo>
                      <a:pt x="266" y="28"/>
                    </a:lnTo>
                    <a:lnTo>
                      <a:pt x="264" y="29"/>
                    </a:lnTo>
                    <a:lnTo>
                      <a:pt x="262" y="30"/>
                    </a:lnTo>
                    <a:lnTo>
                      <a:pt x="257" y="51"/>
                    </a:lnTo>
                    <a:lnTo>
                      <a:pt x="257" y="52"/>
                    </a:lnTo>
                    <a:lnTo>
                      <a:pt x="258" y="53"/>
                    </a:lnTo>
                    <a:lnTo>
                      <a:pt x="262" y="53"/>
                    </a:lnTo>
                    <a:lnTo>
                      <a:pt x="264" y="54"/>
                    </a:lnTo>
                    <a:lnTo>
                      <a:pt x="266" y="54"/>
                    </a:lnTo>
                    <a:lnTo>
                      <a:pt x="267" y="56"/>
                    </a:lnTo>
                    <a:lnTo>
                      <a:pt x="268" y="58"/>
                    </a:lnTo>
                    <a:lnTo>
                      <a:pt x="268" y="62"/>
                    </a:lnTo>
                    <a:lnTo>
                      <a:pt x="269" y="63"/>
                    </a:lnTo>
                    <a:lnTo>
                      <a:pt x="297" y="73"/>
                    </a:lnTo>
                    <a:lnTo>
                      <a:pt x="299" y="74"/>
                    </a:lnTo>
                    <a:lnTo>
                      <a:pt x="302" y="77"/>
                    </a:lnTo>
                    <a:lnTo>
                      <a:pt x="303" y="79"/>
                    </a:lnTo>
                    <a:lnTo>
                      <a:pt x="306" y="82"/>
                    </a:lnTo>
                    <a:lnTo>
                      <a:pt x="308" y="83"/>
                    </a:lnTo>
                    <a:lnTo>
                      <a:pt x="312" y="85"/>
                    </a:lnTo>
                    <a:lnTo>
                      <a:pt x="318" y="82"/>
                    </a:lnTo>
                    <a:lnTo>
                      <a:pt x="323" y="76"/>
                    </a:lnTo>
                    <a:lnTo>
                      <a:pt x="328" y="58"/>
                    </a:lnTo>
                    <a:lnTo>
                      <a:pt x="330" y="51"/>
                    </a:lnTo>
                    <a:lnTo>
                      <a:pt x="330" y="14"/>
                    </a:lnTo>
                    <a:lnTo>
                      <a:pt x="332" y="12"/>
                    </a:lnTo>
                    <a:lnTo>
                      <a:pt x="336" y="4"/>
                    </a:lnTo>
                    <a:lnTo>
                      <a:pt x="338" y="3"/>
                    </a:lnTo>
                    <a:lnTo>
                      <a:pt x="3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7" name="Freeform 1224">
                <a:extLst>
                  <a:ext uri="{FF2B5EF4-FFF2-40B4-BE49-F238E27FC236}">
                    <a16:creationId xmlns:a16="http://schemas.microsoft.com/office/drawing/2014/main" id="{F770E2F9-BA1D-3D4F-B698-FE579A3C238C}"/>
                  </a:ext>
                </a:extLst>
              </p:cNvPr>
              <p:cNvSpPr>
                <a:spLocks/>
              </p:cNvSpPr>
              <p:nvPr/>
            </p:nvSpPr>
            <p:spPr bwMode="auto">
              <a:xfrm>
                <a:off x="9759281" y="5471209"/>
                <a:ext cx="184456" cy="180311"/>
              </a:xfrm>
              <a:custGeom>
                <a:avLst/>
                <a:gdLst/>
                <a:ahLst/>
                <a:cxnLst>
                  <a:cxn ang="0">
                    <a:pos x="72" y="0"/>
                  </a:cxn>
                  <a:cxn ang="0">
                    <a:pos x="72" y="2"/>
                  </a:cxn>
                  <a:cxn ang="0">
                    <a:pos x="74" y="4"/>
                  </a:cxn>
                  <a:cxn ang="0">
                    <a:pos x="74" y="8"/>
                  </a:cxn>
                  <a:cxn ang="0">
                    <a:pos x="76" y="9"/>
                  </a:cxn>
                  <a:cxn ang="0">
                    <a:pos x="77" y="9"/>
                  </a:cxn>
                  <a:cxn ang="0">
                    <a:pos x="84" y="5"/>
                  </a:cxn>
                  <a:cxn ang="0">
                    <a:pos x="87" y="8"/>
                  </a:cxn>
                  <a:cxn ang="0">
                    <a:pos x="88" y="12"/>
                  </a:cxn>
                  <a:cxn ang="0">
                    <a:pos x="89" y="14"/>
                  </a:cxn>
                  <a:cxn ang="0">
                    <a:pos x="83" y="27"/>
                  </a:cxn>
                  <a:cxn ang="0">
                    <a:pos x="78" y="32"/>
                  </a:cxn>
                  <a:cxn ang="0">
                    <a:pos x="73" y="34"/>
                  </a:cxn>
                  <a:cxn ang="0">
                    <a:pos x="73" y="47"/>
                  </a:cxn>
                  <a:cxn ang="0">
                    <a:pos x="68" y="47"/>
                  </a:cxn>
                  <a:cxn ang="0">
                    <a:pos x="64" y="48"/>
                  </a:cxn>
                  <a:cxn ang="0">
                    <a:pos x="58" y="48"/>
                  </a:cxn>
                  <a:cxn ang="0">
                    <a:pos x="57" y="53"/>
                  </a:cxn>
                  <a:cxn ang="0">
                    <a:pos x="49" y="68"/>
                  </a:cxn>
                  <a:cxn ang="0">
                    <a:pos x="47" y="75"/>
                  </a:cxn>
                  <a:cxn ang="0">
                    <a:pos x="46" y="77"/>
                  </a:cxn>
                  <a:cxn ang="0">
                    <a:pos x="43" y="80"/>
                  </a:cxn>
                  <a:cxn ang="0">
                    <a:pos x="39" y="82"/>
                  </a:cxn>
                  <a:cxn ang="0">
                    <a:pos x="37" y="85"/>
                  </a:cxn>
                  <a:cxn ang="0">
                    <a:pos x="33" y="86"/>
                  </a:cxn>
                  <a:cxn ang="0">
                    <a:pos x="30" y="87"/>
                  </a:cxn>
                  <a:cxn ang="0">
                    <a:pos x="29" y="87"/>
                  </a:cxn>
                  <a:cxn ang="0">
                    <a:pos x="24" y="85"/>
                  </a:cxn>
                  <a:cxn ang="0">
                    <a:pos x="20" y="85"/>
                  </a:cxn>
                  <a:cxn ang="0">
                    <a:pos x="18" y="83"/>
                  </a:cxn>
                  <a:cxn ang="0">
                    <a:pos x="14" y="82"/>
                  </a:cxn>
                  <a:cxn ang="0">
                    <a:pos x="12" y="81"/>
                  </a:cxn>
                  <a:cxn ang="0">
                    <a:pos x="8" y="80"/>
                  </a:cxn>
                  <a:cxn ang="0">
                    <a:pos x="5" y="78"/>
                  </a:cxn>
                  <a:cxn ang="0">
                    <a:pos x="4" y="78"/>
                  </a:cxn>
                  <a:cxn ang="0">
                    <a:pos x="3" y="77"/>
                  </a:cxn>
                  <a:cxn ang="0">
                    <a:pos x="2" y="77"/>
                  </a:cxn>
                  <a:cxn ang="0">
                    <a:pos x="0" y="76"/>
                  </a:cxn>
                  <a:cxn ang="0">
                    <a:pos x="3" y="68"/>
                  </a:cxn>
                  <a:cxn ang="0">
                    <a:pos x="7" y="63"/>
                  </a:cxn>
                  <a:cxn ang="0">
                    <a:pos x="13" y="58"/>
                  </a:cxn>
                  <a:cxn ang="0">
                    <a:pos x="17" y="53"/>
                  </a:cxn>
                  <a:cxn ang="0">
                    <a:pos x="18" y="51"/>
                  </a:cxn>
                  <a:cxn ang="0">
                    <a:pos x="22" y="47"/>
                  </a:cxn>
                  <a:cxn ang="0">
                    <a:pos x="24" y="47"/>
                  </a:cxn>
                  <a:cxn ang="0">
                    <a:pos x="32" y="44"/>
                  </a:cxn>
                  <a:cxn ang="0">
                    <a:pos x="39" y="38"/>
                  </a:cxn>
                  <a:cxn ang="0">
                    <a:pos x="47" y="34"/>
                  </a:cxn>
                  <a:cxn ang="0">
                    <a:pos x="49" y="32"/>
                  </a:cxn>
                  <a:cxn ang="0">
                    <a:pos x="51" y="29"/>
                  </a:cxn>
                  <a:cxn ang="0">
                    <a:pos x="52" y="28"/>
                  </a:cxn>
                  <a:cxn ang="0">
                    <a:pos x="53" y="25"/>
                  </a:cxn>
                  <a:cxn ang="0">
                    <a:pos x="54" y="24"/>
                  </a:cxn>
                  <a:cxn ang="0">
                    <a:pos x="54" y="20"/>
                  </a:cxn>
                  <a:cxn ang="0">
                    <a:pos x="58" y="17"/>
                  </a:cxn>
                  <a:cxn ang="0">
                    <a:pos x="61" y="17"/>
                  </a:cxn>
                  <a:cxn ang="0">
                    <a:pos x="62" y="15"/>
                  </a:cxn>
                  <a:cxn ang="0">
                    <a:pos x="62" y="13"/>
                  </a:cxn>
                  <a:cxn ang="0">
                    <a:pos x="63" y="9"/>
                  </a:cxn>
                  <a:cxn ang="0">
                    <a:pos x="64" y="7"/>
                  </a:cxn>
                  <a:cxn ang="0">
                    <a:pos x="69" y="2"/>
                  </a:cxn>
                  <a:cxn ang="0">
                    <a:pos x="72" y="0"/>
                  </a:cxn>
                </a:cxnLst>
                <a:rect l="0" t="0" r="r" b="b"/>
                <a:pathLst>
                  <a:path w="89" h="87">
                    <a:moveTo>
                      <a:pt x="72" y="0"/>
                    </a:moveTo>
                    <a:lnTo>
                      <a:pt x="72" y="2"/>
                    </a:lnTo>
                    <a:lnTo>
                      <a:pt x="74" y="4"/>
                    </a:lnTo>
                    <a:lnTo>
                      <a:pt x="74" y="8"/>
                    </a:lnTo>
                    <a:lnTo>
                      <a:pt x="76" y="9"/>
                    </a:lnTo>
                    <a:lnTo>
                      <a:pt x="77" y="9"/>
                    </a:lnTo>
                    <a:lnTo>
                      <a:pt x="84" y="5"/>
                    </a:lnTo>
                    <a:lnTo>
                      <a:pt x="87" y="8"/>
                    </a:lnTo>
                    <a:lnTo>
                      <a:pt x="88" y="12"/>
                    </a:lnTo>
                    <a:lnTo>
                      <a:pt x="89" y="14"/>
                    </a:lnTo>
                    <a:lnTo>
                      <a:pt x="83" y="27"/>
                    </a:lnTo>
                    <a:lnTo>
                      <a:pt x="78" y="32"/>
                    </a:lnTo>
                    <a:lnTo>
                      <a:pt x="73" y="34"/>
                    </a:lnTo>
                    <a:lnTo>
                      <a:pt x="73" y="47"/>
                    </a:lnTo>
                    <a:lnTo>
                      <a:pt x="68" y="47"/>
                    </a:lnTo>
                    <a:lnTo>
                      <a:pt x="64" y="48"/>
                    </a:lnTo>
                    <a:lnTo>
                      <a:pt x="58" y="48"/>
                    </a:lnTo>
                    <a:lnTo>
                      <a:pt x="57" y="53"/>
                    </a:lnTo>
                    <a:lnTo>
                      <a:pt x="49" y="68"/>
                    </a:lnTo>
                    <a:lnTo>
                      <a:pt x="47" y="75"/>
                    </a:lnTo>
                    <a:lnTo>
                      <a:pt x="46" y="77"/>
                    </a:lnTo>
                    <a:lnTo>
                      <a:pt x="43" y="80"/>
                    </a:lnTo>
                    <a:lnTo>
                      <a:pt x="39" y="82"/>
                    </a:lnTo>
                    <a:lnTo>
                      <a:pt x="37" y="85"/>
                    </a:lnTo>
                    <a:lnTo>
                      <a:pt x="33" y="86"/>
                    </a:lnTo>
                    <a:lnTo>
                      <a:pt x="30" y="87"/>
                    </a:lnTo>
                    <a:lnTo>
                      <a:pt x="29" y="87"/>
                    </a:lnTo>
                    <a:lnTo>
                      <a:pt x="24" y="85"/>
                    </a:lnTo>
                    <a:lnTo>
                      <a:pt x="20" y="85"/>
                    </a:lnTo>
                    <a:lnTo>
                      <a:pt x="18" y="83"/>
                    </a:lnTo>
                    <a:lnTo>
                      <a:pt x="14" y="82"/>
                    </a:lnTo>
                    <a:lnTo>
                      <a:pt x="12" y="81"/>
                    </a:lnTo>
                    <a:lnTo>
                      <a:pt x="8" y="80"/>
                    </a:lnTo>
                    <a:lnTo>
                      <a:pt x="5" y="78"/>
                    </a:lnTo>
                    <a:lnTo>
                      <a:pt x="4" y="78"/>
                    </a:lnTo>
                    <a:lnTo>
                      <a:pt x="3" y="77"/>
                    </a:lnTo>
                    <a:lnTo>
                      <a:pt x="2" y="77"/>
                    </a:lnTo>
                    <a:lnTo>
                      <a:pt x="0" y="76"/>
                    </a:lnTo>
                    <a:lnTo>
                      <a:pt x="3" y="68"/>
                    </a:lnTo>
                    <a:lnTo>
                      <a:pt x="7" y="63"/>
                    </a:lnTo>
                    <a:lnTo>
                      <a:pt x="13" y="58"/>
                    </a:lnTo>
                    <a:lnTo>
                      <a:pt x="17" y="53"/>
                    </a:lnTo>
                    <a:lnTo>
                      <a:pt x="18" y="51"/>
                    </a:lnTo>
                    <a:lnTo>
                      <a:pt x="22" y="47"/>
                    </a:lnTo>
                    <a:lnTo>
                      <a:pt x="24" y="47"/>
                    </a:lnTo>
                    <a:lnTo>
                      <a:pt x="32" y="44"/>
                    </a:lnTo>
                    <a:lnTo>
                      <a:pt x="39" y="38"/>
                    </a:lnTo>
                    <a:lnTo>
                      <a:pt x="47" y="34"/>
                    </a:lnTo>
                    <a:lnTo>
                      <a:pt x="49" y="32"/>
                    </a:lnTo>
                    <a:lnTo>
                      <a:pt x="51" y="29"/>
                    </a:lnTo>
                    <a:lnTo>
                      <a:pt x="52" y="28"/>
                    </a:lnTo>
                    <a:lnTo>
                      <a:pt x="53" y="25"/>
                    </a:lnTo>
                    <a:lnTo>
                      <a:pt x="54" y="24"/>
                    </a:lnTo>
                    <a:lnTo>
                      <a:pt x="54" y="20"/>
                    </a:lnTo>
                    <a:lnTo>
                      <a:pt x="58" y="17"/>
                    </a:lnTo>
                    <a:lnTo>
                      <a:pt x="61" y="17"/>
                    </a:lnTo>
                    <a:lnTo>
                      <a:pt x="62" y="15"/>
                    </a:lnTo>
                    <a:lnTo>
                      <a:pt x="62" y="13"/>
                    </a:lnTo>
                    <a:lnTo>
                      <a:pt x="63" y="9"/>
                    </a:lnTo>
                    <a:lnTo>
                      <a:pt x="64" y="7"/>
                    </a:lnTo>
                    <a:lnTo>
                      <a:pt x="69" y="2"/>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8" name="Freeform 1225">
                <a:extLst>
                  <a:ext uri="{FF2B5EF4-FFF2-40B4-BE49-F238E27FC236}">
                    <a16:creationId xmlns:a16="http://schemas.microsoft.com/office/drawing/2014/main" id="{290E3F27-1317-ED46-9A47-3136D468D55B}"/>
                  </a:ext>
                </a:extLst>
              </p:cNvPr>
              <p:cNvSpPr>
                <a:spLocks/>
              </p:cNvSpPr>
              <p:nvPr/>
            </p:nvSpPr>
            <p:spPr bwMode="auto">
              <a:xfrm>
                <a:off x="9910576" y="5297116"/>
                <a:ext cx="138860" cy="198963"/>
              </a:xfrm>
              <a:custGeom>
                <a:avLst/>
                <a:gdLst/>
                <a:ahLst/>
                <a:cxnLst>
                  <a:cxn ang="0">
                    <a:pos x="3" y="4"/>
                  </a:cxn>
                  <a:cxn ang="0">
                    <a:pos x="9" y="8"/>
                  </a:cxn>
                  <a:cxn ang="0">
                    <a:pos x="16" y="13"/>
                  </a:cxn>
                  <a:cxn ang="0">
                    <a:pos x="20" y="18"/>
                  </a:cxn>
                  <a:cxn ang="0">
                    <a:pos x="19" y="19"/>
                  </a:cxn>
                  <a:cxn ang="0">
                    <a:pos x="20" y="24"/>
                  </a:cxn>
                  <a:cxn ang="0">
                    <a:pos x="24" y="33"/>
                  </a:cxn>
                  <a:cxn ang="0">
                    <a:pos x="28" y="34"/>
                  </a:cxn>
                  <a:cxn ang="0">
                    <a:pos x="29" y="30"/>
                  </a:cxn>
                  <a:cxn ang="0">
                    <a:pos x="34" y="29"/>
                  </a:cxn>
                  <a:cxn ang="0">
                    <a:pos x="35" y="39"/>
                  </a:cxn>
                  <a:cxn ang="0">
                    <a:pos x="44" y="47"/>
                  </a:cxn>
                  <a:cxn ang="0">
                    <a:pos x="54" y="45"/>
                  </a:cxn>
                  <a:cxn ang="0">
                    <a:pos x="58" y="43"/>
                  </a:cxn>
                  <a:cxn ang="0">
                    <a:pos x="63" y="42"/>
                  </a:cxn>
                  <a:cxn ang="0">
                    <a:pos x="67" y="44"/>
                  </a:cxn>
                  <a:cxn ang="0">
                    <a:pos x="60" y="58"/>
                  </a:cxn>
                  <a:cxn ang="0">
                    <a:pos x="57" y="63"/>
                  </a:cxn>
                  <a:cxn ang="0">
                    <a:pos x="53" y="65"/>
                  </a:cxn>
                  <a:cxn ang="0">
                    <a:pos x="47" y="69"/>
                  </a:cxn>
                  <a:cxn ang="0">
                    <a:pos x="48" y="72"/>
                  </a:cxn>
                  <a:cxn ang="0">
                    <a:pos x="47" y="78"/>
                  </a:cxn>
                  <a:cxn ang="0">
                    <a:pos x="42" y="86"/>
                  </a:cxn>
                  <a:cxn ang="0">
                    <a:pos x="38" y="91"/>
                  </a:cxn>
                  <a:cxn ang="0">
                    <a:pos x="31" y="96"/>
                  </a:cxn>
                  <a:cxn ang="0">
                    <a:pos x="23" y="94"/>
                  </a:cxn>
                  <a:cxn ang="0">
                    <a:pos x="21" y="88"/>
                  </a:cxn>
                  <a:cxn ang="0">
                    <a:pos x="25" y="84"/>
                  </a:cxn>
                  <a:cxn ang="0">
                    <a:pos x="26" y="77"/>
                  </a:cxn>
                  <a:cxn ang="0">
                    <a:pos x="23" y="74"/>
                  </a:cxn>
                  <a:cxn ang="0">
                    <a:pos x="15" y="72"/>
                  </a:cxn>
                  <a:cxn ang="0">
                    <a:pos x="11" y="69"/>
                  </a:cxn>
                  <a:cxn ang="0">
                    <a:pos x="13" y="64"/>
                  </a:cxn>
                  <a:cxn ang="0">
                    <a:pos x="18" y="60"/>
                  </a:cxn>
                  <a:cxn ang="0">
                    <a:pos x="23" y="42"/>
                  </a:cxn>
                  <a:cxn ang="0">
                    <a:pos x="18" y="33"/>
                  </a:cxn>
                  <a:cxn ang="0">
                    <a:pos x="16" y="28"/>
                  </a:cxn>
                  <a:cxn ang="0">
                    <a:pos x="11" y="21"/>
                  </a:cxn>
                  <a:cxn ang="0">
                    <a:pos x="3" y="8"/>
                  </a:cxn>
                </a:cxnLst>
                <a:rect l="0" t="0" r="r" b="b"/>
                <a:pathLst>
                  <a:path w="67" h="96">
                    <a:moveTo>
                      <a:pt x="0" y="0"/>
                    </a:moveTo>
                    <a:lnTo>
                      <a:pt x="3" y="4"/>
                    </a:lnTo>
                    <a:lnTo>
                      <a:pt x="6" y="5"/>
                    </a:lnTo>
                    <a:lnTo>
                      <a:pt x="9" y="8"/>
                    </a:lnTo>
                    <a:lnTo>
                      <a:pt x="13" y="9"/>
                    </a:lnTo>
                    <a:lnTo>
                      <a:pt x="16" y="13"/>
                    </a:lnTo>
                    <a:lnTo>
                      <a:pt x="18" y="15"/>
                    </a:lnTo>
                    <a:lnTo>
                      <a:pt x="20" y="18"/>
                    </a:lnTo>
                    <a:lnTo>
                      <a:pt x="20" y="19"/>
                    </a:lnTo>
                    <a:lnTo>
                      <a:pt x="19" y="19"/>
                    </a:lnTo>
                    <a:lnTo>
                      <a:pt x="19" y="21"/>
                    </a:lnTo>
                    <a:lnTo>
                      <a:pt x="20" y="24"/>
                    </a:lnTo>
                    <a:lnTo>
                      <a:pt x="21" y="28"/>
                    </a:lnTo>
                    <a:lnTo>
                      <a:pt x="24" y="33"/>
                    </a:lnTo>
                    <a:lnTo>
                      <a:pt x="25" y="34"/>
                    </a:lnTo>
                    <a:lnTo>
                      <a:pt x="28" y="34"/>
                    </a:lnTo>
                    <a:lnTo>
                      <a:pt x="28" y="33"/>
                    </a:lnTo>
                    <a:lnTo>
                      <a:pt x="29" y="30"/>
                    </a:lnTo>
                    <a:lnTo>
                      <a:pt x="30" y="29"/>
                    </a:lnTo>
                    <a:lnTo>
                      <a:pt x="34" y="29"/>
                    </a:lnTo>
                    <a:lnTo>
                      <a:pt x="34" y="34"/>
                    </a:lnTo>
                    <a:lnTo>
                      <a:pt x="35" y="39"/>
                    </a:lnTo>
                    <a:lnTo>
                      <a:pt x="40" y="44"/>
                    </a:lnTo>
                    <a:lnTo>
                      <a:pt x="44" y="47"/>
                    </a:lnTo>
                    <a:lnTo>
                      <a:pt x="53" y="47"/>
                    </a:lnTo>
                    <a:lnTo>
                      <a:pt x="54" y="45"/>
                    </a:lnTo>
                    <a:lnTo>
                      <a:pt x="57" y="44"/>
                    </a:lnTo>
                    <a:lnTo>
                      <a:pt x="58" y="43"/>
                    </a:lnTo>
                    <a:lnTo>
                      <a:pt x="60" y="42"/>
                    </a:lnTo>
                    <a:lnTo>
                      <a:pt x="63" y="42"/>
                    </a:lnTo>
                    <a:lnTo>
                      <a:pt x="65" y="43"/>
                    </a:lnTo>
                    <a:lnTo>
                      <a:pt x="67" y="44"/>
                    </a:lnTo>
                    <a:lnTo>
                      <a:pt x="63" y="52"/>
                    </a:lnTo>
                    <a:lnTo>
                      <a:pt x="60" y="58"/>
                    </a:lnTo>
                    <a:lnTo>
                      <a:pt x="58" y="65"/>
                    </a:lnTo>
                    <a:lnTo>
                      <a:pt x="57" y="63"/>
                    </a:lnTo>
                    <a:lnTo>
                      <a:pt x="55" y="64"/>
                    </a:lnTo>
                    <a:lnTo>
                      <a:pt x="53" y="65"/>
                    </a:lnTo>
                    <a:lnTo>
                      <a:pt x="49" y="67"/>
                    </a:lnTo>
                    <a:lnTo>
                      <a:pt x="47" y="69"/>
                    </a:lnTo>
                    <a:lnTo>
                      <a:pt x="48" y="71"/>
                    </a:lnTo>
                    <a:lnTo>
                      <a:pt x="48" y="72"/>
                    </a:lnTo>
                    <a:lnTo>
                      <a:pt x="49" y="73"/>
                    </a:lnTo>
                    <a:lnTo>
                      <a:pt x="47" y="78"/>
                    </a:lnTo>
                    <a:lnTo>
                      <a:pt x="43" y="82"/>
                    </a:lnTo>
                    <a:lnTo>
                      <a:pt x="42" y="86"/>
                    </a:lnTo>
                    <a:lnTo>
                      <a:pt x="39" y="88"/>
                    </a:lnTo>
                    <a:lnTo>
                      <a:pt x="38" y="91"/>
                    </a:lnTo>
                    <a:lnTo>
                      <a:pt x="35" y="93"/>
                    </a:lnTo>
                    <a:lnTo>
                      <a:pt x="31" y="96"/>
                    </a:lnTo>
                    <a:lnTo>
                      <a:pt x="25" y="96"/>
                    </a:lnTo>
                    <a:lnTo>
                      <a:pt x="23" y="94"/>
                    </a:lnTo>
                    <a:lnTo>
                      <a:pt x="21" y="93"/>
                    </a:lnTo>
                    <a:lnTo>
                      <a:pt x="21" y="88"/>
                    </a:lnTo>
                    <a:lnTo>
                      <a:pt x="23" y="86"/>
                    </a:lnTo>
                    <a:lnTo>
                      <a:pt x="25" y="84"/>
                    </a:lnTo>
                    <a:lnTo>
                      <a:pt x="26" y="82"/>
                    </a:lnTo>
                    <a:lnTo>
                      <a:pt x="26" y="77"/>
                    </a:lnTo>
                    <a:lnTo>
                      <a:pt x="24" y="76"/>
                    </a:lnTo>
                    <a:lnTo>
                      <a:pt x="23" y="74"/>
                    </a:lnTo>
                    <a:lnTo>
                      <a:pt x="18" y="72"/>
                    </a:lnTo>
                    <a:lnTo>
                      <a:pt x="15" y="72"/>
                    </a:lnTo>
                    <a:lnTo>
                      <a:pt x="14" y="71"/>
                    </a:lnTo>
                    <a:lnTo>
                      <a:pt x="11" y="69"/>
                    </a:lnTo>
                    <a:lnTo>
                      <a:pt x="11" y="67"/>
                    </a:lnTo>
                    <a:lnTo>
                      <a:pt x="13" y="64"/>
                    </a:lnTo>
                    <a:lnTo>
                      <a:pt x="15" y="62"/>
                    </a:lnTo>
                    <a:lnTo>
                      <a:pt x="18" y="60"/>
                    </a:lnTo>
                    <a:lnTo>
                      <a:pt x="23" y="50"/>
                    </a:lnTo>
                    <a:lnTo>
                      <a:pt x="23" y="42"/>
                    </a:lnTo>
                    <a:lnTo>
                      <a:pt x="19" y="34"/>
                    </a:lnTo>
                    <a:lnTo>
                      <a:pt x="18" y="33"/>
                    </a:lnTo>
                    <a:lnTo>
                      <a:pt x="16" y="30"/>
                    </a:lnTo>
                    <a:lnTo>
                      <a:pt x="16" y="28"/>
                    </a:lnTo>
                    <a:lnTo>
                      <a:pt x="18" y="25"/>
                    </a:lnTo>
                    <a:lnTo>
                      <a:pt x="11" y="21"/>
                    </a:lnTo>
                    <a:lnTo>
                      <a:pt x="6" y="15"/>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9" name="Freeform 1209">
                <a:extLst>
                  <a:ext uri="{FF2B5EF4-FFF2-40B4-BE49-F238E27FC236}">
                    <a16:creationId xmlns:a16="http://schemas.microsoft.com/office/drawing/2014/main" id="{3EBCAEC2-A90A-AF40-A0FB-87FE8F9B4ECD}"/>
                  </a:ext>
                </a:extLst>
              </p:cNvPr>
              <p:cNvSpPr>
                <a:spLocks/>
              </p:cNvSpPr>
              <p:nvPr/>
            </p:nvSpPr>
            <p:spPr bwMode="auto">
              <a:xfrm>
                <a:off x="8982082" y="4565511"/>
                <a:ext cx="16580" cy="35234"/>
              </a:xfrm>
              <a:custGeom>
                <a:avLst/>
                <a:gdLst/>
                <a:ahLst/>
                <a:cxnLst>
                  <a:cxn ang="0">
                    <a:pos x="6" y="0"/>
                  </a:cxn>
                  <a:cxn ang="0">
                    <a:pos x="6" y="2"/>
                  </a:cxn>
                  <a:cxn ang="0">
                    <a:pos x="8" y="2"/>
                  </a:cxn>
                  <a:cxn ang="0">
                    <a:pos x="8" y="7"/>
                  </a:cxn>
                  <a:cxn ang="0">
                    <a:pos x="6" y="8"/>
                  </a:cxn>
                  <a:cxn ang="0">
                    <a:pos x="5" y="8"/>
                  </a:cxn>
                  <a:cxn ang="0">
                    <a:pos x="5" y="15"/>
                  </a:cxn>
                  <a:cxn ang="0">
                    <a:pos x="4" y="17"/>
                  </a:cxn>
                  <a:cxn ang="0">
                    <a:pos x="3" y="17"/>
                  </a:cxn>
                  <a:cxn ang="0">
                    <a:pos x="0" y="15"/>
                  </a:cxn>
                  <a:cxn ang="0">
                    <a:pos x="0" y="11"/>
                  </a:cxn>
                  <a:cxn ang="0">
                    <a:pos x="3" y="10"/>
                  </a:cxn>
                  <a:cxn ang="0">
                    <a:pos x="4" y="8"/>
                  </a:cxn>
                  <a:cxn ang="0">
                    <a:pos x="4" y="2"/>
                  </a:cxn>
                  <a:cxn ang="0">
                    <a:pos x="6" y="0"/>
                  </a:cxn>
                </a:cxnLst>
                <a:rect l="0" t="0" r="r" b="b"/>
                <a:pathLst>
                  <a:path w="8" h="17">
                    <a:moveTo>
                      <a:pt x="6" y="0"/>
                    </a:moveTo>
                    <a:lnTo>
                      <a:pt x="6" y="2"/>
                    </a:lnTo>
                    <a:lnTo>
                      <a:pt x="8" y="2"/>
                    </a:lnTo>
                    <a:lnTo>
                      <a:pt x="8" y="7"/>
                    </a:lnTo>
                    <a:lnTo>
                      <a:pt x="6" y="8"/>
                    </a:lnTo>
                    <a:lnTo>
                      <a:pt x="5" y="8"/>
                    </a:lnTo>
                    <a:lnTo>
                      <a:pt x="5" y="15"/>
                    </a:lnTo>
                    <a:lnTo>
                      <a:pt x="4" y="17"/>
                    </a:lnTo>
                    <a:lnTo>
                      <a:pt x="3" y="17"/>
                    </a:lnTo>
                    <a:lnTo>
                      <a:pt x="0" y="15"/>
                    </a:lnTo>
                    <a:lnTo>
                      <a:pt x="0" y="11"/>
                    </a:lnTo>
                    <a:lnTo>
                      <a:pt x="3" y="10"/>
                    </a:lnTo>
                    <a:lnTo>
                      <a:pt x="4" y="8"/>
                    </a:lnTo>
                    <a:lnTo>
                      <a:pt x="4"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0" name="Freeform 1210">
                <a:extLst>
                  <a:ext uri="{FF2B5EF4-FFF2-40B4-BE49-F238E27FC236}">
                    <a16:creationId xmlns:a16="http://schemas.microsoft.com/office/drawing/2014/main" id="{CA544FFD-A8B2-BE44-9C7E-5819217364FB}"/>
                  </a:ext>
                </a:extLst>
              </p:cNvPr>
              <p:cNvSpPr>
                <a:spLocks noEditPoints="1"/>
              </p:cNvSpPr>
              <p:nvPr/>
            </p:nvSpPr>
            <p:spPr bwMode="auto">
              <a:xfrm>
                <a:off x="9330267" y="4530279"/>
                <a:ext cx="93265" cy="55959"/>
              </a:xfrm>
              <a:custGeom>
                <a:avLst/>
                <a:gdLst/>
                <a:ahLst/>
                <a:cxnLst>
                  <a:cxn ang="0">
                    <a:pos x="12" y="24"/>
                  </a:cxn>
                  <a:cxn ang="0">
                    <a:pos x="13" y="25"/>
                  </a:cxn>
                  <a:cxn ang="0">
                    <a:pos x="12" y="24"/>
                  </a:cxn>
                  <a:cxn ang="0">
                    <a:pos x="40" y="0"/>
                  </a:cxn>
                  <a:cxn ang="0">
                    <a:pos x="43" y="0"/>
                  </a:cxn>
                  <a:cxn ang="0">
                    <a:pos x="45" y="3"/>
                  </a:cxn>
                  <a:cxn ang="0">
                    <a:pos x="45" y="9"/>
                  </a:cxn>
                  <a:cxn ang="0">
                    <a:pos x="44" y="12"/>
                  </a:cxn>
                  <a:cxn ang="0">
                    <a:pos x="43" y="13"/>
                  </a:cxn>
                  <a:cxn ang="0">
                    <a:pos x="40" y="14"/>
                  </a:cxn>
                  <a:cxn ang="0">
                    <a:pos x="39" y="15"/>
                  </a:cxn>
                  <a:cxn ang="0">
                    <a:pos x="38" y="18"/>
                  </a:cxn>
                  <a:cxn ang="0">
                    <a:pos x="38" y="20"/>
                  </a:cxn>
                  <a:cxn ang="0">
                    <a:pos x="25" y="25"/>
                  </a:cxn>
                  <a:cxn ang="0">
                    <a:pos x="18" y="27"/>
                  </a:cxn>
                  <a:cxn ang="0">
                    <a:pos x="17" y="27"/>
                  </a:cxn>
                  <a:cxn ang="0">
                    <a:pos x="13" y="25"/>
                  </a:cxn>
                  <a:cxn ang="0">
                    <a:pos x="13" y="24"/>
                  </a:cxn>
                  <a:cxn ang="0">
                    <a:pos x="12" y="24"/>
                  </a:cxn>
                  <a:cxn ang="0">
                    <a:pos x="12" y="23"/>
                  </a:cxn>
                  <a:cxn ang="0">
                    <a:pos x="9" y="22"/>
                  </a:cxn>
                  <a:cxn ang="0">
                    <a:pos x="8" y="22"/>
                  </a:cxn>
                  <a:cxn ang="0">
                    <a:pos x="5" y="20"/>
                  </a:cxn>
                  <a:cxn ang="0">
                    <a:pos x="3" y="20"/>
                  </a:cxn>
                  <a:cxn ang="0">
                    <a:pos x="2" y="19"/>
                  </a:cxn>
                  <a:cxn ang="0">
                    <a:pos x="0" y="17"/>
                  </a:cxn>
                  <a:cxn ang="0">
                    <a:pos x="15" y="17"/>
                  </a:cxn>
                  <a:cxn ang="0">
                    <a:pos x="18" y="15"/>
                  </a:cxn>
                  <a:cxn ang="0">
                    <a:pos x="22" y="14"/>
                  </a:cxn>
                  <a:cxn ang="0">
                    <a:pos x="25" y="14"/>
                  </a:cxn>
                  <a:cxn ang="0">
                    <a:pos x="28" y="13"/>
                  </a:cxn>
                  <a:cxn ang="0">
                    <a:pos x="30" y="13"/>
                  </a:cxn>
                  <a:cxn ang="0">
                    <a:pos x="35" y="10"/>
                  </a:cxn>
                  <a:cxn ang="0">
                    <a:pos x="37" y="8"/>
                  </a:cxn>
                  <a:cxn ang="0">
                    <a:pos x="38" y="7"/>
                  </a:cxn>
                  <a:cxn ang="0">
                    <a:pos x="38" y="4"/>
                  </a:cxn>
                  <a:cxn ang="0">
                    <a:pos x="39" y="2"/>
                  </a:cxn>
                  <a:cxn ang="0">
                    <a:pos x="40" y="0"/>
                  </a:cxn>
                </a:cxnLst>
                <a:rect l="0" t="0" r="r" b="b"/>
                <a:pathLst>
                  <a:path w="45" h="27">
                    <a:moveTo>
                      <a:pt x="12" y="24"/>
                    </a:moveTo>
                    <a:lnTo>
                      <a:pt x="13" y="25"/>
                    </a:lnTo>
                    <a:lnTo>
                      <a:pt x="12" y="24"/>
                    </a:lnTo>
                    <a:close/>
                    <a:moveTo>
                      <a:pt x="40" y="0"/>
                    </a:moveTo>
                    <a:lnTo>
                      <a:pt x="43" y="0"/>
                    </a:lnTo>
                    <a:lnTo>
                      <a:pt x="45" y="3"/>
                    </a:lnTo>
                    <a:lnTo>
                      <a:pt x="45" y="9"/>
                    </a:lnTo>
                    <a:lnTo>
                      <a:pt x="44" y="12"/>
                    </a:lnTo>
                    <a:lnTo>
                      <a:pt x="43" y="13"/>
                    </a:lnTo>
                    <a:lnTo>
                      <a:pt x="40" y="14"/>
                    </a:lnTo>
                    <a:lnTo>
                      <a:pt x="39" y="15"/>
                    </a:lnTo>
                    <a:lnTo>
                      <a:pt x="38" y="18"/>
                    </a:lnTo>
                    <a:lnTo>
                      <a:pt x="38" y="20"/>
                    </a:lnTo>
                    <a:lnTo>
                      <a:pt x="25" y="25"/>
                    </a:lnTo>
                    <a:lnTo>
                      <a:pt x="18" y="27"/>
                    </a:lnTo>
                    <a:lnTo>
                      <a:pt x="17" y="27"/>
                    </a:lnTo>
                    <a:lnTo>
                      <a:pt x="13" y="25"/>
                    </a:lnTo>
                    <a:lnTo>
                      <a:pt x="13" y="24"/>
                    </a:lnTo>
                    <a:lnTo>
                      <a:pt x="12" y="24"/>
                    </a:lnTo>
                    <a:lnTo>
                      <a:pt x="12" y="23"/>
                    </a:lnTo>
                    <a:lnTo>
                      <a:pt x="9" y="22"/>
                    </a:lnTo>
                    <a:lnTo>
                      <a:pt x="8" y="22"/>
                    </a:lnTo>
                    <a:lnTo>
                      <a:pt x="5" y="20"/>
                    </a:lnTo>
                    <a:lnTo>
                      <a:pt x="3" y="20"/>
                    </a:lnTo>
                    <a:lnTo>
                      <a:pt x="2" y="19"/>
                    </a:lnTo>
                    <a:lnTo>
                      <a:pt x="0" y="17"/>
                    </a:lnTo>
                    <a:lnTo>
                      <a:pt x="15" y="17"/>
                    </a:lnTo>
                    <a:lnTo>
                      <a:pt x="18" y="15"/>
                    </a:lnTo>
                    <a:lnTo>
                      <a:pt x="22" y="14"/>
                    </a:lnTo>
                    <a:lnTo>
                      <a:pt x="25" y="14"/>
                    </a:lnTo>
                    <a:lnTo>
                      <a:pt x="28" y="13"/>
                    </a:lnTo>
                    <a:lnTo>
                      <a:pt x="30" y="13"/>
                    </a:lnTo>
                    <a:lnTo>
                      <a:pt x="35" y="10"/>
                    </a:lnTo>
                    <a:lnTo>
                      <a:pt x="37" y="8"/>
                    </a:lnTo>
                    <a:lnTo>
                      <a:pt x="38" y="7"/>
                    </a:lnTo>
                    <a:lnTo>
                      <a:pt x="38" y="4"/>
                    </a:lnTo>
                    <a:lnTo>
                      <a:pt x="39" y="2"/>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1" name="Freeform 1211">
                <a:extLst>
                  <a:ext uri="{FF2B5EF4-FFF2-40B4-BE49-F238E27FC236}">
                    <a16:creationId xmlns:a16="http://schemas.microsoft.com/office/drawing/2014/main" id="{4F0FB13F-0165-9D49-9987-AFAAF94693F6}"/>
                  </a:ext>
                </a:extLst>
              </p:cNvPr>
              <p:cNvSpPr>
                <a:spLocks/>
              </p:cNvSpPr>
              <p:nvPr/>
            </p:nvSpPr>
            <p:spPr bwMode="auto">
              <a:xfrm>
                <a:off x="8901252" y="4437014"/>
                <a:ext cx="489118" cy="252849"/>
              </a:xfrm>
              <a:custGeom>
                <a:avLst/>
                <a:gdLst/>
                <a:ahLst/>
                <a:cxnLst>
                  <a:cxn ang="0">
                    <a:pos x="29" y="3"/>
                  </a:cxn>
                  <a:cxn ang="0">
                    <a:pos x="40" y="24"/>
                  </a:cxn>
                  <a:cxn ang="0">
                    <a:pos x="47" y="26"/>
                  </a:cxn>
                  <a:cxn ang="0">
                    <a:pos x="56" y="35"/>
                  </a:cxn>
                  <a:cxn ang="0">
                    <a:pos x="61" y="31"/>
                  </a:cxn>
                  <a:cxn ang="0">
                    <a:pos x="67" y="25"/>
                  </a:cxn>
                  <a:cxn ang="0">
                    <a:pos x="74" y="21"/>
                  </a:cxn>
                  <a:cxn ang="0">
                    <a:pos x="86" y="13"/>
                  </a:cxn>
                  <a:cxn ang="0">
                    <a:pos x="91" y="15"/>
                  </a:cxn>
                  <a:cxn ang="0">
                    <a:pos x="98" y="21"/>
                  </a:cxn>
                  <a:cxn ang="0">
                    <a:pos x="113" y="24"/>
                  </a:cxn>
                  <a:cxn ang="0">
                    <a:pos x="119" y="26"/>
                  </a:cxn>
                  <a:cxn ang="0">
                    <a:pos x="148" y="35"/>
                  </a:cxn>
                  <a:cxn ang="0">
                    <a:pos x="160" y="41"/>
                  </a:cxn>
                  <a:cxn ang="0">
                    <a:pos x="163" y="45"/>
                  </a:cxn>
                  <a:cxn ang="0">
                    <a:pos x="178" y="55"/>
                  </a:cxn>
                  <a:cxn ang="0">
                    <a:pos x="190" y="67"/>
                  </a:cxn>
                  <a:cxn ang="0">
                    <a:pos x="200" y="73"/>
                  </a:cxn>
                  <a:cxn ang="0">
                    <a:pos x="192" y="77"/>
                  </a:cxn>
                  <a:cxn ang="0">
                    <a:pos x="197" y="86"/>
                  </a:cxn>
                  <a:cxn ang="0">
                    <a:pos x="202" y="91"/>
                  </a:cxn>
                  <a:cxn ang="0">
                    <a:pos x="209" y="101"/>
                  </a:cxn>
                  <a:cxn ang="0">
                    <a:pos x="216" y="104"/>
                  </a:cxn>
                  <a:cxn ang="0">
                    <a:pos x="220" y="109"/>
                  </a:cxn>
                  <a:cxn ang="0">
                    <a:pos x="227" y="113"/>
                  </a:cxn>
                  <a:cxn ang="0">
                    <a:pos x="236" y="116"/>
                  </a:cxn>
                  <a:cxn ang="0">
                    <a:pos x="227" y="122"/>
                  </a:cxn>
                  <a:cxn ang="0">
                    <a:pos x="210" y="117"/>
                  </a:cxn>
                  <a:cxn ang="0">
                    <a:pos x="196" y="109"/>
                  </a:cxn>
                  <a:cxn ang="0">
                    <a:pos x="194" y="106"/>
                  </a:cxn>
                  <a:cxn ang="0">
                    <a:pos x="178" y="91"/>
                  </a:cxn>
                  <a:cxn ang="0">
                    <a:pos x="158" y="84"/>
                  </a:cxn>
                  <a:cxn ang="0">
                    <a:pos x="152" y="89"/>
                  </a:cxn>
                  <a:cxn ang="0">
                    <a:pos x="147" y="94"/>
                  </a:cxn>
                  <a:cxn ang="0">
                    <a:pos x="145" y="103"/>
                  </a:cxn>
                  <a:cxn ang="0">
                    <a:pos x="122" y="102"/>
                  </a:cxn>
                  <a:cxn ang="0">
                    <a:pos x="102" y="92"/>
                  </a:cxn>
                  <a:cxn ang="0">
                    <a:pos x="87" y="94"/>
                  </a:cxn>
                  <a:cxn ang="0">
                    <a:pos x="87" y="87"/>
                  </a:cxn>
                  <a:cxn ang="0">
                    <a:pos x="93" y="84"/>
                  </a:cxn>
                  <a:cxn ang="0">
                    <a:pos x="91" y="75"/>
                  </a:cxn>
                  <a:cxn ang="0">
                    <a:pos x="84" y="60"/>
                  </a:cxn>
                  <a:cxn ang="0">
                    <a:pos x="74" y="55"/>
                  </a:cxn>
                  <a:cxn ang="0">
                    <a:pos x="49" y="50"/>
                  </a:cxn>
                  <a:cxn ang="0">
                    <a:pos x="43" y="47"/>
                  </a:cxn>
                  <a:cxn ang="0">
                    <a:pos x="34" y="41"/>
                  </a:cxn>
                  <a:cxn ang="0">
                    <a:pos x="29" y="45"/>
                  </a:cxn>
                  <a:cxn ang="0">
                    <a:pos x="24" y="39"/>
                  </a:cxn>
                  <a:cxn ang="0">
                    <a:pos x="22" y="34"/>
                  </a:cxn>
                  <a:cxn ang="0">
                    <a:pos x="15" y="31"/>
                  </a:cxn>
                  <a:cxn ang="0">
                    <a:pos x="27" y="26"/>
                  </a:cxn>
                  <a:cxn ang="0">
                    <a:pos x="33" y="23"/>
                  </a:cxn>
                  <a:cxn ang="0">
                    <a:pos x="19" y="25"/>
                  </a:cxn>
                  <a:cxn ang="0">
                    <a:pos x="14" y="23"/>
                  </a:cxn>
                  <a:cxn ang="0">
                    <a:pos x="4" y="15"/>
                  </a:cxn>
                  <a:cxn ang="0">
                    <a:pos x="0" y="11"/>
                  </a:cxn>
                  <a:cxn ang="0">
                    <a:pos x="13" y="4"/>
                  </a:cxn>
                </a:cxnLst>
                <a:rect l="0" t="0" r="r" b="b"/>
                <a:pathLst>
                  <a:path w="236" h="122">
                    <a:moveTo>
                      <a:pt x="18" y="0"/>
                    </a:moveTo>
                    <a:lnTo>
                      <a:pt x="22" y="0"/>
                    </a:lnTo>
                    <a:lnTo>
                      <a:pt x="29" y="3"/>
                    </a:lnTo>
                    <a:lnTo>
                      <a:pt x="37" y="8"/>
                    </a:lnTo>
                    <a:lnTo>
                      <a:pt x="40" y="9"/>
                    </a:lnTo>
                    <a:lnTo>
                      <a:pt x="40" y="24"/>
                    </a:lnTo>
                    <a:lnTo>
                      <a:pt x="42" y="25"/>
                    </a:lnTo>
                    <a:lnTo>
                      <a:pt x="44" y="26"/>
                    </a:lnTo>
                    <a:lnTo>
                      <a:pt x="47" y="26"/>
                    </a:lnTo>
                    <a:lnTo>
                      <a:pt x="47" y="28"/>
                    </a:lnTo>
                    <a:lnTo>
                      <a:pt x="54" y="35"/>
                    </a:lnTo>
                    <a:lnTo>
                      <a:pt x="56" y="35"/>
                    </a:lnTo>
                    <a:lnTo>
                      <a:pt x="57" y="34"/>
                    </a:lnTo>
                    <a:lnTo>
                      <a:pt x="59" y="33"/>
                    </a:lnTo>
                    <a:lnTo>
                      <a:pt x="61" y="31"/>
                    </a:lnTo>
                    <a:lnTo>
                      <a:pt x="62" y="29"/>
                    </a:lnTo>
                    <a:lnTo>
                      <a:pt x="62" y="28"/>
                    </a:lnTo>
                    <a:lnTo>
                      <a:pt x="67" y="25"/>
                    </a:lnTo>
                    <a:lnTo>
                      <a:pt x="68" y="24"/>
                    </a:lnTo>
                    <a:lnTo>
                      <a:pt x="72" y="23"/>
                    </a:lnTo>
                    <a:lnTo>
                      <a:pt x="74" y="21"/>
                    </a:lnTo>
                    <a:lnTo>
                      <a:pt x="79" y="16"/>
                    </a:lnTo>
                    <a:lnTo>
                      <a:pt x="83" y="14"/>
                    </a:lnTo>
                    <a:lnTo>
                      <a:pt x="86" y="13"/>
                    </a:lnTo>
                    <a:lnTo>
                      <a:pt x="86" y="14"/>
                    </a:lnTo>
                    <a:lnTo>
                      <a:pt x="88" y="15"/>
                    </a:lnTo>
                    <a:lnTo>
                      <a:pt x="91" y="15"/>
                    </a:lnTo>
                    <a:lnTo>
                      <a:pt x="94" y="16"/>
                    </a:lnTo>
                    <a:lnTo>
                      <a:pt x="97" y="19"/>
                    </a:lnTo>
                    <a:lnTo>
                      <a:pt x="98" y="21"/>
                    </a:lnTo>
                    <a:lnTo>
                      <a:pt x="101" y="23"/>
                    </a:lnTo>
                    <a:lnTo>
                      <a:pt x="112" y="23"/>
                    </a:lnTo>
                    <a:lnTo>
                      <a:pt x="113" y="24"/>
                    </a:lnTo>
                    <a:lnTo>
                      <a:pt x="116" y="25"/>
                    </a:lnTo>
                    <a:lnTo>
                      <a:pt x="117" y="25"/>
                    </a:lnTo>
                    <a:lnTo>
                      <a:pt x="119" y="26"/>
                    </a:lnTo>
                    <a:lnTo>
                      <a:pt x="127" y="31"/>
                    </a:lnTo>
                    <a:lnTo>
                      <a:pt x="138" y="34"/>
                    </a:lnTo>
                    <a:lnTo>
                      <a:pt x="148" y="35"/>
                    </a:lnTo>
                    <a:lnTo>
                      <a:pt x="151" y="36"/>
                    </a:lnTo>
                    <a:lnTo>
                      <a:pt x="152" y="38"/>
                    </a:lnTo>
                    <a:lnTo>
                      <a:pt x="160" y="41"/>
                    </a:lnTo>
                    <a:lnTo>
                      <a:pt x="160" y="43"/>
                    </a:lnTo>
                    <a:lnTo>
                      <a:pt x="162" y="44"/>
                    </a:lnTo>
                    <a:lnTo>
                      <a:pt x="163" y="45"/>
                    </a:lnTo>
                    <a:lnTo>
                      <a:pt x="165" y="45"/>
                    </a:lnTo>
                    <a:lnTo>
                      <a:pt x="172" y="49"/>
                    </a:lnTo>
                    <a:lnTo>
                      <a:pt x="178" y="55"/>
                    </a:lnTo>
                    <a:lnTo>
                      <a:pt x="182" y="60"/>
                    </a:lnTo>
                    <a:lnTo>
                      <a:pt x="187" y="65"/>
                    </a:lnTo>
                    <a:lnTo>
                      <a:pt x="190" y="67"/>
                    </a:lnTo>
                    <a:lnTo>
                      <a:pt x="197" y="67"/>
                    </a:lnTo>
                    <a:lnTo>
                      <a:pt x="200" y="69"/>
                    </a:lnTo>
                    <a:lnTo>
                      <a:pt x="200" y="73"/>
                    </a:lnTo>
                    <a:lnTo>
                      <a:pt x="197" y="75"/>
                    </a:lnTo>
                    <a:lnTo>
                      <a:pt x="194" y="75"/>
                    </a:lnTo>
                    <a:lnTo>
                      <a:pt x="192" y="77"/>
                    </a:lnTo>
                    <a:lnTo>
                      <a:pt x="192" y="79"/>
                    </a:lnTo>
                    <a:lnTo>
                      <a:pt x="196" y="83"/>
                    </a:lnTo>
                    <a:lnTo>
                      <a:pt x="197" y="86"/>
                    </a:lnTo>
                    <a:lnTo>
                      <a:pt x="200" y="87"/>
                    </a:lnTo>
                    <a:lnTo>
                      <a:pt x="200" y="88"/>
                    </a:lnTo>
                    <a:lnTo>
                      <a:pt x="202" y="91"/>
                    </a:lnTo>
                    <a:lnTo>
                      <a:pt x="204" y="94"/>
                    </a:lnTo>
                    <a:lnTo>
                      <a:pt x="205" y="97"/>
                    </a:lnTo>
                    <a:lnTo>
                      <a:pt x="209" y="101"/>
                    </a:lnTo>
                    <a:lnTo>
                      <a:pt x="210" y="103"/>
                    </a:lnTo>
                    <a:lnTo>
                      <a:pt x="214" y="104"/>
                    </a:lnTo>
                    <a:lnTo>
                      <a:pt x="216" y="104"/>
                    </a:lnTo>
                    <a:lnTo>
                      <a:pt x="219" y="107"/>
                    </a:lnTo>
                    <a:lnTo>
                      <a:pt x="219" y="108"/>
                    </a:lnTo>
                    <a:lnTo>
                      <a:pt x="220" y="109"/>
                    </a:lnTo>
                    <a:lnTo>
                      <a:pt x="224" y="109"/>
                    </a:lnTo>
                    <a:lnTo>
                      <a:pt x="226" y="111"/>
                    </a:lnTo>
                    <a:lnTo>
                      <a:pt x="227" y="113"/>
                    </a:lnTo>
                    <a:lnTo>
                      <a:pt x="227" y="114"/>
                    </a:lnTo>
                    <a:lnTo>
                      <a:pt x="229" y="116"/>
                    </a:lnTo>
                    <a:lnTo>
                      <a:pt x="236" y="116"/>
                    </a:lnTo>
                    <a:lnTo>
                      <a:pt x="234" y="117"/>
                    </a:lnTo>
                    <a:lnTo>
                      <a:pt x="231" y="122"/>
                    </a:lnTo>
                    <a:lnTo>
                      <a:pt x="227" y="122"/>
                    </a:lnTo>
                    <a:lnTo>
                      <a:pt x="225" y="121"/>
                    </a:lnTo>
                    <a:lnTo>
                      <a:pt x="221" y="117"/>
                    </a:lnTo>
                    <a:lnTo>
                      <a:pt x="210" y="117"/>
                    </a:lnTo>
                    <a:lnTo>
                      <a:pt x="202" y="114"/>
                    </a:lnTo>
                    <a:lnTo>
                      <a:pt x="199" y="112"/>
                    </a:lnTo>
                    <a:lnTo>
                      <a:pt x="196" y="109"/>
                    </a:lnTo>
                    <a:lnTo>
                      <a:pt x="195" y="107"/>
                    </a:lnTo>
                    <a:lnTo>
                      <a:pt x="195" y="106"/>
                    </a:lnTo>
                    <a:lnTo>
                      <a:pt x="194" y="106"/>
                    </a:lnTo>
                    <a:lnTo>
                      <a:pt x="191" y="104"/>
                    </a:lnTo>
                    <a:lnTo>
                      <a:pt x="185" y="98"/>
                    </a:lnTo>
                    <a:lnTo>
                      <a:pt x="178" y="91"/>
                    </a:lnTo>
                    <a:lnTo>
                      <a:pt x="171" y="87"/>
                    </a:lnTo>
                    <a:lnTo>
                      <a:pt x="162" y="84"/>
                    </a:lnTo>
                    <a:lnTo>
                      <a:pt x="158" y="84"/>
                    </a:lnTo>
                    <a:lnTo>
                      <a:pt x="155" y="86"/>
                    </a:lnTo>
                    <a:lnTo>
                      <a:pt x="153" y="88"/>
                    </a:lnTo>
                    <a:lnTo>
                      <a:pt x="152" y="89"/>
                    </a:lnTo>
                    <a:lnTo>
                      <a:pt x="151" y="92"/>
                    </a:lnTo>
                    <a:lnTo>
                      <a:pt x="148" y="93"/>
                    </a:lnTo>
                    <a:lnTo>
                      <a:pt x="147" y="94"/>
                    </a:lnTo>
                    <a:lnTo>
                      <a:pt x="147" y="99"/>
                    </a:lnTo>
                    <a:lnTo>
                      <a:pt x="146" y="101"/>
                    </a:lnTo>
                    <a:lnTo>
                      <a:pt x="145" y="103"/>
                    </a:lnTo>
                    <a:lnTo>
                      <a:pt x="145" y="104"/>
                    </a:lnTo>
                    <a:lnTo>
                      <a:pt x="130" y="104"/>
                    </a:lnTo>
                    <a:lnTo>
                      <a:pt x="122" y="102"/>
                    </a:lnTo>
                    <a:lnTo>
                      <a:pt x="112" y="94"/>
                    </a:lnTo>
                    <a:lnTo>
                      <a:pt x="104" y="92"/>
                    </a:lnTo>
                    <a:lnTo>
                      <a:pt x="102" y="92"/>
                    </a:lnTo>
                    <a:lnTo>
                      <a:pt x="99" y="93"/>
                    </a:lnTo>
                    <a:lnTo>
                      <a:pt x="99" y="94"/>
                    </a:lnTo>
                    <a:lnTo>
                      <a:pt x="87" y="94"/>
                    </a:lnTo>
                    <a:lnTo>
                      <a:pt x="84" y="92"/>
                    </a:lnTo>
                    <a:lnTo>
                      <a:pt x="84" y="88"/>
                    </a:lnTo>
                    <a:lnTo>
                      <a:pt x="87" y="87"/>
                    </a:lnTo>
                    <a:lnTo>
                      <a:pt x="88" y="86"/>
                    </a:lnTo>
                    <a:lnTo>
                      <a:pt x="91" y="84"/>
                    </a:lnTo>
                    <a:lnTo>
                      <a:pt x="93" y="84"/>
                    </a:lnTo>
                    <a:lnTo>
                      <a:pt x="94" y="83"/>
                    </a:lnTo>
                    <a:lnTo>
                      <a:pt x="92" y="79"/>
                    </a:lnTo>
                    <a:lnTo>
                      <a:pt x="91" y="75"/>
                    </a:lnTo>
                    <a:lnTo>
                      <a:pt x="89" y="73"/>
                    </a:lnTo>
                    <a:lnTo>
                      <a:pt x="89" y="65"/>
                    </a:lnTo>
                    <a:lnTo>
                      <a:pt x="84" y="60"/>
                    </a:lnTo>
                    <a:lnTo>
                      <a:pt x="81" y="58"/>
                    </a:lnTo>
                    <a:lnTo>
                      <a:pt x="78" y="57"/>
                    </a:lnTo>
                    <a:lnTo>
                      <a:pt x="74" y="55"/>
                    </a:lnTo>
                    <a:lnTo>
                      <a:pt x="72" y="54"/>
                    </a:lnTo>
                    <a:lnTo>
                      <a:pt x="62" y="52"/>
                    </a:lnTo>
                    <a:lnTo>
                      <a:pt x="49" y="50"/>
                    </a:lnTo>
                    <a:lnTo>
                      <a:pt x="47" y="50"/>
                    </a:lnTo>
                    <a:lnTo>
                      <a:pt x="45" y="48"/>
                    </a:lnTo>
                    <a:lnTo>
                      <a:pt x="43" y="47"/>
                    </a:lnTo>
                    <a:lnTo>
                      <a:pt x="42" y="44"/>
                    </a:lnTo>
                    <a:lnTo>
                      <a:pt x="37" y="41"/>
                    </a:lnTo>
                    <a:lnTo>
                      <a:pt x="34" y="41"/>
                    </a:lnTo>
                    <a:lnTo>
                      <a:pt x="34" y="38"/>
                    </a:lnTo>
                    <a:lnTo>
                      <a:pt x="32" y="43"/>
                    </a:lnTo>
                    <a:lnTo>
                      <a:pt x="29" y="45"/>
                    </a:lnTo>
                    <a:lnTo>
                      <a:pt x="25" y="45"/>
                    </a:lnTo>
                    <a:lnTo>
                      <a:pt x="24" y="44"/>
                    </a:lnTo>
                    <a:lnTo>
                      <a:pt x="24" y="39"/>
                    </a:lnTo>
                    <a:lnTo>
                      <a:pt x="23" y="38"/>
                    </a:lnTo>
                    <a:lnTo>
                      <a:pt x="23" y="35"/>
                    </a:lnTo>
                    <a:lnTo>
                      <a:pt x="22" y="34"/>
                    </a:lnTo>
                    <a:lnTo>
                      <a:pt x="19" y="33"/>
                    </a:lnTo>
                    <a:lnTo>
                      <a:pt x="18" y="31"/>
                    </a:lnTo>
                    <a:lnTo>
                      <a:pt x="15" y="31"/>
                    </a:lnTo>
                    <a:lnTo>
                      <a:pt x="15" y="30"/>
                    </a:lnTo>
                    <a:lnTo>
                      <a:pt x="20" y="28"/>
                    </a:lnTo>
                    <a:lnTo>
                      <a:pt x="27" y="26"/>
                    </a:lnTo>
                    <a:lnTo>
                      <a:pt x="32" y="25"/>
                    </a:lnTo>
                    <a:lnTo>
                      <a:pt x="35" y="23"/>
                    </a:lnTo>
                    <a:lnTo>
                      <a:pt x="33" y="23"/>
                    </a:lnTo>
                    <a:lnTo>
                      <a:pt x="28" y="24"/>
                    </a:lnTo>
                    <a:lnTo>
                      <a:pt x="22" y="25"/>
                    </a:lnTo>
                    <a:lnTo>
                      <a:pt x="19" y="25"/>
                    </a:lnTo>
                    <a:lnTo>
                      <a:pt x="18" y="24"/>
                    </a:lnTo>
                    <a:lnTo>
                      <a:pt x="15" y="24"/>
                    </a:lnTo>
                    <a:lnTo>
                      <a:pt x="14" y="23"/>
                    </a:lnTo>
                    <a:lnTo>
                      <a:pt x="12" y="18"/>
                    </a:lnTo>
                    <a:lnTo>
                      <a:pt x="7" y="15"/>
                    </a:lnTo>
                    <a:lnTo>
                      <a:pt x="4" y="15"/>
                    </a:lnTo>
                    <a:lnTo>
                      <a:pt x="3" y="14"/>
                    </a:lnTo>
                    <a:lnTo>
                      <a:pt x="0" y="13"/>
                    </a:lnTo>
                    <a:lnTo>
                      <a:pt x="0" y="11"/>
                    </a:lnTo>
                    <a:lnTo>
                      <a:pt x="4" y="8"/>
                    </a:lnTo>
                    <a:lnTo>
                      <a:pt x="9" y="8"/>
                    </a:lnTo>
                    <a:lnTo>
                      <a:pt x="13" y="4"/>
                    </a:lnTo>
                    <a:lnTo>
                      <a:pt x="15" y="3"/>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2" name="Freeform 1212">
                <a:extLst>
                  <a:ext uri="{FF2B5EF4-FFF2-40B4-BE49-F238E27FC236}">
                    <a16:creationId xmlns:a16="http://schemas.microsoft.com/office/drawing/2014/main" id="{D16DF4FA-97EA-F545-BDD7-B9FF1091508C}"/>
                  </a:ext>
                </a:extLst>
              </p:cNvPr>
              <p:cNvSpPr>
                <a:spLocks/>
              </p:cNvSpPr>
              <p:nvPr/>
            </p:nvSpPr>
            <p:spPr bwMode="auto">
              <a:xfrm>
                <a:off x="9398660" y="4490900"/>
                <a:ext cx="49741" cy="49741"/>
              </a:xfrm>
              <a:custGeom>
                <a:avLst/>
                <a:gdLst/>
                <a:ahLst/>
                <a:cxnLst>
                  <a:cxn ang="0">
                    <a:pos x="0" y="0"/>
                  </a:cxn>
                  <a:cxn ang="0">
                    <a:pos x="5" y="3"/>
                  </a:cxn>
                  <a:cxn ang="0">
                    <a:pos x="9" y="5"/>
                  </a:cxn>
                  <a:cxn ang="0">
                    <a:pos x="12" y="9"/>
                  </a:cxn>
                  <a:cxn ang="0">
                    <a:pos x="15" y="13"/>
                  </a:cxn>
                  <a:cxn ang="0">
                    <a:pos x="20" y="15"/>
                  </a:cxn>
                  <a:cxn ang="0">
                    <a:pos x="21" y="17"/>
                  </a:cxn>
                  <a:cxn ang="0">
                    <a:pos x="24" y="18"/>
                  </a:cxn>
                  <a:cxn ang="0">
                    <a:pos x="24" y="24"/>
                  </a:cxn>
                  <a:cxn ang="0">
                    <a:pos x="21" y="24"/>
                  </a:cxn>
                  <a:cxn ang="0">
                    <a:pos x="19" y="23"/>
                  </a:cxn>
                  <a:cxn ang="0">
                    <a:pos x="18" y="22"/>
                  </a:cxn>
                  <a:cxn ang="0">
                    <a:pos x="16" y="19"/>
                  </a:cxn>
                  <a:cxn ang="0">
                    <a:pos x="16" y="15"/>
                  </a:cxn>
                  <a:cxn ang="0">
                    <a:pos x="14" y="14"/>
                  </a:cxn>
                  <a:cxn ang="0">
                    <a:pos x="12" y="13"/>
                  </a:cxn>
                  <a:cxn ang="0">
                    <a:pos x="10" y="8"/>
                  </a:cxn>
                  <a:cxn ang="0">
                    <a:pos x="7" y="5"/>
                  </a:cxn>
                  <a:cxn ang="0">
                    <a:pos x="5" y="4"/>
                  </a:cxn>
                  <a:cxn ang="0">
                    <a:pos x="2" y="4"/>
                  </a:cxn>
                  <a:cxn ang="0">
                    <a:pos x="1" y="3"/>
                  </a:cxn>
                  <a:cxn ang="0">
                    <a:pos x="0" y="0"/>
                  </a:cxn>
                </a:cxnLst>
                <a:rect l="0" t="0" r="r" b="b"/>
                <a:pathLst>
                  <a:path w="24" h="24">
                    <a:moveTo>
                      <a:pt x="0" y="0"/>
                    </a:moveTo>
                    <a:lnTo>
                      <a:pt x="5" y="3"/>
                    </a:lnTo>
                    <a:lnTo>
                      <a:pt x="9" y="5"/>
                    </a:lnTo>
                    <a:lnTo>
                      <a:pt x="12" y="9"/>
                    </a:lnTo>
                    <a:lnTo>
                      <a:pt x="15" y="13"/>
                    </a:lnTo>
                    <a:lnTo>
                      <a:pt x="20" y="15"/>
                    </a:lnTo>
                    <a:lnTo>
                      <a:pt x="21" y="17"/>
                    </a:lnTo>
                    <a:lnTo>
                      <a:pt x="24" y="18"/>
                    </a:lnTo>
                    <a:lnTo>
                      <a:pt x="24" y="24"/>
                    </a:lnTo>
                    <a:lnTo>
                      <a:pt x="21" y="24"/>
                    </a:lnTo>
                    <a:lnTo>
                      <a:pt x="19" y="23"/>
                    </a:lnTo>
                    <a:lnTo>
                      <a:pt x="18" y="22"/>
                    </a:lnTo>
                    <a:lnTo>
                      <a:pt x="16" y="19"/>
                    </a:lnTo>
                    <a:lnTo>
                      <a:pt x="16" y="15"/>
                    </a:lnTo>
                    <a:lnTo>
                      <a:pt x="14" y="14"/>
                    </a:lnTo>
                    <a:lnTo>
                      <a:pt x="12" y="13"/>
                    </a:lnTo>
                    <a:lnTo>
                      <a:pt x="10" y="8"/>
                    </a:lnTo>
                    <a:lnTo>
                      <a:pt x="7" y="5"/>
                    </a:lnTo>
                    <a:lnTo>
                      <a:pt x="5" y="4"/>
                    </a:lnTo>
                    <a:lnTo>
                      <a:pt x="2"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3" name="Freeform 1213">
                <a:extLst>
                  <a:ext uri="{FF2B5EF4-FFF2-40B4-BE49-F238E27FC236}">
                    <a16:creationId xmlns:a16="http://schemas.microsoft.com/office/drawing/2014/main" id="{CF9A75DF-03E2-B64C-871B-3C4EC56C39E2}"/>
                  </a:ext>
                </a:extLst>
              </p:cNvPr>
              <p:cNvSpPr>
                <a:spLocks/>
              </p:cNvSpPr>
              <p:nvPr/>
            </p:nvSpPr>
            <p:spPr bwMode="auto">
              <a:xfrm>
                <a:off x="9483635" y="4561366"/>
                <a:ext cx="24870" cy="31089"/>
              </a:xfrm>
              <a:custGeom>
                <a:avLst/>
                <a:gdLst/>
                <a:ahLst/>
                <a:cxnLst>
                  <a:cxn ang="0">
                    <a:pos x="0" y="0"/>
                  </a:cxn>
                  <a:cxn ang="0">
                    <a:pos x="2" y="2"/>
                  </a:cxn>
                  <a:cxn ang="0">
                    <a:pos x="4" y="3"/>
                  </a:cxn>
                  <a:cxn ang="0">
                    <a:pos x="5" y="5"/>
                  </a:cxn>
                  <a:cxn ang="0">
                    <a:pos x="8" y="7"/>
                  </a:cxn>
                  <a:cxn ang="0">
                    <a:pos x="12" y="10"/>
                  </a:cxn>
                  <a:cxn ang="0">
                    <a:pos x="12" y="13"/>
                  </a:cxn>
                  <a:cxn ang="0">
                    <a:pos x="9" y="15"/>
                  </a:cxn>
                  <a:cxn ang="0">
                    <a:pos x="7" y="13"/>
                  </a:cxn>
                  <a:cxn ang="0">
                    <a:pos x="7" y="9"/>
                  </a:cxn>
                  <a:cxn ang="0">
                    <a:pos x="4" y="9"/>
                  </a:cxn>
                  <a:cxn ang="0">
                    <a:pos x="3" y="7"/>
                  </a:cxn>
                  <a:cxn ang="0">
                    <a:pos x="2" y="5"/>
                  </a:cxn>
                  <a:cxn ang="0">
                    <a:pos x="0" y="3"/>
                  </a:cxn>
                  <a:cxn ang="0">
                    <a:pos x="0" y="0"/>
                  </a:cxn>
                </a:cxnLst>
                <a:rect l="0" t="0" r="r" b="b"/>
                <a:pathLst>
                  <a:path w="12" h="15">
                    <a:moveTo>
                      <a:pt x="0" y="0"/>
                    </a:moveTo>
                    <a:lnTo>
                      <a:pt x="2" y="2"/>
                    </a:lnTo>
                    <a:lnTo>
                      <a:pt x="4" y="3"/>
                    </a:lnTo>
                    <a:lnTo>
                      <a:pt x="5" y="5"/>
                    </a:lnTo>
                    <a:lnTo>
                      <a:pt x="8" y="7"/>
                    </a:lnTo>
                    <a:lnTo>
                      <a:pt x="12" y="10"/>
                    </a:lnTo>
                    <a:lnTo>
                      <a:pt x="12" y="13"/>
                    </a:lnTo>
                    <a:lnTo>
                      <a:pt x="9" y="15"/>
                    </a:lnTo>
                    <a:lnTo>
                      <a:pt x="7" y="13"/>
                    </a:lnTo>
                    <a:lnTo>
                      <a:pt x="7" y="9"/>
                    </a:lnTo>
                    <a:lnTo>
                      <a:pt x="4" y="9"/>
                    </a:lnTo>
                    <a:lnTo>
                      <a:pt x="3" y="7"/>
                    </a:lnTo>
                    <a:lnTo>
                      <a:pt x="2"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4" name="Freeform 1214">
                <a:extLst>
                  <a:ext uri="{FF2B5EF4-FFF2-40B4-BE49-F238E27FC236}">
                    <a16:creationId xmlns:a16="http://schemas.microsoft.com/office/drawing/2014/main" id="{DDE75504-4085-FF40-8ECB-3B4CA6647859}"/>
                  </a:ext>
                </a:extLst>
              </p:cNvPr>
              <p:cNvSpPr>
                <a:spLocks/>
              </p:cNvSpPr>
              <p:nvPr/>
            </p:nvSpPr>
            <p:spPr bwMode="auto">
              <a:xfrm>
                <a:off x="9647364" y="4673283"/>
                <a:ext cx="14508" cy="18653"/>
              </a:xfrm>
              <a:custGeom>
                <a:avLst/>
                <a:gdLst/>
                <a:ahLst/>
                <a:cxnLst>
                  <a:cxn ang="0">
                    <a:pos x="0" y="0"/>
                  </a:cxn>
                  <a:cxn ang="0">
                    <a:pos x="3" y="2"/>
                  </a:cxn>
                  <a:cxn ang="0">
                    <a:pos x="7" y="5"/>
                  </a:cxn>
                  <a:cxn ang="0">
                    <a:pos x="7" y="9"/>
                  </a:cxn>
                  <a:cxn ang="0">
                    <a:pos x="4" y="8"/>
                  </a:cxn>
                  <a:cxn ang="0">
                    <a:pos x="3" y="7"/>
                  </a:cxn>
                  <a:cxn ang="0">
                    <a:pos x="0" y="2"/>
                  </a:cxn>
                  <a:cxn ang="0">
                    <a:pos x="0" y="0"/>
                  </a:cxn>
                </a:cxnLst>
                <a:rect l="0" t="0" r="r" b="b"/>
                <a:pathLst>
                  <a:path w="7" h="9">
                    <a:moveTo>
                      <a:pt x="0" y="0"/>
                    </a:moveTo>
                    <a:lnTo>
                      <a:pt x="3" y="2"/>
                    </a:lnTo>
                    <a:lnTo>
                      <a:pt x="7" y="5"/>
                    </a:lnTo>
                    <a:lnTo>
                      <a:pt x="7" y="9"/>
                    </a:lnTo>
                    <a:lnTo>
                      <a:pt x="4" y="8"/>
                    </a:lnTo>
                    <a:lnTo>
                      <a:pt x="3" y="7"/>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5" name="Freeform 1215">
                <a:extLst>
                  <a:ext uri="{FF2B5EF4-FFF2-40B4-BE49-F238E27FC236}">
                    <a16:creationId xmlns:a16="http://schemas.microsoft.com/office/drawing/2014/main" id="{6DE38CB8-D522-2C42-8991-2B85A71377DD}"/>
                  </a:ext>
                </a:extLst>
              </p:cNvPr>
              <p:cNvSpPr>
                <a:spLocks/>
              </p:cNvSpPr>
              <p:nvPr/>
            </p:nvSpPr>
            <p:spPr bwMode="auto">
              <a:xfrm>
                <a:off x="9612132" y="4660848"/>
                <a:ext cx="24870" cy="12435"/>
              </a:xfrm>
              <a:custGeom>
                <a:avLst/>
                <a:gdLst/>
                <a:ahLst/>
                <a:cxnLst>
                  <a:cxn ang="0">
                    <a:pos x="0" y="0"/>
                  </a:cxn>
                  <a:cxn ang="0">
                    <a:pos x="4" y="0"/>
                  </a:cxn>
                  <a:cxn ang="0">
                    <a:pos x="7" y="1"/>
                  </a:cxn>
                  <a:cxn ang="0">
                    <a:pos x="12" y="6"/>
                  </a:cxn>
                  <a:cxn ang="0">
                    <a:pos x="9" y="6"/>
                  </a:cxn>
                  <a:cxn ang="0">
                    <a:pos x="5" y="5"/>
                  </a:cxn>
                  <a:cxn ang="0">
                    <a:pos x="2" y="4"/>
                  </a:cxn>
                  <a:cxn ang="0">
                    <a:pos x="1" y="3"/>
                  </a:cxn>
                  <a:cxn ang="0">
                    <a:pos x="0" y="0"/>
                  </a:cxn>
                </a:cxnLst>
                <a:rect l="0" t="0" r="r" b="b"/>
                <a:pathLst>
                  <a:path w="12" h="6">
                    <a:moveTo>
                      <a:pt x="0" y="0"/>
                    </a:moveTo>
                    <a:lnTo>
                      <a:pt x="4" y="0"/>
                    </a:lnTo>
                    <a:lnTo>
                      <a:pt x="7" y="1"/>
                    </a:lnTo>
                    <a:lnTo>
                      <a:pt x="12" y="6"/>
                    </a:lnTo>
                    <a:lnTo>
                      <a:pt x="9" y="6"/>
                    </a:lnTo>
                    <a:lnTo>
                      <a:pt x="5" y="5"/>
                    </a:lnTo>
                    <a:lnTo>
                      <a:pt x="2"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6" name="Freeform 1216">
                <a:extLst>
                  <a:ext uri="{FF2B5EF4-FFF2-40B4-BE49-F238E27FC236}">
                    <a16:creationId xmlns:a16="http://schemas.microsoft.com/office/drawing/2014/main" id="{24ADD4CB-CB20-4448-8BC8-779469C020A5}"/>
                  </a:ext>
                </a:extLst>
              </p:cNvPr>
              <p:cNvSpPr>
                <a:spLocks/>
              </p:cNvSpPr>
              <p:nvPr/>
            </p:nvSpPr>
            <p:spPr bwMode="auto">
              <a:xfrm>
                <a:off x="9614204" y="4629761"/>
                <a:ext cx="26944" cy="26944"/>
              </a:xfrm>
              <a:custGeom>
                <a:avLst/>
                <a:gdLst/>
                <a:ahLst/>
                <a:cxnLst>
                  <a:cxn ang="0">
                    <a:pos x="0" y="0"/>
                  </a:cxn>
                  <a:cxn ang="0">
                    <a:pos x="8" y="5"/>
                  </a:cxn>
                  <a:cxn ang="0">
                    <a:pos x="13" y="13"/>
                  </a:cxn>
                  <a:cxn ang="0">
                    <a:pos x="8" y="10"/>
                  </a:cxn>
                  <a:cxn ang="0">
                    <a:pos x="5" y="8"/>
                  </a:cxn>
                  <a:cxn ang="0">
                    <a:pos x="3" y="4"/>
                  </a:cxn>
                  <a:cxn ang="0">
                    <a:pos x="1" y="1"/>
                  </a:cxn>
                  <a:cxn ang="0">
                    <a:pos x="0" y="0"/>
                  </a:cxn>
                </a:cxnLst>
                <a:rect l="0" t="0" r="r" b="b"/>
                <a:pathLst>
                  <a:path w="13" h="13">
                    <a:moveTo>
                      <a:pt x="0" y="0"/>
                    </a:moveTo>
                    <a:lnTo>
                      <a:pt x="8" y="5"/>
                    </a:lnTo>
                    <a:lnTo>
                      <a:pt x="13" y="13"/>
                    </a:lnTo>
                    <a:lnTo>
                      <a:pt x="8" y="10"/>
                    </a:lnTo>
                    <a:lnTo>
                      <a:pt x="5" y="8"/>
                    </a:lnTo>
                    <a:lnTo>
                      <a:pt x="3" y="4"/>
                    </a:lnTo>
                    <a:lnTo>
                      <a:pt x="1"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7" name="Freeform 1217">
                <a:extLst>
                  <a:ext uri="{FF2B5EF4-FFF2-40B4-BE49-F238E27FC236}">
                    <a16:creationId xmlns:a16="http://schemas.microsoft.com/office/drawing/2014/main" id="{7E112FD8-D0EF-714C-8DC7-0ABACA6B86DC}"/>
                  </a:ext>
                </a:extLst>
              </p:cNvPr>
              <p:cNvSpPr>
                <a:spLocks/>
              </p:cNvSpPr>
              <p:nvPr/>
            </p:nvSpPr>
            <p:spPr bwMode="auto">
              <a:xfrm>
                <a:off x="9564463" y="4609035"/>
                <a:ext cx="31089" cy="18653"/>
              </a:xfrm>
              <a:custGeom>
                <a:avLst/>
                <a:gdLst/>
                <a:ahLst/>
                <a:cxnLst>
                  <a:cxn ang="0">
                    <a:pos x="1" y="0"/>
                  </a:cxn>
                  <a:cxn ang="0">
                    <a:pos x="4" y="1"/>
                  </a:cxn>
                  <a:cxn ang="0">
                    <a:pos x="8" y="3"/>
                  </a:cxn>
                  <a:cxn ang="0">
                    <a:pos x="13" y="5"/>
                  </a:cxn>
                  <a:cxn ang="0">
                    <a:pos x="15" y="8"/>
                  </a:cxn>
                  <a:cxn ang="0">
                    <a:pos x="15" y="9"/>
                  </a:cxn>
                  <a:cxn ang="0">
                    <a:pos x="10" y="9"/>
                  </a:cxn>
                  <a:cxn ang="0">
                    <a:pos x="7" y="8"/>
                  </a:cxn>
                  <a:cxn ang="0">
                    <a:pos x="4" y="5"/>
                  </a:cxn>
                  <a:cxn ang="0">
                    <a:pos x="1" y="4"/>
                  </a:cxn>
                  <a:cxn ang="0">
                    <a:pos x="0" y="1"/>
                  </a:cxn>
                  <a:cxn ang="0">
                    <a:pos x="1" y="0"/>
                  </a:cxn>
                </a:cxnLst>
                <a:rect l="0" t="0" r="r" b="b"/>
                <a:pathLst>
                  <a:path w="15" h="9">
                    <a:moveTo>
                      <a:pt x="1" y="0"/>
                    </a:moveTo>
                    <a:lnTo>
                      <a:pt x="4" y="1"/>
                    </a:lnTo>
                    <a:lnTo>
                      <a:pt x="8" y="3"/>
                    </a:lnTo>
                    <a:lnTo>
                      <a:pt x="13" y="5"/>
                    </a:lnTo>
                    <a:lnTo>
                      <a:pt x="15" y="8"/>
                    </a:lnTo>
                    <a:lnTo>
                      <a:pt x="15" y="9"/>
                    </a:lnTo>
                    <a:lnTo>
                      <a:pt x="10" y="9"/>
                    </a:lnTo>
                    <a:lnTo>
                      <a:pt x="7" y="8"/>
                    </a:lnTo>
                    <a:lnTo>
                      <a:pt x="4" y="5"/>
                    </a:lnTo>
                    <a:lnTo>
                      <a:pt x="1" y="4"/>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8" name="Freeform 1218">
                <a:extLst>
                  <a:ext uri="{FF2B5EF4-FFF2-40B4-BE49-F238E27FC236}">
                    <a16:creationId xmlns:a16="http://schemas.microsoft.com/office/drawing/2014/main" id="{D6066076-5D38-0441-8613-F678A06E349B}"/>
                  </a:ext>
                </a:extLst>
              </p:cNvPr>
              <p:cNvSpPr>
                <a:spLocks/>
              </p:cNvSpPr>
              <p:nvPr/>
            </p:nvSpPr>
            <p:spPr bwMode="auto">
              <a:xfrm>
                <a:off x="9525085" y="4590382"/>
                <a:ext cx="20725" cy="8290"/>
              </a:xfrm>
              <a:custGeom>
                <a:avLst/>
                <a:gdLst/>
                <a:ahLst/>
                <a:cxnLst>
                  <a:cxn ang="0">
                    <a:pos x="0" y="0"/>
                  </a:cxn>
                  <a:cxn ang="0">
                    <a:pos x="3" y="0"/>
                  </a:cxn>
                  <a:cxn ang="0">
                    <a:pos x="10" y="4"/>
                  </a:cxn>
                  <a:cxn ang="0">
                    <a:pos x="7" y="4"/>
                  </a:cxn>
                  <a:cxn ang="0">
                    <a:pos x="0" y="0"/>
                  </a:cxn>
                </a:cxnLst>
                <a:rect l="0" t="0" r="r" b="b"/>
                <a:pathLst>
                  <a:path w="10" h="4">
                    <a:moveTo>
                      <a:pt x="0" y="0"/>
                    </a:moveTo>
                    <a:lnTo>
                      <a:pt x="3" y="0"/>
                    </a:lnTo>
                    <a:lnTo>
                      <a:pt x="10" y="4"/>
                    </a:lnTo>
                    <a:lnTo>
                      <a:pt x="7"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19" name="Freeform 1219">
                <a:extLst>
                  <a:ext uri="{FF2B5EF4-FFF2-40B4-BE49-F238E27FC236}">
                    <a16:creationId xmlns:a16="http://schemas.microsoft.com/office/drawing/2014/main" id="{3D130B80-F9B4-2A4E-9945-1C685158C72B}"/>
                  </a:ext>
                </a:extLst>
              </p:cNvPr>
              <p:cNvSpPr>
                <a:spLocks noEditPoints="1"/>
              </p:cNvSpPr>
              <p:nvPr/>
            </p:nvSpPr>
            <p:spPr bwMode="auto">
              <a:xfrm>
                <a:off x="9525085" y="4588310"/>
                <a:ext cx="6218" cy="2073"/>
              </a:xfrm>
              <a:custGeom>
                <a:avLst/>
                <a:gdLst/>
                <a:ahLst/>
                <a:cxnLst>
                  <a:cxn ang="0">
                    <a:pos x="2" y="1"/>
                  </a:cxn>
                  <a:cxn ang="0">
                    <a:pos x="3" y="1"/>
                  </a:cxn>
                  <a:cxn ang="0">
                    <a:pos x="2" y="1"/>
                  </a:cxn>
                  <a:cxn ang="0">
                    <a:pos x="0" y="0"/>
                  </a:cxn>
                  <a:cxn ang="0">
                    <a:pos x="2" y="0"/>
                  </a:cxn>
                  <a:cxn ang="0">
                    <a:pos x="2" y="1"/>
                  </a:cxn>
                  <a:cxn ang="0">
                    <a:pos x="0" y="0"/>
                  </a:cxn>
                </a:cxnLst>
                <a:rect l="0" t="0" r="r" b="b"/>
                <a:pathLst>
                  <a:path w="3" h="1">
                    <a:moveTo>
                      <a:pt x="2" y="1"/>
                    </a:moveTo>
                    <a:lnTo>
                      <a:pt x="3" y="1"/>
                    </a:lnTo>
                    <a:lnTo>
                      <a:pt x="2" y="1"/>
                    </a:lnTo>
                    <a:close/>
                    <a:moveTo>
                      <a:pt x="0" y="0"/>
                    </a:moveTo>
                    <a:lnTo>
                      <a:pt x="2" y="0"/>
                    </a:lnTo>
                    <a:lnTo>
                      <a:pt x="2"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0" name="Freeform 1308">
                <a:extLst>
                  <a:ext uri="{FF2B5EF4-FFF2-40B4-BE49-F238E27FC236}">
                    <a16:creationId xmlns:a16="http://schemas.microsoft.com/office/drawing/2014/main" id="{BD1DB56C-BB59-BC45-AE08-0CA356231407}"/>
                  </a:ext>
                </a:extLst>
              </p:cNvPr>
              <p:cNvSpPr>
                <a:spLocks/>
              </p:cNvSpPr>
              <p:nvPr/>
            </p:nvSpPr>
            <p:spPr bwMode="auto">
              <a:xfrm>
                <a:off x="8834931" y="4501264"/>
                <a:ext cx="70466" cy="20725"/>
              </a:xfrm>
              <a:custGeom>
                <a:avLst/>
                <a:gdLst/>
                <a:ahLst/>
                <a:cxnLst>
                  <a:cxn ang="0">
                    <a:pos x="2" y="0"/>
                  </a:cxn>
                  <a:cxn ang="0">
                    <a:pos x="21" y="0"/>
                  </a:cxn>
                  <a:cxn ang="0">
                    <a:pos x="21" y="2"/>
                  </a:cxn>
                  <a:cxn ang="0">
                    <a:pos x="29" y="2"/>
                  </a:cxn>
                  <a:cxn ang="0">
                    <a:pos x="29" y="3"/>
                  </a:cxn>
                  <a:cxn ang="0">
                    <a:pos x="30" y="5"/>
                  </a:cxn>
                  <a:cxn ang="0">
                    <a:pos x="32" y="5"/>
                  </a:cxn>
                  <a:cxn ang="0">
                    <a:pos x="34" y="8"/>
                  </a:cxn>
                  <a:cxn ang="0">
                    <a:pos x="34" y="10"/>
                  </a:cxn>
                  <a:cxn ang="0">
                    <a:pos x="27" y="10"/>
                  </a:cxn>
                  <a:cxn ang="0">
                    <a:pos x="25" y="9"/>
                  </a:cxn>
                  <a:cxn ang="0">
                    <a:pos x="22" y="7"/>
                  </a:cxn>
                  <a:cxn ang="0">
                    <a:pos x="20" y="5"/>
                  </a:cxn>
                  <a:cxn ang="0">
                    <a:pos x="2" y="5"/>
                  </a:cxn>
                  <a:cxn ang="0">
                    <a:pos x="1" y="4"/>
                  </a:cxn>
                  <a:cxn ang="0">
                    <a:pos x="0" y="4"/>
                  </a:cxn>
                  <a:cxn ang="0">
                    <a:pos x="0" y="3"/>
                  </a:cxn>
                  <a:cxn ang="0">
                    <a:pos x="1" y="2"/>
                  </a:cxn>
                  <a:cxn ang="0">
                    <a:pos x="2" y="2"/>
                  </a:cxn>
                  <a:cxn ang="0">
                    <a:pos x="2" y="0"/>
                  </a:cxn>
                </a:cxnLst>
                <a:rect l="0" t="0" r="r" b="b"/>
                <a:pathLst>
                  <a:path w="34" h="10">
                    <a:moveTo>
                      <a:pt x="2" y="0"/>
                    </a:moveTo>
                    <a:lnTo>
                      <a:pt x="21" y="0"/>
                    </a:lnTo>
                    <a:lnTo>
                      <a:pt x="21" y="2"/>
                    </a:lnTo>
                    <a:lnTo>
                      <a:pt x="29" y="2"/>
                    </a:lnTo>
                    <a:lnTo>
                      <a:pt x="29" y="3"/>
                    </a:lnTo>
                    <a:lnTo>
                      <a:pt x="30" y="5"/>
                    </a:lnTo>
                    <a:lnTo>
                      <a:pt x="32" y="5"/>
                    </a:lnTo>
                    <a:lnTo>
                      <a:pt x="34" y="8"/>
                    </a:lnTo>
                    <a:lnTo>
                      <a:pt x="34" y="10"/>
                    </a:lnTo>
                    <a:lnTo>
                      <a:pt x="27" y="10"/>
                    </a:lnTo>
                    <a:lnTo>
                      <a:pt x="25" y="9"/>
                    </a:lnTo>
                    <a:lnTo>
                      <a:pt x="22" y="7"/>
                    </a:lnTo>
                    <a:lnTo>
                      <a:pt x="20" y="5"/>
                    </a:lnTo>
                    <a:lnTo>
                      <a:pt x="2" y="5"/>
                    </a:lnTo>
                    <a:lnTo>
                      <a:pt x="1" y="4"/>
                    </a:lnTo>
                    <a:lnTo>
                      <a:pt x="0" y="4"/>
                    </a:lnTo>
                    <a:lnTo>
                      <a:pt x="0" y="3"/>
                    </a:lnTo>
                    <a:lnTo>
                      <a:pt x="1" y="2"/>
                    </a:lnTo>
                    <a:lnTo>
                      <a:pt x="2"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1" name="Freeform 1314">
                <a:extLst>
                  <a:ext uri="{FF2B5EF4-FFF2-40B4-BE49-F238E27FC236}">
                    <a16:creationId xmlns:a16="http://schemas.microsoft.com/office/drawing/2014/main" id="{03B4B27F-22BC-7D4C-86F2-4C6620C87C72}"/>
                  </a:ext>
                </a:extLst>
              </p:cNvPr>
              <p:cNvSpPr>
                <a:spLocks/>
              </p:cNvSpPr>
              <p:nvPr/>
            </p:nvSpPr>
            <p:spPr bwMode="auto">
              <a:xfrm>
                <a:off x="8743740" y="4130279"/>
                <a:ext cx="33161" cy="58031"/>
              </a:xfrm>
              <a:custGeom>
                <a:avLst/>
                <a:gdLst/>
                <a:ahLst/>
                <a:cxnLst>
                  <a:cxn ang="0">
                    <a:pos x="4" y="0"/>
                  </a:cxn>
                  <a:cxn ang="0">
                    <a:pos x="6" y="1"/>
                  </a:cxn>
                  <a:cxn ang="0">
                    <a:pos x="9" y="1"/>
                  </a:cxn>
                  <a:cxn ang="0">
                    <a:pos x="11" y="2"/>
                  </a:cxn>
                  <a:cxn ang="0">
                    <a:pos x="11" y="5"/>
                  </a:cxn>
                  <a:cxn ang="0">
                    <a:pos x="14" y="5"/>
                  </a:cxn>
                  <a:cxn ang="0">
                    <a:pos x="14" y="11"/>
                  </a:cxn>
                  <a:cxn ang="0">
                    <a:pos x="15" y="13"/>
                  </a:cxn>
                  <a:cxn ang="0">
                    <a:pos x="16" y="15"/>
                  </a:cxn>
                  <a:cxn ang="0">
                    <a:pos x="16" y="17"/>
                  </a:cxn>
                  <a:cxn ang="0">
                    <a:pos x="15" y="18"/>
                  </a:cxn>
                  <a:cxn ang="0">
                    <a:pos x="10" y="18"/>
                  </a:cxn>
                  <a:cxn ang="0">
                    <a:pos x="10" y="21"/>
                  </a:cxn>
                  <a:cxn ang="0">
                    <a:pos x="12" y="26"/>
                  </a:cxn>
                  <a:cxn ang="0">
                    <a:pos x="12" y="28"/>
                  </a:cxn>
                  <a:cxn ang="0">
                    <a:pos x="11" y="28"/>
                  </a:cxn>
                  <a:cxn ang="0">
                    <a:pos x="10" y="27"/>
                  </a:cxn>
                  <a:cxn ang="0">
                    <a:pos x="9" y="27"/>
                  </a:cxn>
                  <a:cxn ang="0">
                    <a:pos x="7" y="26"/>
                  </a:cxn>
                  <a:cxn ang="0">
                    <a:pos x="7" y="21"/>
                  </a:cxn>
                  <a:cxn ang="0">
                    <a:pos x="6" y="21"/>
                  </a:cxn>
                  <a:cxn ang="0">
                    <a:pos x="2" y="17"/>
                  </a:cxn>
                  <a:cxn ang="0">
                    <a:pos x="2" y="13"/>
                  </a:cxn>
                  <a:cxn ang="0">
                    <a:pos x="7" y="13"/>
                  </a:cxn>
                  <a:cxn ang="0">
                    <a:pos x="9" y="12"/>
                  </a:cxn>
                  <a:cxn ang="0">
                    <a:pos x="6" y="7"/>
                  </a:cxn>
                  <a:cxn ang="0">
                    <a:pos x="4" y="5"/>
                  </a:cxn>
                  <a:cxn ang="0">
                    <a:pos x="1" y="3"/>
                  </a:cxn>
                  <a:cxn ang="0">
                    <a:pos x="0" y="1"/>
                  </a:cxn>
                  <a:cxn ang="0">
                    <a:pos x="2" y="1"/>
                  </a:cxn>
                  <a:cxn ang="0">
                    <a:pos x="4" y="0"/>
                  </a:cxn>
                </a:cxnLst>
                <a:rect l="0" t="0" r="r" b="b"/>
                <a:pathLst>
                  <a:path w="16" h="28">
                    <a:moveTo>
                      <a:pt x="4" y="0"/>
                    </a:moveTo>
                    <a:lnTo>
                      <a:pt x="6" y="1"/>
                    </a:lnTo>
                    <a:lnTo>
                      <a:pt x="9" y="1"/>
                    </a:lnTo>
                    <a:lnTo>
                      <a:pt x="11" y="2"/>
                    </a:lnTo>
                    <a:lnTo>
                      <a:pt x="11" y="5"/>
                    </a:lnTo>
                    <a:lnTo>
                      <a:pt x="14" y="5"/>
                    </a:lnTo>
                    <a:lnTo>
                      <a:pt x="14" y="11"/>
                    </a:lnTo>
                    <a:lnTo>
                      <a:pt x="15" y="13"/>
                    </a:lnTo>
                    <a:lnTo>
                      <a:pt x="16" y="15"/>
                    </a:lnTo>
                    <a:lnTo>
                      <a:pt x="16" y="17"/>
                    </a:lnTo>
                    <a:lnTo>
                      <a:pt x="15" y="18"/>
                    </a:lnTo>
                    <a:lnTo>
                      <a:pt x="10" y="18"/>
                    </a:lnTo>
                    <a:lnTo>
                      <a:pt x="10" y="21"/>
                    </a:lnTo>
                    <a:lnTo>
                      <a:pt x="12" y="26"/>
                    </a:lnTo>
                    <a:lnTo>
                      <a:pt x="12" y="28"/>
                    </a:lnTo>
                    <a:lnTo>
                      <a:pt x="11" y="28"/>
                    </a:lnTo>
                    <a:lnTo>
                      <a:pt x="10" y="27"/>
                    </a:lnTo>
                    <a:lnTo>
                      <a:pt x="9" y="27"/>
                    </a:lnTo>
                    <a:lnTo>
                      <a:pt x="7" y="26"/>
                    </a:lnTo>
                    <a:lnTo>
                      <a:pt x="7" y="21"/>
                    </a:lnTo>
                    <a:lnTo>
                      <a:pt x="6" y="21"/>
                    </a:lnTo>
                    <a:lnTo>
                      <a:pt x="2" y="17"/>
                    </a:lnTo>
                    <a:lnTo>
                      <a:pt x="2" y="13"/>
                    </a:lnTo>
                    <a:lnTo>
                      <a:pt x="7" y="13"/>
                    </a:lnTo>
                    <a:lnTo>
                      <a:pt x="9" y="12"/>
                    </a:lnTo>
                    <a:lnTo>
                      <a:pt x="6" y="7"/>
                    </a:lnTo>
                    <a:lnTo>
                      <a:pt x="4" y="5"/>
                    </a:lnTo>
                    <a:lnTo>
                      <a:pt x="1" y="3"/>
                    </a:lnTo>
                    <a:lnTo>
                      <a:pt x="0" y="1"/>
                    </a:lnTo>
                    <a:lnTo>
                      <a:pt x="2"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22" name="Freeform 1318">
                <a:extLst>
                  <a:ext uri="{FF2B5EF4-FFF2-40B4-BE49-F238E27FC236}">
                    <a16:creationId xmlns:a16="http://schemas.microsoft.com/office/drawing/2014/main" id="{D21E3B0E-873E-3F4F-9439-4468B7DD10E1}"/>
                  </a:ext>
                </a:extLst>
              </p:cNvPr>
              <p:cNvSpPr>
                <a:spLocks/>
              </p:cNvSpPr>
              <p:nvPr/>
            </p:nvSpPr>
            <p:spPr bwMode="auto">
              <a:xfrm>
                <a:off x="8737523" y="4188310"/>
                <a:ext cx="18653" cy="16580"/>
              </a:xfrm>
              <a:custGeom>
                <a:avLst/>
                <a:gdLst/>
                <a:ahLst/>
                <a:cxnLst>
                  <a:cxn ang="0">
                    <a:pos x="4" y="0"/>
                  </a:cxn>
                  <a:cxn ang="0">
                    <a:pos x="7" y="2"/>
                  </a:cxn>
                  <a:cxn ang="0">
                    <a:pos x="8" y="2"/>
                  </a:cxn>
                  <a:cxn ang="0">
                    <a:pos x="9" y="0"/>
                  </a:cxn>
                  <a:cxn ang="0">
                    <a:pos x="9" y="3"/>
                  </a:cxn>
                  <a:cxn ang="0">
                    <a:pos x="8" y="6"/>
                  </a:cxn>
                  <a:cxn ang="0">
                    <a:pos x="3" y="8"/>
                  </a:cxn>
                  <a:cxn ang="0">
                    <a:pos x="2" y="7"/>
                  </a:cxn>
                  <a:cxn ang="0">
                    <a:pos x="0" y="7"/>
                  </a:cxn>
                  <a:cxn ang="0">
                    <a:pos x="0" y="4"/>
                  </a:cxn>
                  <a:cxn ang="0">
                    <a:pos x="4" y="0"/>
                  </a:cxn>
                </a:cxnLst>
                <a:rect l="0" t="0" r="r" b="b"/>
                <a:pathLst>
                  <a:path w="9" h="8">
                    <a:moveTo>
                      <a:pt x="4" y="0"/>
                    </a:moveTo>
                    <a:lnTo>
                      <a:pt x="7" y="2"/>
                    </a:lnTo>
                    <a:lnTo>
                      <a:pt x="8" y="2"/>
                    </a:lnTo>
                    <a:lnTo>
                      <a:pt x="9" y="0"/>
                    </a:lnTo>
                    <a:lnTo>
                      <a:pt x="9" y="3"/>
                    </a:lnTo>
                    <a:lnTo>
                      <a:pt x="8" y="6"/>
                    </a:lnTo>
                    <a:lnTo>
                      <a:pt x="3" y="8"/>
                    </a:lnTo>
                    <a:lnTo>
                      <a:pt x="2" y="7"/>
                    </a:lnTo>
                    <a:lnTo>
                      <a:pt x="0" y="7"/>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14" name="Group 13">
              <a:extLst>
                <a:ext uri="{FF2B5EF4-FFF2-40B4-BE49-F238E27FC236}">
                  <a16:creationId xmlns:a16="http://schemas.microsoft.com/office/drawing/2014/main" id="{C2CB2182-E84D-1345-91FB-E295D9B1F738}"/>
                </a:ext>
              </a:extLst>
            </p:cNvPr>
            <p:cNvGrpSpPr/>
            <p:nvPr/>
          </p:nvGrpSpPr>
          <p:grpSpPr>
            <a:xfrm>
              <a:off x="6389342" y="1817332"/>
              <a:ext cx="3937813" cy="2901547"/>
              <a:chOff x="6389342" y="1817332"/>
              <a:chExt cx="3937813" cy="2901547"/>
            </a:xfrm>
            <a:grpFill/>
          </p:grpSpPr>
          <p:sp>
            <p:nvSpPr>
              <p:cNvPr id="51" name="Freeform 1297">
                <a:extLst>
                  <a:ext uri="{FF2B5EF4-FFF2-40B4-BE49-F238E27FC236}">
                    <a16:creationId xmlns:a16="http://schemas.microsoft.com/office/drawing/2014/main" id="{887ECB67-07BA-DE47-AD70-CD61721D195C}"/>
                  </a:ext>
                </a:extLst>
              </p:cNvPr>
              <p:cNvSpPr>
                <a:spLocks/>
              </p:cNvSpPr>
              <p:nvPr/>
            </p:nvSpPr>
            <p:spPr bwMode="auto">
              <a:xfrm>
                <a:off x="7676385" y="4196600"/>
                <a:ext cx="47669" cy="95337"/>
              </a:xfrm>
              <a:custGeom>
                <a:avLst/>
                <a:gdLst/>
                <a:ahLst/>
                <a:cxnLst>
                  <a:cxn ang="0">
                    <a:pos x="5" y="0"/>
                  </a:cxn>
                  <a:cxn ang="0">
                    <a:pos x="10" y="7"/>
                  </a:cxn>
                  <a:cxn ang="0">
                    <a:pos x="17" y="13"/>
                  </a:cxn>
                  <a:cxn ang="0">
                    <a:pos x="22" y="19"/>
                  </a:cxn>
                  <a:cxn ang="0">
                    <a:pos x="23" y="28"/>
                  </a:cxn>
                  <a:cxn ang="0">
                    <a:pos x="23" y="32"/>
                  </a:cxn>
                  <a:cxn ang="0">
                    <a:pos x="22" y="35"/>
                  </a:cxn>
                  <a:cxn ang="0">
                    <a:pos x="17" y="43"/>
                  </a:cxn>
                  <a:cxn ang="0">
                    <a:pos x="14" y="44"/>
                  </a:cxn>
                  <a:cxn ang="0">
                    <a:pos x="10" y="46"/>
                  </a:cxn>
                  <a:cxn ang="0">
                    <a:pos x="7" y="44"/>
                  </a:cxn>
                  <a:cxn ang="0">
                    <a:pos x="4" y="43"/>
                  </a:cxn>
                  <a:cxn ang="0">
                    <a:pos x="2" y="41"/>
                  </a:cxn>
                  <a:cxn ang="0">
                    <a:pos x="0" y="37"/>
                  </a:cxn>
                  <a:cxn ang="0">
                    <a:pos x="0" y="34"/>
                  </a:cxn>
                  <a:cxn ang="0">
                    <a:pos x="2" y="23"/>
                  </a:cxn>
                  <a:cxn ang="0">
                    <a:pos x="4" y="12"/>
                  </a:cxn>
                  <a:cxn ang="0">
                    <a:pos x="5" y="0"/>
                  </a:cxn>
                </a:cxnLst>
                <a:rect l="0" t="0" r="r" b="b"/>
                <a:pathLst>
                  <a:path w="23" h="46">
                    <a:moveTo>
                      <a:pt x="5" y="0"/>
                    </a:moveTo>
                    <a:lnTo>
                      <a:pt x="10" y="7"/>
                    </a:lnTo>
                    <a:lnTo>
                      <a:pt x="17" y="13"/>
                    </a:lnTo>
                    <a:lnTo>
                      <a:pt x="22" y="19"/>
                    </a:lnTo>
                    <a:lnTo>
                      <a:pt x="23" y="28"/>
                    </a:lnTo>
                    <a:lnTo>
                      <a:pt x="23" y="32"/>
                    </a:lnTo>
                    <a:lnTo>
                      <a:pt x="22" y="35"/>
                    </a:lnTo>
                    <a:lnTo>
                      <a:pt x="17" y="43"/>
                    </a:lnTo>
                    <a:lnTo>
                      <a:pt x="14" y="44"/>
                    </a:lnTo>
                    <a:lnTo>
                      <a:pt x="10" y="46"/>
                    </a:lnTo>
                    <a:lnTo>
                      <a:pt x="7" y="44"/>
                    </a:lnTo>
                    <a:lnTo>
                      <a:pt x="4" y="43"/>
                    </a:lnTo>
                    <a:lnTo>
                      <a:pt x="2" y="41"/>
                    </a:lnTo>
                    <a:lnTo>
                      <a:pt x="0" y="37"/>
                    </a:lnTo>
                    <a:lnTo>
                      <a:pt x="0" y="34"/>
                    </a:lnTo>
                    <a:lnTo>
                      <a:pt x="2" y="23"/>
                    </a:lnTo>
                    <a:lnTo>
                      <a:pt x="4" y="1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2" name="Freeform 1298">
                <a:extLst>
                  <a:ext uri="{FF2B5EF4-FFF2-40B4-BE49-F238E27FC236}">
                    <a16:creationId xmlns:a16="http://schemas.microsoft.com/office/drawing/2014/main" id="{97AB4840-3114-CC4B-BCCB-8965D56749BB}"/>
                  </a:ext>
                </a:extLst>
              </p:cNvPr>
              <p:cNvSpPr>
                <a:spLocks/>
              </p:cNvSpPr>
              <p:nvPr/>
            </p:nvSpPr>
            <p:spPr bwMode="auto">
              <a:xfrm>
                <a:off x="8051513" y="4296082"/>
                <a:ext cx="254922" cy="275648"/>
              </a:xfrm>
              <a:custGeom>
                <a:avLst/>
                <a:gdLst/>
                <a:ahLst/>
                <a:cxnLst>
                  <a:cxn ang="0">
                    <a:pos x="5" y="0"/>
                  </a:cxn>
                  <a:cxn ang="0">
                    <a:pos x="9" y="3"/>
                  </a:cxn>
                  <a:cxn ang="0">
                    <a:pos x="24" y="4"/>
                  </a:cxn>
                  <a:cxn ang="0">
                    <a:pos x="34" y="11"/>
                  </a:cxn>
                  <a:cxn ang="0">
                    <a:pos x="40" y="20"/>
                  </a:cxn>
                  <a:cxn ang="0">
                    <a:pos x="41" y="21"/>
                  </a:cxn>
                  <a:cxn ang="0">
                    <a:pos x="46" y="23"/>
                  </a:cxn>
                  <a:cxn ang="0">
                    <a:pos x="54" y="29"/>
                  </a:cxn>
                  <a:cxn ang="0">
                    <a:pos x="64" y="39"/>
                  </a:cxn>
                  <a:cxn ang="0">
                    <a:pos x="80" y="49"/>
                  </a:cxn>
                  <a:cxn ang="0">
                    <a:pos x="85" y="50"/>
                  </a:cxn>
                  <a:cxn ang="0">
                    <a:pos x="93" y="57"/>
                  </a:cxn>
                  <a:cxn ang="0">
                    <a:pos x="92" y="60"/>
                  </a:cxn>
                  <a:cxn ang="0">
                    <a:pos x="95" y="62"/>
                  </a:cxn>
                  <a:cxn ang="0">
                    <a:pos x="99" y="65"/>
                  </a:cxn>
                  <a:cxn ang="0">
                    <a:pos x="98" y="72"/>
                  </a:cxn>
                  <a:cxn ang="0">
                    <a:pos x="105" y="76"/>
                  </a:cxn>
                  <a:cxn ang="0">
                    <a:pos x="107" y="83"/>
                  </a:cxn>
                  <a:cxn ang="0">
                    <a:pos x="110" y="87"/>
                  </a:cxn>
                  <a:cxn ang="0">
                    <a:pos x="114" y="91"/>
                  </a:cxn>
                  <a:cxn ang="0">
                    <a:pos x="120" y="94"/>
                  </a:cxn>
                  <a:cxn ang="0">
                    <a:pos x="123" y="98"/>
                  </a:cxn>
                  <a:cxn ang="0">
                    <a:pos x="120" y="117"/>
                  </a:cxn>
                  <a:cxn ang="0">
                    <a:pos x="118" y="131"/>
                  </a:cxn>
                  <a:cxn ang="0">
                    <a:pos x="114" y="133"/>
                  </a:cxn>
                  <a:cxn ang="0">
                    <a:pos x="107" y="131"/>
                  </a:cxn>
                  <a:cxn ang="0">
                    <a:pos x="102" y="125"/>
                  </a:cxn>
                  <a:cxn ang="0">
                    <a:pos x="100" y="122"/>
                  </a:cxn>
                  <a:cxn ang="0">
                    <a:pos x="70" y="96"/>
                  </a:cxn>
                  <a:cxn ang="0">
                    <a:pos x="62" y="79"/>
                  </a:cxn>
                  <a:cxn ang="0">
                    <a:pos x="55" y="69"/>
                  </a:cxn>
                  <a:cxn ang="0">
                    <a:pos x="54" y="65"/>
                  </a:cxn>
                  <a:cxn ang="0">
                    <a:pos x="48" y="64"/>
                  </a:cxn>
                  <a:cxn ang="0">
                    <a:pos x="44" y="58"/>
                  </a:cxn>
                  <a:cxn ang="0">
                    <a:pos x="41" y="49"/>
                  </a:cxn>
                  <a:cxn ang="0">
                    <a:pos x="38" y="43"/>
                  </a:cxn>
                  <a:cxn ang="0">
                    <a:pos x="26" y="35"/>
                  </a:cxn>
                  <a:cxn ang="0">
                    <a:pos x="24" y="29"/>
                  </a:cxn>
                  <a:cxn ang="0">
                    <a:pos x="20" y="23"/>
                  </a:cxn>
                  <a:cxn ang="0">
                    <a:pos x="16" y="20"/>
                  </a:cxn>
                  <a:cxn ang="0">
                    <a:pos x="9" y="19"/>
                  </a:cxn>
                  <a:cxn ang="0">
                    <a:pos x="3" y="9"/>
                  </a:cxn>
                  <a:cxn ang="0">
                    <a:pos x="0" y="0"/>
                  </a:cxn>
                </a:cxnLst>
                <a:rect l="0" t="0" r="r" b="b"/>
                <a:pathLst>
                  <a:path w="123" h="133">
                    <a:moveTo>
                      <a:pt x="0" y="0"/>
                    </a:moveTo>
                    <a:lnTo>
                      <a:pt x="5" y="0"/>
                    </a:lnTo>
                    <a:lnTo>
                      <a:pt x="6" y="1"/>
                    </a:lnTo>
                    <a:lnTo>
                      <a:pt x="9" y="3"/>
                    </a:lnTo>
                    <a:lnTo>
                      <a:pt x="10" y="4"/>
                    </a:lnTo>
                    <a:lnTo>
                      <a:pt x="24" y="4"/>
                    </a:lnTo>
                    <a:lnTo>
                      <a:pt x="29" y="6"/>
                    </a:lnTo>
                    <a:lnTo>
                      <a:pt x="34" y="11"/>
                    </a:lnTo>
                    <a:lnTo>
                      <a:pt x="39" y="19"/>
                    </a:lnTo>
                    <a:lnTo>
                      <a:pt x="40" y="20"/>
                    </a:lnTo>
                    <a:lnTo>
                      <a:pt x="41" y="20"/>
                    </a:lnTo>
                    <a:lnTo>
                      <a:pt x="41" y="21"/>
                    </a:lnTo>
                    <a:lnTo>
                      <a:pt x="43" y="21"/>
                    </a:lnTo>
                    <a:lnTo>
                      <a:pt x="46" y="23"/>
                    </a:lnTo>
                    <a:lnTo>
                      <a:pt x="50" y="25"/>
                    </a:lnTo>
                    <a:lnTo>
                      <a:pt x="54" y="29"/>
                    </a:lnTo>
                    <a:lnTo>
                      <a:pt x="56" y="33"/>
                    </a:lnTo>
                    <a:lnTo>
                      <a:pt x="64" y="39"/>
                    </a:lnTo>
                    <a:lnTo>
                      <a:pt x="70" y="45"/>
                    </a:lnTo>
                    <a:lnTo>
                      <a:pt x="80" y="49"/>
                    </a:lnTo>
                    <a:lnTo>
                      <a:pt x="83" y="50"/>
                    </a:lnTo>
                    <a:lnTo>
                      <a:pt x="85" y="50"/>
                    </a:lnTo>
                    <a:lnTo>
                      <a:pt x="89" y="53"/>
                    </a:lnTo>
                    <a:lnTo>
                      <a:pt x="93" y="57"/>
                    </a:lnTo>
                    <a:lnTo>
                      <a:pt x="93" y="59"/>
                    </a:lnTo>
                    <a:lnTo>
                      <a:pt x="92" y="60"/>
                    </a:lnTo>
                    <a:lnTo>
                      <a:pt x="92" y="62"/>
                    </a:lnTo>
                    <a:lnTo>
                      <a:pt x="95" y="62"/>
                    </a:lnTo>
                    <a:lnTo>
                      <a:pt x="98" y="63"/>
                    </a:lnTo>
                    <a:lnTo>
                      <a:pt x="99" y="65"/>
                    </a:lnTo>
                    <a:lnTo>
                      <a:pt x="98" y="69"/>
                    </a:lnTo>
                    <a:lnTo>
                      <a:pt x="98" y="72"/>
                    </a:lnTo>
                    <a:lnTo>
                      <a:pt x="102" y="76"/>
                    </a:lnTo>
                    <a:lnTo>
                      <a:pt x="105" y="76"/>
                    </a:lnTo>
                    <a:lnTo>
                      <a:pt x="105" y="79"/>
                    </a:lnTo>
                    <a:lnTo>
                      <a:pt x="107" y="83"/>
                    </a:lnTo>
                    <a:lnTo>
                      <a:pt x="108" y="86"/>
                    </a:lnTo>
                    <a:lnTo>
                      <a:pt x="110" y="87"/>
                    </a:lnTo>
                    <a:lnTo>
                      <a:pt x="112" y="89"/>
                    </a:lnTo>
                    <a:lnTo>
                      <a:pt x="114" y="91"/>
                    </a:lnTo>
                    <a:lnTo>
                      <a:pt x="115" y="92"/>
                    </a:lnTo>
                    <a:lnTo>
                      <a:pt x="120" y="94"/>
                    </a:lnTo>
                    <a:lnTo>
                      <a:pt x="122" y="96"/>
                    </a:lnTo>
                    <a:lnTo>
                      <a:pt x="123" y="98"/>
                    </a:lnTo>
                    <a:lnTo>
                      <a:pt x="123" y="116"/>
                    </a:lnTo>
                    <a:lnTo>
                      <a:pt x="120" y="117"/>
                    </a:lnTo>
                    <a:lnTo>
                      <a:pt x="120" y="130"/>
                    </a:lnTo>
                    <a:lnTo>
                      <a:pt x="118" y="131"/>
                    </a:lnTo>
                    <a:lnTo>
                      <a:pt x="117" y="132"/>
                    </a:lnTo>
                    <a:lnTo>
                      <a:pt x="114" y="133"/>
                    </a:lnTo>
                    <a:lnTo>
                      <a:pt x="108" y="133"/>
                    </a:lnTo>
                    <a:lnTo>
                      <a:pt x="107" y="131"/>
                    </a:lnTo>
                    <a:lnTo>
                      <a:pt x="103" y="127"/>
                    </a:lnTo>
                    <a:lnTo>
                      <a:pt x="102" y="125"/>
                    </a:lnTo>
                    <a:lnTo>
                      <a:pt x="100" y="123"/>
                    </a:lnTo>
                    <a:lnTo>
                      <a:pt x="100" y="122"/>
                    </a:lnTo>
                    <a:lnTo>
                      <a:pt x="78" y="104"/>
                    </a:lnTo>
                    <a:lnTo>
                      <a:pt x="70" y="96"/>
                    </a:lnTo>
                    <a:lnTo>
                      <a:pt x="67" y="88"/>
                    </a:lnTo>
                    <a:lnTo>
                      <a:pt x="62" y="79"/>
                    </a:lnTo>
                    <a:lnTo>
                      <a:pt x="58" y="72"/>
                    </a:lnTo>
                    <a:lnTo>
                      <a:pt x="55" y="69"/>
                    </a:lnTo>
                    <a:lnTo>
                      <a:pt x="54" y="69"/>
                    </a:lnTo>
                    <a:lnTo>
                      <a:pt x="54" y="65"/>
                    </a:lnTo>
                    <a:lnTo>
                      <a:pt x="53" y="64"/>
                    </a:lnTo>
                    <a:lnTo>
                      <a:pt x="48" y="64"/>
                    </a:lnTo>
                    <a:lnTo>
                      <a:pt x="45" y="62"/>
                    </a:lnTo>
                    <a:lnTo>
                      <a:pt x="44" y="58"/>
                    </a:lnTo>
                    <a:lnTo>
                      <a:pt x="44" y="54"/>
                    </a:lnTo>
                    <a:lnTo>
                      <a:pt x="41" y="49"/>
                    </a:lnTo>
                    <a:lnTo>
                      <a:pt x="40" y="45"/>
                    </a:lnTo>
                    <a:lnTo>
                      <a:pt x="38" y="43"/>
                    </a:lnTo>
                    <a:lnTo>
                      <a:pt x="28" y="38"/>
                    </a:lnTo>
                    <a:lnTo>
                      <a:pt x="26" y="35"/>
                    </a:lnTo>
                    <a:lnTo>
                      <a:pt x="25" y="32"/>
                    </a:lnTo>
                    <a:lnTo>
                      <a:pt x="24" y="29"/>
                    </a:lnTo>
                    <a:lnTo>
                      <a:pt x="21" y="26"/>
                    </a:lnTo>
                    <a:lnTo>
                      <a:pt x="20" y="23"/>
                    </a:lnTo>
                    <a:lnTo>
                      <a:pt x="19" y="21"/>
                    </a:lnTo>
                    <a:lnTo>
                      <a:pt x="16" y="20"/>
                    </a:lnTo>
                    <a:lnTo>
                      <a:pt x="11" y="20"/>
                    </a:lnTo>
                    <a:lnTo>
                      <a:pt x="9" y="19"/>
                    </a:lnTo>
                    <a:lnTo>
                      <a:pt x="8" y="16"/>
                    </a:lnTo>
                    <a:lnTo>
                      <a:pt x="3" y="9"/>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3" name="Freeform 1299">
                <a:extLst>
                  <a:ext uri="{FF2B5EF4-FFF2-40B4-BE49-F238E27FC236}">
                    <a16:creationId xmlns:a16="http://schemas.microsoft.com/office/drawing/2014/main" id="{9F176EA1-E641-FC45-9A63-E26EDE1A1477}"/>
                  </a:ext>
                </a:extLst>
              </p:cNvPr>
              <p:cNvSpPr>
                <a:spLocks/>
              </p:cNvSpPr>
              <p:nvPr/>
            </p:nvSpPr>
            <p:spPr bwMode="auto">
              <a:xfrm>
                <a:off x="8378974" y="4262922"/>
                <a:ext cx="244559" cy="267357"/>
              </a:xfrm>
              <a:custGeom>
                <a:avLst/>
                <a:gdLst/>
                <a:ahLst/>
                <a:cxnLst>
                  <a:cxn ang="0">
                    <a:pos x="97" y="0"/>
                  </a:cxn>
                  <a:cxn ang="0">
                    <a:pos x="100" y="2"/>
                  </a:cxn>
                  <a:cxn ang="0">
                    <a:pos x="108" y="16"/>
                  </a:cxn>
                  <a:cxn ang="0">
                    <a:pos x="113" y="17"/>
                  </a:cxn>
                  <a:cxn ang="0">
                    <a:pos x="118" y="19"/>
                  </a:cxn>
                  <a:cxn ang="0">
                    <a:pos x="117" y="24"/>
                  </a:cxn>
                  <a:cxn ang="0">
                    <a:pos x="109" y="25"/>
                  </a:cxn>
                  <a:cxn ang="0">
                    <a:pos x="111" y="29"/>
                  </a:cxn>
                  <a:cxn ang="0">
                    <a:pos x="107" y="30"/>
                  </a:cxn>
                  <a:cxn ang="0">
                    <a:pos x="100" y="34"/>
                  </a:cxn>
                  <a:cxn ang="0">
                    <a:pos x="100" y="36"/>
                  </a:cxn>
                  <a:cxn ang="0">
                    <a:pos x="98" y="40"/>
                  </a:cxn>
                  <a:cxn ang="0">
                    <a:pos x="104" y="55"/>
                  </a:cxn>
                  <a:cxn ang="0">
                    <a:pos x="116" y="66"/>
                  </a:cxn>
                  <a:cxn ang="0">
                    <a:pos x="103" y="71"/>
                  </a:cxn>
                  <a:cxn ang="0">
                    <a:pos x="99" y="81"/>
                  </a:cxn>
                  <a:cxn ang="0">
                    <a:pos x="95" y="90"/>
                  </a:cxn>
                  <a:cxn ang="0">
                    <a:pos x="93" y="95"/>
                  </a:cxn>
                  <a:cxn ang="0">
                    <a:pos x="87" y="105"/>
                  </a:cxn>
                  <a:cxn ang="0">
                    <a:pos x="89" y="112"/>
                  </a:cxn>
                  <a:cxn ang="0">
                    <a:pos x="85" y="118"/>
                  </a:cxn>
                  <a:cxn ang="0">
                    <a:pos x="84" y="123"/>
                  </a:cxn>
                  <a:cxn ang="0">
                    <a:pos x="77" y="128"/>
                  </a:cxn>
                  <a:cxn ang="0">
                    <a:pos x="69" y="129"/>
                  </a:cxn>
                  <a:cxn ang="0">
                    <a:pos x="65" y="125"/>
                  </a:cxn>
                  <a:cxn ang="0">
                    <a:pos x="62" y="123"/>
                  </a:cxn>
                  <a:cxn ang="0">
                    <a:pos x="55" y="119"/>
                  </a:cxn>
                  <a:cxn ang="0">
                    <a:pos x="45" y="118"/>
                  </a:cxn>
                  <a:cxn ang="0">
                    <a:pos x="42" y="122"/>
                  </a:cxn>
                  <a:cxn ang="0">
                    <a:pos x="34" y="120"/>
                  </a:cxn>
                  <a:cxn ang="0">
                    <a:pos x="30" y="114"/>
                  </a:cxn>
                  <a:cxn ang="0">
                    <a:pos x="25" y="115"/>
                  </a:cxn>
                  <a:cxn ang="0">
                    <a:pos x="15" y="110"/>
                  </a:cxn>
                  <a:cxn ang="0">
                    <a:pos x="14" y="99"/>
                  </a:cxn>
                  <a:cxn ang="0">
                    <a:pos x="11" y="90"/>
                  </a:cxn>
                  <a:cxn ang="0">
                    <a:pos x="6" y="89"/>
                  </a:cxn>
                  <a:cxn ang="0">
                    <a:pos x="1" y="79"/>
                  </a:cxn>
                  <a:cxn ang="0">
                    <a:pos x="0" y="73"/>
                  </a:cxn>
                  <a:cxn ang="0">
                    <a:pos x="3" y="68"/>
                  </a:cxn>
                  <a:cxn ang="0">
                    <a:pos x="21" y="66"/>
                  </a:cxn>
                  <a:cxn ang="0">
                    <a:pos x="28" y="56"/>
                  </a:cxn>
                  <a:cxn ang="0">
                    <a:pos x="30" y="53"/>
                  </a:cxn>
                  <a:cxn ang="0">
                    <a:pos x="34" y="48"/>
                  </a:cxn>
                  <a:cxn ang="0">
                    <a:pos x="43" y="46"/>
                  </a:cxn>
                  <a:cxn ang="0">
                    <a:pos x="50" y="39"/>
                  </a:cxn>
                  <a:cxn ang="0">
                    <a:pos x="52" y="36"/>
                  </a:cxn>
                  <a:cxn ang="0">
                    <a:pos x="58" y="31"/>
                  </a:cxn>
                  <a:cxn ang="0">
                    <a:pos x="59" y="30"/>
                  </a:cxn>
                  <a:cxn ang="0">
                    <a:pos x="62" y="26"/>
                  </a:cxn>
                  <a:cxn ang="0">
                    <a:pos x="72" y="24"/>
                  </a:cxn>
                  <a:cxn ang="0">
                    <a:pos x="75" y="21"/>
                  </a:cxn>
                  <a:cxn ang="0">
                    <a:pos x="89" y="2"/>
                  </a:cxn>
                </a:cxnLst>
                <a:rect l="0" t="0" r="r" b="b"/>
                <a:pathLst>
                  <a:path w="118" h="129">
                    <a:moveTo>
                      <a:pt x="94" y="0"/>
                    </a:moveTo>
                    <a:lnTo>
                      <a:pt x="97" y="0"/>
                    </a:lnTo>
                    <a:lnTo>
                      <a:pt x="99" y="1"/>
                    </a:lnTo>
                    <a:lnTo>
                      <a:pt x="100" y="2"/>
                    </a:lnTo>
                    <a:lnTo>
                      <a:pt x="100" y="12"/>
                    </a:lnTo>
                    <a:lnTo>
                      <a:pt x="108" y="16"/>
                    </a:lnTo>
                    <a:lnTo>
                      <a:pt x="111" y="16"/>
                    </a:lnTo>
                    <a:lnTo>
                      <a:pt x="113" y="17"/>
                    </a:lnTo>
                    <a:lnTo>
                      <a:pt x="116" y="17"/>
                    </a:lnTo>
                    <a:lnTo>
                      <a:pt x="118" y="19"/>
                    </a:lnTo>
                    <a:lnTo>
                      <a:pt x="118" y="22"/>
                    </a:lnTo>
                    <a:lnTo>
                      <a:pt x="117" y="24"/>
                    </a:lnTo>
                    <a:lnTo>
                      <a:pt x="111" y="24"/>
                    </a:lnTo>
                    <a:lnTo>
                      <a:pt x="109" y="25"/>
                    </a:lnTo>
                    <a:lnTo>
                      <a:pt x="109" y="29"/>
                    </a:lnTo>
                    <a:lnTo>
                      <a:pt x="111" y="29"/>
                    </a:lnTo>
                    <a:lnTo>
                      <a:pt x="109" y="30"/>
                    </a:lnTo>
                    <a:lnTo>
                      <a:pt x="107" y="30"/>
                    </a:lnTo>
                    <a:lnTo>
                      <a:pt x="102" y="32"/>
                    </a:lnTo>
                    <a:lnTo>
                      <a:pt x="100" y="34"/>
                    </a:lnTo>
                    <a:lnTo>
                      <a:pt x="99" y="34"/>
                    </a:lnTo>
                    <a:lnTo>
                      <a:pt x="100" y="36"/>
                    </a:lnTo>
                    <a:lnTo>
                      <a:pt x="100" y="37"/>
                    </a:lnTo>
                    <a:lnTo>
                      <a:pt x="98" y="40"/>
                    </a:lnTo>
                    <a:lnTo>
                      <a:pt x="99" y="46"/>
                    </a:lnTo>
                    <a:lnTo>
                      <a:pt x="104" y="55"/>
                    </a:lnTo>
                    <a:lnTo>
                      <a:pt x="109" y="63"/>
                    </a:lnTo>
                    <a:lnTo>
                      <a:pt x="116" y="66"/>
                    </a:lnTo>
                    <a:lnTo>
                      <a:pt x="113" y="71"/>
                    </a:lnTo>
                    <a:lnTo>
                      <a:pt x="103" y="71"/>
                    </a:lnTo>
                    <a:lnTo>
                      <a:pt x="100" y="76"/>
                    </a:lnTo>
                    <a:lnTo>
                      <a:pt x="99" y="81"/>
                    </a:lnTo>
                    <a:lnTo>
                      <a:pt x="98" y="85"/>
                    </a:lnTo>
                    <a:lnTo>
                      <a:pt x="95" y="90"/>
                    </a:lnTo>
                    <a:lnTo>
                      <a:pt x="95" y="94"/>
                    </a:lnTo>
                    <a:lnTo>
                      <a:pt x="93" y="95"/>
                    </a:lnTo>
                    <a:lnTo>
                      <a:pt x="87" y="102"/>
                    </a:lnTo>
                    <a:lnTo>
                      <a:pt x="87" y="105"/>
                    </a:lnTo>
                    <a:lnTo>
                      <a:pt x="89" y="108"/>
                    </a:lnTo>
                    <a:lnTo>
                      <a:pt x="89" y="112"/>
                    </a:lnTo>
                    <a:lnTo>
                      <a:pt x="88" y="114"/>
                    </a:lnTo>
                    <a:lnTo>
                      <a:pt x="85" y="118"/>
                    </a:lnTo>
                    <a:lnTo>
                      <a:pt x="84" y="120"/>
                    </a:lnTo>
                    <a:lnTo>
                      <a:pt x="84" y="123"/>
                    </a:lnTo>
                    <a:lnTo>
                      <a:pt x="80" y="124"/>
                    </a:lnTo>
                    <a:lnTo>
                      <a:pt x="77" y="128"/>
                    </a:lnTo>
                    <a:lnTo>
                      <a:pt x="74" y="129"/>
                    </a:lnTo>
                    <a:lnTo>
                      <a:pt x="69" y="129"/>
                    </a:lnTo>
                    <a:lnTo>
                      <a:pt x="67" y="128"/>
                    </a:lnTo>
                    <a:lnTo>
                      <a:pt x="65" y="125"/>
                    </a:lnTo>
                    <a:lnTo>
                      <a:pt x="65" y="124"/>
                    </a:lnTo>
                    <a:lnTo>
                      <a:pt x="62" y="123"/>
                    </a:lnTo>
                    <a:lnTo>
                      <a:pt x="59" y="122"/>
                    </a:lnTo>
                    <a:lnTo>
                      <a:pt x="55" y="119"/>
                    </a:lnTo>
                    <a:lnTo>
                      <a:pt x="52" y="118"/>
                    </a:lnTo>
                    <a:lnTo>
                      <a:pt x="45" y="118"/>
                    </a:lnTo>
                    <a:lnTo>
                      <a:pt x="44" y="120"/>
                    </a:lnTo>
                    <a:lnTo>
                      <a:pt x="42" y="122"/>
                    </a:lnTo>
                    <a:lnTo>
                      <a:pt x="37" y="122"/>
                    </a:lnTo>
                    <a:lnTo>
                      <a:pt x="34" y="120"/>
                    </a:lnTo>
                    <a:lnTo>
                      <a:pt x="34" y="114"/>
                    </a:lnTo>
                    <a:lnTo>
                      <a:pt x="30" y="114"/>
                    </a:lnTo>
                    <a:lnTo>
                      <a:pt x="28" y="115"/>
                    </a:lnTo>
                    <a:lnTo>
                      <a:pt x="25" y="115"/>
                    </a:lnTo>
                    <a:lnTo>
                      <a:pt x="19" y="114"/>
                    </a:lnTo>
                    <a:lnTo>
                      <a:pt x="15" y="110"/>
                    </a:lnTo>
                    <a:lnTo>
                      <a:pt x="14" y="105"/>
                    </a:lnTo>
                    <a:lnTo>
                      <a:pt x="14" y="99"/>
                    </a:lnTo>
                    <a:lnTo>
                      <a:pt x="11" y="94"/>
                    </a:lnTo>
                    <a:lnTo>
                      <a:pt x="11" y="90"/>
                    </a:lnTo>
                    <a:lnTo>
                      <a:pt x="10" y="89"/>
                    </a:lnTo>
                    <a:lnTo>
                      <a:pt x="6" y="89"/>
                    </a:lnTo>
                    <a:lnTo>
                      <a:pt x="4" y="87"/>
                    </a:lnTo>
                    <a:lnTo>
                      <a:pt x="1" y="79"/>
                    </a:lnTo>
                    <a:lnTo>
                      <a:pt x="1" y="76"/>
                    </a:lnTo>
                    <a:lnTo>
                      <a:pt x="0" y="73"/>
                    </a:lnTo>
                    <a:lnTo>
                      <a:pt x="0" y="69"/>
                    </a:lnTo>
                    <a:lnTo>
                      <a:pt x="3" y="68"/>
                    </a:lnTo>
                    <a:lnTo>
                      <a:pt x="19" y="68"/>
                    </a:lnTo>
                    <a:lnTo>
                      <a:pt x="21" y="66"/>
                    </a:lnTo>
                    <a:lnTo>
                      <a:pt x="24" y="64"/>
                    </a:lnTo>
                    <a:lnTo>
                      <a:pt x="28" y="56"/>
                    </a:lnTo>
                    <a:lnTo>
                      <a:pt x="28" y="54"/>
                    </a:lnTo>
                    <a:lnTo>
                      <a:pt x="30" y="53"/>
                    </a:lnTo>
                    <a:lnTo>
                      <a:pt x="31" y="50"/>
                    </a:lnTo>
                    <a:lnTo>
                      <a:pt x="34" y="48"/>
                    </a:lnTo>
                    <a:lnTo>
                      <a:pt x="37" y="46"/>
                    </a:lnTo>
                    <a:lnTo>
                      <a:pt x="43" y="46"/>
                    </a:lnTo>
                    <a:lnTo>
                      <a:pt x="48" y="44"/>
                    </a:lnTo>
                    <a:lnTo>
                      <a:pt x="50" y="39"/>
                    </a:lnTo>
                    <a:lnTo>
                      <a:pt x="52" y="37"/>
                    </a:lnTo>
                    <a:lnTo>
                      <a:pt x="52" y="36"/>
                    </a:lnTo>
                    <a:lnTo>
                      <a:pt x="57" y="31"/>
                    </a:lnTo>
                    <a:lnTo>
                      <a:pt x="58" y="31"/>
                    </a:lnTo>
                    <a:lnTo>
                      <a:pt x="58" y="30"/>
                    </a:lnTo>
                    <a:lnTo>
                      <a:pt x="59" y="30"/>
                    </a:lnTo>
                    <a:lnTo>
                      <a:pt x="60" y="29"/>
                    </a:lnTo>
                    <a:lnTo>
                      <a:pt x="62" y="26"/>
                    </a:lnTo>
                    <a:lnTo>
                      <a:pt x="67" y="24"/>
                    </a:lnTo>
                    <a:lnTo>
                      <a:pt x="72" y="24"/>
                    </a:lnTo>
                    <a:lnTo>
                      <a:pt x="74" y="22"/>
                    </a:lnTo>
                    <a:lnTo>
                      <a:pt x="75" y="21"/>
                    </a:lnTo>
                    <a:lnTo>
                      <a:pt x="79" y="15"/>
                    </a:lnTo>
                    <a:lnTo>
                      <a:pt x="89" y="2"/>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4" name="Freeform 1300">
                <a:extLst>
                  <a:ext uri="{FF2B5EF4-FFF2-40B4-BE49-F238E27FC236}">
                    <a16:creationId xmlns:a16="http://schemas.microsoft.com/office/drawing/2014/main" id="{638B0500-271D-FB40-9642-91355EF69F8C}"/>
                  </a:ext>
                </a:extLst>
              </p:cNvPr>
              <p:cNvSpPr>
                <a:spLocks/>
              </p:cNvSpPr>
              <p:nvPr/>
            </p:nvSpPr>
            <p:spPr bwMode="auto">
              <a:xfrm>
                <a:off x="8615242" y="4389347"/>
                <a:ext cx="151296" cy="180311"/>
              </a:xfrm>
              <a:custGeom>
                <a:avLst/>
                <a:gdLst/>
                <a:ahLst/>
                <a:cxnLst>
                  <a:cxn ang="0">
                    <a:pos x="73" y="0"/>
                  </a:cxn>
                  <a:cxn ang="0">
                    <a:pos x="72" y="4"/>
                  </a:cxn>
                  <a:cxn ang="0">
                    <a:pos x="67" y="14"/>
                  </a:cxn>
                  <a:cxn ang="0">
                    <a:pos x="55" y="17"/>
                  </a:cxn>
                  <a:cxn ang="0">
                    <a:pos x="49" y="14"/>
                  </a:cxn>
                  <a:cxn ang="0">
                    <a:pos x="38" y="15"/>
                  </a:cxn>
                  <a:cxn ang="0">
                    <a:pos x="19" y="17"/>
                  </a:cxn>
                  <a:cxn ang="0">
                    <a:pos x="17" y="19"/>
                  </a:cxn>
                  <a:cxn ang="0">
                    <a:pos x="19" y="33"/>
                  </a:cxn>
                  <a:cxn ang="0">
                    <a:pos x="27" y="36"/>
                  </a:cxn>
                  <a:cxn ang="0">
                    <a:pos x="30" y="33"/>
                  </a:cxn>
                  <a:cxn ang="0">
                    <a:pos x="49" y="27"/>
                  </a:cxn>
                  <a:cxn ang="0">
                    <a:pos x="53" y="29"/>
                  </a:cxn>
                  <a:cxn ang="0">
                    <a:pos x="43" y="37"/>
                  </a:cxn>
                  <a:cxn ang="0">
                    <a:pos x="32" y="42"/>
                  </a:cxn>
                  <a:cxn ang="0">
                    <a:pos x="33" y="46"/>
                  </a:cxn>
                  <a:cxn ang="0">
                    <a:pos x="37" y="52"/>
                  </a:cxn>
                  <a:cxn ang="0">
                    <a:pos x="40" y="57"/>
                  </a:cxn>
                  <a:cxn ang="0">
                    <a:pos x="39" y="61"/>
                  </a:cxn>
                  <a:cxn ang="0">
                    <a:pos x="40" y="64"/>
                  </a:cxn>
                  <a:cxn ang="0">
                    <a:pos x="44" y="68"/>
                  </a:cxn>
                  <a:cxn ang="0">
                    <a:pos x="45" y="70"/>
                  </a:cxn>
                  <a:cxn ang="0">
                    <a:pos x="42" y="72"/>
                  </a:cxn>
                  <a:cxn ang="0">
                    <a:pos x="38" y="75"/>
                  </a:cxn>
                  <a:cxn ang="0">
                    <a:pos x="37" y="77"/>
                  </a:cxn>
                  <a:cxn ang="0">
                    <a:pos x="32" y="73"/>
                  </a:cxn>
                  <a:cxn ang="0">
                    <a:pos x="27" y="66"/>
                  </a:cxn>
                  <a:cxn ang="0">
                    <a:pos x="27" y="52"/>
                  </a:cxn>
                  <a:cxn ang="0">
                    <a:pos x="19" y="53"/>
                  </a:cxn>
                  <a:cxn ang="0">
                    <a:pos x="17" y="57"/>
                  </a:cxn>
                  <a:cxn ang="0">
                    <a:pos x="20" y="67"/>
                  </a:cxn>
                  <a:cxn ang="0">
                    <a:pos x="19" y="78"/>
                  </a:cxn>
                  <a:cxn ang="0">
                    <a:pos x="18" y="85"/>
                  </a:cxn>
                  <a:cxn ang="0">
                    <a:pos x="14" y="87"/>
                  </a:cxn>
                  <a:cxn ang="0">
                    <a:pos x="10" y="85"/>
                  </a:cxn>
                  <a:cxn ang="0">
                    <a:pos x="8" y="81"/>
                  </a:cxn>
                  <a:cxn ang="0">
                    <a:pos x="4" y="62"/>
                  </a:cxn>
                  <a:cxn ang="0">
                    <a:pos x="0" y="59"/>
                  </a:cxn>
                  <a:cxn ang="0">
                    <a:pos x="2" y="49"/>
                  </a:cxn>
                  <a:cxn ang="0">
                    <a:pos x="7" y="34"/>
                  </a:cxn>
                  <a:cxn ang="0">
                    <a:pos x="10" y="28"/>
                  </a:cxn>
                  <a:cxn ang="0">
                    <a:pos x="14" y="13"/>
                  </a:cxn>
                  <a:cxn ang="0">
                    <a:pos x="27" y="5"/>
                  </a:cxn>
                  <a:cxn ang="0">
                    <a:pos x="58" y="10"/>
                  </a:cxn>
                  <a:cxn ang="0">
                    <a:pos x="71" y="0"/>
                  </a:cxn>
                </a:cxnLst>
                <a:rect l="0" t="0" r="r" b="b"/>
                <a:pathLst>
                  <a:path w="73" h="87">
                    <a:moveTo>
                      <a:pt x="71" y="0"/>
                    </a:moveTo>
                    <a:lnTo>
                      <a:pt x="73" y="0"/>
                    </a:lnTo>
                    <a:lnTo>
                      <a:pt x="73" y="4"/>
                    </a:lnTo>
                    <a:lnTo>
                      <a:pt x="72" y="4"/>
                    </a:lnTo>
                    <a:lnTo>
                      <a:pt x="69" y="12"/>
                    </a:lnTo>
                    <a:lnTo>
                      <a:pt x="67" y="14"/>
                    </a:lnTo>
                    <a:lnTo>
                      <a:pt x="59" y="17"/>
                    </a:lnTo>
                    <a:lnTo>
                      <a:pt x="55" y="17"/>
                    </a:lnTo>
                    <a:lnTo>
                      <a:pt x="53" y="15"/>
                    </a:lnTo>
                    <a:lnTo>
                      <a:pt x="49" y="14"/>
                    </a:lnTo>
                    <a:lnTo>
                      <a:pt x="42" y="14"/>
                    </a:lnTo>
                    <a:lnTo>
                      <a:pt x="38" y="15"/>
                    </a:lnTo>
                    <a:lnTo>
                      <a:pt x="22" y="15"/>
                    </a:lnTo>
                    <a:lnTo>
                      <a:pt x="19" y="17"/>
                    </a:lnTo>
                    <a:lnTo>
                      <a:pt x="18" y="17"/>
                    </a:lnTo>
                    <a:lnTo>
                      <a:pt x="17" y="19"/>
                    </a:lnTo>
                    <a:lnTo>
                      <a:pt x="17" y="26"/>
                    </a:lnTo>
                    <a:lnTo>
                      <a:pt x="19" y="33"/>
                    </a:lnTo>
                    <a:lnTo>
                      <a:pt x="24" y="36"/>
                    </a:lnTo>
                    <a:lnTo>
                      <a:pt x="27" y="36"/>
                    </a:lnTo>
                    <a:lnTo>
                      <a:pt x="28" y="34"/>
                    </a:lnTo>
                    <a:lnTo>
                      <a:pt x="30" y="33"/>
                    </a:lnTo>
                    <a:lnTo>
                      <a:pt x="43" y="28"/>
                    </a:lnTo>
                    <a:lnTo>
                      <a:pt x="49" y="27"/>
                    </a:lnTo>
                    <a:lnTo>
                      <a:pt x="53" y="27"/>
                    </a:lnTo>
                    <a:lnTo>
                      <a:pt x="53" y="29"/>
                    </a:lnTo>
                    <a:lnTo>
                      <a:pt x="47" y="33"/>
                    </a:lnTo>
                    <a:lnTo>
                      <a:pt x="43" y="37"/>
                    </a:lnTo>
                    <a:lnTo>
                      <a:pt x="38" y="41"/>
                    </a:lnTo>
                    <a:lnTo>
                      <a:pt x="32" y="42"/>
                    </a:lnTo>
                    <a:lnTo>
                      <a:pt x="32" y="43"/>
                    </a:lnTo>
                    <a:lnTo>
                      <a:pt x="33" y="46"/>
                    </a:lnTo>
                    <a:lnTo>
                      <a:pt x="35" y="48"/>
                    </a:lnTo>
                    <a:lnTo>
                      <a:pt x="37" y="52"/>
                    </a:lnTo>
                    <a:lnTo>
                      <a:pt x="39" y="54"/>
                    </a:lnTo>
                    <a:lnTo>
                      <a:pt x="40" y="57"/>
                    </a:lnTo>
                    <a:lnTo>
                      <a:pt x="42" y="58"/>
                    </a:lnTo>
                    <a:lnTo>
                      <a:pt x="39" y="61"/>
                    </a:lnTo>
                    <a:lnTo>
                      <a:pt x="39" y="62"/>
                    </a:lnTo>
                    <a:lnTo>
                      <a:pt x="40" y="64"/>
                    </a:lnTo>
                    <a:lnTo>
                      <a:pt x="43" y="66"/>
                    </a:lnTo>
                    <a:lnTo>
                      <a:pt x="44" y="68"/>
                    </a:lnTo>
                    <a:lnTo>
                      <a:pt x="45" y="68"/>
                    </a:lnTo>
                    <a:lnTo>
                      <a:pt x="45" y="70"/>
                    </a:lnTo>
                    <a:lnTo>
                      <a:pt x="44" y="71"/>
                    </a:lnTo>
                    <a:lnTo>
                      <a:pt x="42" y="72"/>
                    </a:lnTo>
                    <a:lnTo>
                      <a:pt x="40" y="73"/>
                    </a:lnTo>
                    <a:lnTo>
                      <a:pt x="38" y="75"/>
                    </a:lnTo>
                    <a:lnTo>
                      <a:pt x="37" y="76"/>
                    </a:lnTo>
                    <a:lnTo>
                      <a:pt x="37" y="77"/>
                    </a:lnTo>
                    <a:lnTo>
                      <a:pt x="32" y="77"/>
                    </a:lnTo>
                    <a:lnTo>
                      <a:pt x="32" y="73"/>
                    </a:lnTo>
                    <a:lnTo>
                      <a:pt x="29" y="68"/>
                    </a:lnTo>
                    <a:lnTo>
                      <a:pt x="27" y="66"/>
                    </a:lnTo>
                    <a:lnTo>
                      <a:pt x="24" y="61"/>
                    </a:lnTo>
                    <a:lnTo>
                      <a:pt x="27" y="52"/>
                    </a:lnTo>
                    <a:lnTo>
                      <a:pt x="20" y="52"/>
                    </a:lnTo>
                    <a:lnTo>
                      <a:pt x="19" y="53"/>
                    </a:lnTo>
                    <a:lnTo>
                      <a:pt x="18" y="56"/>
                    </a:lnTo>
                    <a:lnTo>
                      <a:pt x="17" y="57"/>
                    </a:lnTo>
                    <a:lnTo>
                      <a:pt x="17" y="59"/>
                    </a:lnTo>
                    <a:lnTo>
                      <a:pt x="20" y="67"/>
                    </a:lnTo>
                    <a:lnTo>
                      <a:pt x="20" y="75"/>
                    </a:lnTo>
                    <a:lnTo>
                      <a:pt x="19" y="78"/>
                    </a:lnTo>
                    <a:lnTo>
                      <a:pt x="19" y="81"/>
                    </a:lnTo>
                    <a:lnTo>
                      <a:pt x="18" y="85"/>
                    </a:lnTo>
                    <a:lnTo>
                      <a:pt x="17" y="86"/>
                    </a:lnTo>
                    <a:lnTo>
                      <a:pt x="14" y="87"/>
                    </a:lnTo>
                    <a:lnTo>
                      <a:pt x="12" y="87"/>
                    </a:lnTo>
                    <a:lnTo>
                      <a:pt x="10" y="85"/>
                    </a:lnTo>
                    <a:lnTo>
                      <a:pt x="9" y="83"/>
                    </a:lnTo>
                    <a:lnTo>
                      <a:pt x="8" y="81"/>
                    </a:lnTo>
                    <a:lnTo>
                      <a:pt x="8" y="62"/>
                    </a:lnTo>
                    <a:lnTo>
                      <a:pt x="4" y="62"/>
                    </a:lnTo>
                    <a:lnTo>
                      <a:pt x="3" y="61"/>
                    </a:lnTo>
                    <a:lnTo>
                      <a:pt x="0" y="59"/>
                    </a:lnTo>
                    <a:lnTo>
                      <a:pt x="0" y="57"/>
                    </a:lnTo>
                    <a:lnTo>
                      <a:pt x="2" y="49"/>
                    </a:lnTo>
                    <a:lnTo>
                      <a:pt x="4" y="43"/>
                    </a:lnTo>
                    <a:lnTo>
                      <a:pt x="7" y="34"/>
                    </a:lnTo>
                    <a:lnTo>
                      <a:pt x="8" y="33"/>
                    </a:lnTo>
                    <a:lnTo>
                      <a:pt x="10" y="28"/>
                    </a:lnTo>
                    <a:lnTo>
                      <a:pt x="12" y="20"/>
                    </a:lnTo>
                    <a:lnTo>
                      <a:pt x="14" y="13"/>
                    </a:lnTo>
                    <a:lnTo>
                      <a:pt x="19" y="8"/>
                    </a:lnTo>
                    <a:lnTo>
                      <a:pt x="27" y="5"/>
                    </a:lnTo>
                    <a:lnTo>
                      <a:pt x="54" y="10"/>
                    </a:lnTo>
                    <a:lnTo>
                      <a:pt x="58" y="10"/>
                    </a:lnTo>
                    <a:lnTo>
                      <a:pt x="63" y="5"/>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5" name="Freeform 1301">
                <a:extLst>
                  <a:ext uri="{FF2B5EF4-FFF2-40B4-BE49-F238E27FC236}">
                    <a16:creationId xmlns:a16="http://schemas.microsoft.com/office/drawing/2014/main" id="{004F83A1-F123-884E-BB11-C68B12536811}"/>
                  </a:ext>
                </a:extLst>
              </p:cNvPr>
              <p:cNvSpPr>
                <a:spLocks/>
              </p:cNvSpPr>
              <p:nvPr/>
            </p:nvSpPr>
            <p:spPr bwMode="auto">
              <a:xfrm>
                <a:off x="8296072" y="4571730"/>
                <a:ext cx="244559" cy="70466"/>
              </a:xfrm>
              <a:custGeom>
                <a:avLst/>
                <a:gdLst/>
                <a:ahLst/>
                <a:cxnLst>
                  <a:cxn ang="0">
                    <a:pos x="19" y="0"/>
                  </a:cxn>
                  <a:cxn ang="0">
                    <a:pos x="20" y="0"/>
                  </a:cxn>
                  <a:cxn ang="0">
                    <a:pos x="29" y="3"/>
                  </a:cxn>
                  <a:cxn ang="0">
                    <a:pos x="35" y="7"/>
                  </a:cxn>
                  <a:cxn ang="0">
                    <a:pos x="43" y="10"/>
                  </a:cxn>
                  <a:cxn ang="0">
                    <a:pos x="51" y="13"/>
                  </a:cxn>
                  <a:cxn ang="0">
                    <a:pos x="56" y="10"/>
                  </a:cxn>
                  <a:cxn ang="0">
                    <a:pos x="58" y="9"/>
                  </a:cxn>
                  <a:cxn ang="0">
                    <a:pos x="63" y="7"/>
                  </a:cxn>
                  <a:cxn ang="0">
                    <a:pos x="66" y="7"/>
                  </a:cxn>
                  <a:cxn ang="0">
                    <a:pos x="70" y="9"/>
                  </a:cxn>
                  <a:cxn ang="0">
                    <a:pos x="75" y="12"/>
                  </a:cxn>
                  <a:cxn ang="0">
                    <a:pos x="78" y="14"/>
                  </a:cxn>
                  <a:cxn ang="0">
                    <a:pos x="82" y="14"/>
                  </a:cxn>
                  <a:cxn ang="0">
                    <a:pos x="94" y="13"/>
                  </a:cxn>
                  <a:cxn ang="0">
                    <a:pos x="97" y="13"/>
                  </a:cxn>
                  <a:cxn ang="0">
                    <a:pos x="95" y="14"/>
                  </a:cxn>
                  <a:cxn ang="0">
                    <a:pos x="94" y="14"/>
                  </a:cxn>
                  <a:cxn ang="0">
                    <a:pos x="92" y="15"/>
                  </a:cxn>
                  <a:cxn ang="0">
                    <a:pos x="82" y="15"/>
                  </a:cxn>
                  <a:cxn ang="0">
                    <a:pos x="89" y="21"/>
                  </a:cxn>
                  <a:cxn ang="0">
                    <a:pos x="100" y="21"/>
                  </a:cxn>
                  <a:cxn ang="0">
                    <a:pos x="102" y="23"/>
                  </a:cxn>
                  <a:cxn ang="0">
                    <a:pos x="102" y="24"/>
                  </a:cxn>
                  <a:cxn ang="0">
                    <a:pos x="104" y="26"/>
                  </a:cxn>
                  <a:cxn ang="0">
                    <a:pos x="112" y="26"/>
                  </a:cxn>
                  <a:cxn ang="0">
                    <a:pos x="114" y="27"/>
                  </a:cxn>
                  <a:cxn ang="0">
                    <a:pos x="115" y="28"/>
                  </a:cxn>
                  <a:cxn ang="0">
                    <a:pos x="117" y="28"/>
                  </a:cxn>
                  <a:cxn ang="0">
                    <a:pos x="118" y="29"/>
                  </a:cxn>
                  <a:cxn ang="0">
                    <a:pos x="118" y="31"/>
                  </a:cxn>
                  <a:cxn ang="0">
                    <a:pos x="117" y="32"/>
                  </a:cxn>
                  <a:cxn ang="0">
                    <a:pos x="115" y="34"/>
                  </a:cxn>
                  <a:cxn ang="0">
                    <a:pos x="113" y="34"/>
                  </a:cxn>
                  <a:cxn ang="0">
                    <a:pos x="110" y="33"/>
                  </a:cxn>
                  <a:cxn ang="0">
                    <a:pos x="108" y="31"/>
                  </a:cxn>
                  <a:cxn ang="0">
                    <a:pos x="105" y="31"/>
                  </a:cxn>
                  <a:cxn ang="0">
                    <a:pos x="105" y="34"/>
                  </a:cxn>
                  <a:cxn ang="0">
                    <a:pos x="84" y="31"/>
                  </a:cxn>
                  <a:cxn ang="0">
                    <a:pos x="63" y="29"/>
                  </a:cxn>
                  <a:cxn ang="0">
                    <a:pos x="58" y="27"/>
                  </a:cxn>
                  <a:cxn ang="0">
                    <a:pos x="55" y="24"/>
                  </a:cxn>
                  <a:cxn ang="0">
                    <a:pos x="53" y="23"/>
                  </a:cxn>
                  <a:cxn ang="0">
                    <a:pos x="41" y="23"/>
                  </a:cxn>
                  <a:cxn ang="0">
                    <a:pos x="30" y="21"/>
                  </a:cxn>
                  <a:cxn ang="0">
                    <a:pos x="16" y="21"/>
                  </a:cxn>
                  <a:cxn ang="0">
                    <a:pos x="14" y="19"/>
                  </a:cxn>
                  <a:cxn ang="0">
                    <a:pos x="11" y="17"/>
                  </a:cxn>
                  <a:cxn ang="0">
                    <a:pos x="9" y="13"/>
                  </a:cxn>
                  <a:cxn ang="0">
                    <a:pos x="6" y="12"/>
                  </a:cxn>
                  <a:cxn ang="0">
                    <a:pos x="4" y="9"/>
                  </a:cxn>
                  <a:cxn ang="0">
                    <a:pos x="0" y="9"/>
                  </a:cxn>
                  <a:cxn ang="0">
                    <a:pos x="0" y="8"/>
                  </a:cxn>
                  <a:cxn ang="0">
                    <a:pos x="2" y="7"/>
                  </a:cxn>
                  <a:cxn ang="0">
                    <a:pos x="6" y="3"/>
                  </a:cxn>
                  <a:cxn ang="0">
                    <a:pos x="9" y="2"/>
                  </a:cxn>
                  <a:cxn ang="0">
                    <a:pos x="10" y="2"/>
                  </a:cxn>
                  <a:cxn ang="0">
                    <a:pos x="13" y="3"/>
                  </a:cxn>
                  <a:cxn ang="0">
                    <a:pos x="15" y="3"/>
                  </a:cxn>
                  <a:cxn ang="0">
                    <a:pos x="18" y="2"/>
                  </a:cxn>
                  <a:cxn ang="0">
                    <a:pos x="19" y="0"/>
                  </a:cxn>
                </a:cxnLst>
                <a:rect l="0" t="0" r="r" b="b"/>
                <a:pathLst>
                  <a:path w="118" h="34">
                    <a:moveTo>
                      <a:pt x="19" y="0"/>
                    </a:moveTo>
                    <a:lnTo>
                      <a:pt x="20" y="0"/>
                    </a:lnTo>
                    <a:lnTo>
                      <a:pt x="29" y="3"/>
                    </a:lnTo>
                    <a:lnTo>
                      <a:pt x="35" y="7"/>
                    </a:lnTo>
                    <a:lnTo>
                      <a:pt x="43" y="10"/>
                    </a:lnTo>
                    <a:lnTo>
                      <a:pt x="51" y="13"/>
                    </a:lnTo>
                    <a:lnTo>
                      <a:pt x="56" y="10"/>
                    </a:lnTo>
                    <a:lnTo>
                      <a:pt x="58" y="9"/>
                    </a:lnTo>
                    <a:lnTo>
                      <a:pt x="63" y="7"/>
                    </a:lnTo>
                    <a:lnTo>
                      <a:pt x="66" y="7"/>
                    </a:lnTo>
                    <a:lnTo>
                      <a:pt x="70" y="9"/>
                    </a:lnTo>
                    <a:lnTo>
                      <a:pt x="75" y="12"/>
                    </a:lnTo>
                    <a:lnTo>
                      <a:pt x="78" y="14"/>
                    </a:lnTo>
                    <a:lnTo>
                      <a:pt x="82" y="14"/>
                    </a:lnTo>
                    <a:lnTo>
                      <a:pt x="94" y="13"/>
                    </a:lnTo>
                    <a:lnTo>
                      <a:pt x="97" y="13"/>
                    </a:lnTo>
                    <a:lnTo>
                      <a:pt x="95" y="14"/>
                    </a:lnTo>
                    <a:lnTo>
                      <a:pt x="94" y="14"/>
                    </a:lnTo>
                    <a:lnTo>
                      <a:pt x="92" y="15"/>
                    </a:lnTo>
                    <a:lnTo>
                      <a:pt x="82" y="15"/>
                    </a:lnTo>
                    <a:lnTo>
                      <a:pt x="89" y="21"/>
                    </a:lnTo>
                    <a:lnTo>
                      <a:pt x="100" y="21"/>
                    </a:lnTo>
                    <a:lnTo>
                      <a:pt x="102" y="23"/>
                    </a:lnTo>
                    <a:lnTo>
                      <a:pt x="102" y="24"/>
                    </a:lnTo>
                    <a:lnTo>
                      <a:pt x="104" y="26"/>
                    </a:lnTo>
                    <a:lnTo>
                      <a:pt x="112" y="26"/>
                    </a:lnTo>
                    <a:lnTo>
                      <a:pt x="114" y="27"/>
                    </a:lnTo>
                    <a:lnTo>
                      <a:pt x="115" y="28"/>
                    </a:lnTo>
                    <a:lnTo>
                      <a:pt x="117" y="28"/>
                    </a:lnTo>
                    <a:lnTo>
                      <a:pt x="118" y="29"/>
                    </a:lnTo>
                    <a:lnTo>
                      <a:pt x="118" y="31"/>
                    </a:lnTo>
                    <a:lnTo>
                      <a:pt x="117" y="32"/>
                    </a:lnTo>
                    <a:lnTo>
                      <a:pt x="115" y="34"/>
                    </a:lnTo>
                    <a:lnTo>
                      <a:pt x="113" y="34"/>
                    </a:lnTo>
                    <a:lnTo>
                      <a:pt x="110" y="33"/>
                    </a:lnTo>
                    <a:lnTo>
                      <a:pt x="108" y="31"/>
                    </a:lnTo>
                    <a:lnTo>
                      <a:pt x="105" y="31"/>
                    </a:lnTo>
                    <a:lnTo>
                      <a:pt x="105" y="34"/>
                    </a:lnTo>
                    <a:lnTo>
                      <a:pt x="84" y="31"/>
                    </a:lnTo>
                    <a:lnTo>
                      <a:pt x="63" y="29"/>
                    </a:lnTo>
                    <a:lnTo>
                      <a:pt x="58" y="27"/>
                    </a:lnTo>
                    <a:lnTo>
                      <a:pt x="55" y="24"/>
                    </a:lnTo>
                    <a:lnTo>
                      <a:pt x="53" y="23"/>
                    </a:lnTo>
                    <a:lnTo>
                      <a:pt x="41" y="23"/>
                    </a:lnTo>
                    <a:lnTo>
                      <a:pt x="30" y="21"/>
                    </a:lnTo>
                    <a:lnTo>
                      <a:pt x="16" y="21"/>
                    </a:lnTo>
                    <a:lnTo>
                      <a:pt x="14" y="19"/>
                    </a:lnTo>
                    <a:lnTo>
                      <a:pt x="11" y="17"/>
                    </a:lnTo>
                    <a:lnTo>
                      <a:pt x="9" y="13"/>
                    </a:lnTo>
                    <a:lnTo>
                      <a:pt x="6" y="12"/>
                    </a:lnTo>
                    <a:lnTo>
                      <a:pt x="4" y="9"/>
                    </a:lnTo>
                    <a:lnTo>
                      <a:pt x="0" y="9"/>
                    </a:lnTo>
                    <a:lnTo>
                      <a:pt x="0" y="8"/>
                    </a:lnTo>
                    <a:lnTo>
                      <a:pt x="2" y="7"/>
                    </a:lnTo>
                    <a:lnTo>
                      <a:pt x="6" y="3"/>
                    </a:lnTo>
                    <a:lnTo>
                      <a:pt x="9" y="2"/>
                    </a:lnTo>
                    <a:lnTo>
                      <a:pt x="10" y="2"/>
                    </a:lnTo>
                    <a:lnTo>
                      <a:pt x="13" y="3"/>
                    </a:lnTo>
                    <a:lnTo>
                      <a:pt x="15" y="3"/>
                    </a:lnTo>
                    <a:lnTo>
                      <a:pt x="18"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6" name="Freeform 1302">
                <a:extLst>
                  <a:ext uri="{FF2B5EF4-FFF2-40B4-BE49-F238E27FC236}">
                    <a16:creationId xmlns:a16="http://schemas.microsoft.com/office/drawing/2014/main" id="{208140A5-2709-F640-A5F6-F1B76BAFCAE8}"/>
                  </a:ext>
                </a:extLst>
              </p:cNvPr>
              <p:cNvSpPr>
                <a:spLocks/>
              </p:cNvSpPr>
              <p:nvPr/>
            </p:nvSpPr>
            <p:spPr bwMode="auto">
              <a:xfrm>
                <a:off x="8642186" y="4629761"/>
                <a:ext cx="74611" cy="16580"/>
              </a:xfrm>
              <a:custGeom>
                <a:avLst/>
                <a:gdLst/>
                <a:ahLst/>
                <a:cxnLst>
                  <a:cxn ang="0">
                    <a:pos x="36" y="0"/>
                  </a:cxn>
                  <a:cxn ang="0">
                    <a:pos x="34" y="3"/>
                  </a:cxn>
                  <a:cxn ang="0">
                    <a:pos x="30" y="5"/>
                  </a:cxn>
                  <a:cxn ang="0">
                    <a:pos x="27" y="6"/>
                  </a:cxn>
                  <a:cxn ang="0">
                    <a:pos x="24" y="8"/>
                  </a:cxn>
                  <a:cxn ang="0">
                    <a:pos x="1" y="8"/>
                  </a:cxn>
                  <a:cxn ang="0">
                    <a:pos x="0" y="6"/>
                  </a:cxn>
                  <a:cxn ang="0">
                    <a:pos x="0" y="3"/>
                  </a:cxn>
                  <a:cxn ang="0">
                    <a:pos x="2" y="1"/>
                  </a:cxn>
                  <a:cxn ang="0">
                    <a:pos x="11" y="1"/>
                  </a:cxn>
                  <a:cxn ang="0">
                    <a:pos x="15" y="3"/>
                  </a:cxn>
                  <a:cxn ang="0">
                    <a:pos x="17" y="3"/>
                  </a:cxn>
                  <a:cxn ang="0">
                    <a:pos x="20" y="4"/>
                  </a:cxn>
                  <a:cxn ang="0">
                    <a:pos x="27" y="4"/>
                  </a:cxn>
                  <a:cxn ang="0">
                    <a:pos x="31" y="3"/>
                  </a:cxn>
                  <a:cxn ang="0">
                    <a:pos x="36" y="0"/>
                  </a:cxn>
                </a:cxnLst>
                <a:rect l="0" t="0" r="r" b="b"/>
                <a:pathLst>
                  <a:path w="36" h="8">
                    <a:moveTo>
                      <a:pt x="36" y="0"/>
                    </a:moveTo>
                    <a:lnTo>
                      <a:pt x="34" y="3"/>
                    </a:lnTo>
                    <a:lnTo>
                      <a:pt x="30" y="5"/>
                    </a:lnTo>
                    <a:lnTo>
                      <a:pt x="27" y="6"/>
                    </a:lnTo>
                    <a:lnTo>
                      <a:pt x="24" y="8"/>
                    </a:lnTo>
                    <a:lnTo>
                      <a:pt x="1" y="8"/>
                    </a:lnTo>
                    <a:lnTo>
                      <a:pt x="0" y="6"/>
                    </a:lnTo>
                    <a:lnTo>
                      <a:pt x="0" y="3"/>
                    </a:lnTo>
                    <a:lnTo>
                      <a:pt x="2" y="1"/>
                    </a:lnTo>
                    <a:lnTo>
                      <a:pt x="11" y="1"/>
                    </a:lnTo>
                    <a:lnTo>
                      <a:pt x="15" y="3"/>
                    </a:lnTo>
                    <a:lnTo>
                      <a:pt x="17" y="3"/>
                    </a:lnTo>
                    <a:lnTo>
                      <a:pt x="20" y="4"/>
                    </a:lnTo>
                    <a:lnTo>
                      <a:pt x="27" y="4"/>
                    </a:lnTo>
                    <a:lnTo>
                      <a:pt x="3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7" name="Freeform 1303">
                <a:extLst>
                  <a:ext uri="{FF2B5EF4-FFF2-40B4-BE49-F238E27FC236}">
                    <a16:creationId xmlns:a16="http://schemas.microsoft.com/office/drawing/2014/main" id="{C0CE0A06-560E-874C-BE3F-5A5F9F5DD881}"/>
                  </a:ext>
                </a:extLst>
              </p:cNvPr>
              <p:cNvSpPr>
                <a:spLocks/>
              </p:cNvSpPr>
              <p:nvPr/>
            </p:nvSpPr>
            <p:spPr bwMode="auto">
              <a:xfrm>
                <a:off x="8569647" y="4631832"/>
                <a:ext cx="51814" cy="18653"/>
              </a:xfrm>
              <a:custGeom>
                <a:avLst/>
                <a:gdLst/>
                <a:ahLst/>
                <a:cxnLst>
                  <a:cxn ang="0">
                    <a:pos x="15" y="0"/>
                  </a:cxn>
                  <a:cxn ang="0">
                    <a:pos x="25" y="0"/>
                  </a:cxn>
                  <a:cxn ang="0">
                    <a:pos x="25" y="7"/>
                  </a:cxn>
                  <a:cxn ang="0">
                    <a:pos x="21" y="7"/>
                  </a:cxn>
                  <a:cxn ang="0">
                    <a:pos x="17" y="5"/>
                  </a:cxn>
                  <a:cxn ang="0">
                    <a:pos x="15" y="7"/>
                  </a:cxn>
                  <a:cxn ang="0">
                    <a:pos x="14" y="8"/>
                  </a:cxn>
                  <a:cxn ang="0">
                    <a:pos x="11" y="9"/>
                  </a:cxn>
                  <a:cxn ang="0">
                    <a:pos x="6" y="9"/>
                  </a:cxn>
                  <a:cxn ang="0">
                    <a:pos x="2" y="8"/>
                  </a:cxn>
                  <a:cxn ang="0">
                    <a:pos x="1" y="8"/>
                  </a:cxn>
                  <a:cxn ang="0">
                    <a:pos x="0" y="7"/>
                  </a:cxn>
                  <a:cxn ang="0">
                    <a:pos x="0" y="4"/>
                  </a:cxn>
                  <a:cxn ang="0">
                    <a:pos x="1" y="3"/>
                  </a:cxn>
                  <a:cxn ang="0">
                    <a:pos x="12" y="3"/>
                  </a:cxn>
                  <a:cxn ang="0">
                    <a:pos x="15" y="4"/>
                  </a:cxn>
                  <a:cxn ang="0">
                    <a:pos x="15" y="0"/>
                  </a:cxn>
                </a:cxnLst>
                <a:rect l="0" t="0" r="r" b="b"/>
                <a:pathLst>
                  <a:path w="25" h="9">
                    <a:moveTo>
                      <a:pt x="15" y="0"/>
                    </a:moveTo>
                    <a:lnTo>
                      <a:pt x="25" y="0"/>
                    </a:lnTo>
                    <a:lnTo>
                      <a:pt x="25" y="7"/>
                    </a:lnTo>
                    <a:lnTo>
                      <a:pt x="21" y="7"/>
                    </a:lnTo>
                    <a:lnTo>
                      <a:pt x="17" y="5"/>
                    </a:lnTo>
                    <a:lnTo>
                      <a:pt x="15" y="7"/>
                    </a:lnTo>
                    <a:lnTo>
                      <a:pt x="14" y="8"/>
                    </a:lnTo>
                    <a:lnTo>
                      <a:pt x="11" y="9"/>
                    </a:lnTo>
                    <a:lnTo>
                      <a:pt x="6" y="9"/>
                    </a:lnTo>
                    <a:lnTo>
                      <a:pt x="2" y="8"/>
                    </a:lnTo>
                    <a:lnTo>
                      <a:pt x="1" y="8"/>
                    </a:lnTo>
                    <a:lnTo>
                      <a:pt x="0" y="7"/>
                    </a:lnTo>
                    <a:lnTo>
                      <a:pt x="0" y="4"/>
                    </a:lnTo>
                    <a:lnTo>
                      <a:pt x="1" y="3"/>
                    </a:lnTo>
                    <a:lnTo>
                      <a:pt x="12" y="3"/>
                    </a:lnTo>
                    <a:lnTo>
                      <a:pt x="15" y="4"/>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8" name="Freeform 1304">
                <a:extLst>
                  <a:ext uri="{FF2B5EF4-FFF2-40B4-BE49-F238E27FC236}">
                    <a16:creationId xmlns:a16="http://schemas.microsoft.com/office/drawing/2014/main" id="{F499C897-CE0F-5747-A0C6-5DC279BC97AB}"/>
                  </a:ext>
                </a:extLst>
              </p:cNvPr>
              <p:cNvSpPr>
                <a:spLocks/>
              </p:cNvSpPr>
              <p:nvPr/>
            </p:nvSpPr>
            <p:spPr bwMode="auto">
              <a:xfrm>
                <a:off x="8623533" y="4656703"/>
                <a:ext cx="37306" cy="24870"/>
              </a:xfrm>
              <a:custGeom>
                <a:avLst/>
                <a:gdLst/>
                <a:ahLst/>
                <a:cxnLst>
                  <a:cxn ang="0">
                    <a:pos x="3" y="0"/>
                  </a:cxn>
                  <a:cxn ang="0">
                    <a:pos x="13" y="0"/>
                  </a:cxn>
                  <a:cxn ang="0">
                    <a:pos x="13" y="2"/>
                  </a:cxn>
                  <a:cxn ang="0">
                    <a:pos x="18" y="7"/>
                  </a:cxn>
                  <a:cxn ang="0">
                    <a:pos x="18" y="10"/>
                  </a:cxn>
                  <a:cxn ang="0">
                    <a:pos x="15" y="12"/>
                  </a:cxn>
                  <a:cxn ang="0">
                    <a:pos x="13" y="12"/>
                  </a:cxn>
                  <a:cxn ang="0">
                    <a:pos x="11" y="10"/>
                  </a:cxn>
                  <a:cxn ang="0">
                    <a:pos x="11" y="7"/>
                  </a:cxn>
                  <a:cxn ang="0">
                    <a:pos x="4" y="7"/>
                  </a:cxn>
                  <a:cxn ang="0">
                    <a:pos x="1" y="6"/>
                  </a:cxn>
                  <a:cxn ang="0">
                    <a:pos x="0" y="5"/>
                  </a:cxn>
                  <a:cxn ang="0">
                    <a:pos x="0" y="1"/>
                  </a:cxn>
                  <a:cxn ang="0">
                    <a:pos x="3" y="0"/>
                  </a:cxn>
                </a:cxnLst>
                <a:rect l="0" t="0" r="r" b="b"/>
                <a:pathLst>
                  <a:path w="18" h="12">
                    <a:moveTo>
                      <a:pt x="3" y="0"/>
                    </a:moveTo>
                    <a:lnTo>
                      <a:pt x="13" y="0"/>
                    </a:lnTo>
                    <a:lnTo>
                      <a:pt x="13" y="2"/>
                    </a:lnTo>
                    <a:lnTo>
                      <a:pt x="18" y="7"/>
                    </a:lnTo>
                    <a:lnTo>
                      <a:pt x="18" y="10"/>
                    </a:lnTo>
                    <a:lnTo>
                      <a:pt x="15" y="12"/>
                    </a:lnTo>
                    <a:lnTo>
                      <a:pt x="13" y="12"/>
                    </a:lnTo>
                    <a:lnTo>
                      <a:pt x="11" y="10"/>
                    </a:lnTo>
                    <a:lnTo>
                      <a:pt x="11" y="7"/>
                    </a:lnTo>
                    <a:lnTo>
                      <a:pt x="4" y="7"/>
                    </a:lnTo>
                    <a:lnTo>
                      <a:pt x="1" y="6"/>
                    </a:lnTo>
                    <a:lnTo>
                      <a:pt x="0" y="5"/>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9" name="Freeform 1305">
                <a:extLst>
                  <a:ext uri="{FF2B5EF4-FFF2-40B4-BE49-F238E27FC236}">
                    <a16:creationId xmlns:a16="http://schemas.microsoft.com/office/drawing/2014/main" id="{C37E3A6F-2468-5F46-ADA1-E95D590742E0}"/>
                  </a:ext>
                </a:extLst>
              </p:cNvPr>
              <p:cNvSpPr>
                <a:spLocks/>
              </p:cNvSpPr>
              <p:nvPr/>
            </p:nvSpPr>
            <p:spPr bwMode="auto">
              <a:xfrm>
                <a:off x="8550995" y="4631832"/>
                <a:ext cx="14508" cy="14508"/>
              </a:xfrm>
              <a:custGeom>
                <a:avLst/>
                <a:gdLst/>
                <a:ahLst/>
                <a:cxnLst>
                  <a:cxn ang="0">
                    <a:pos x="0" y="0"/>
                  </a:cxn>
                  <a:cxn ang="0">
                    <a:pos x="5" y="0"/>
                  </a:cxn>
                  <a:cxn ang="0">
                    <a:pos x="5" y="2"/>
                  </a:cxn>
                  <a:cxn ang="0">
                    <a:pos x="6" y="3"/>
                  </a:cxn>
                  <a:cxn ang="0">
                    <a:pos x="7" y="3"/>
                  </a:cxn>
                  <a:cxn ang="0">
                    <a:pos x="6" y="5"/>
                  </a:cxn>
                  <a:cxn ang="0">
                    <a:pos x="5" y="7"/>
                  </a:cxn>
                  <a:cxn ang="0">
                    <a:pos x="2" y="7"/>
                  </a:cxn>
                  <a:cxn ang="0">
                    <a:pos x="0" y="4"/>
                  </a:cxn>
                  <a:cxn ang="0">
                    <a:pos x="0" y="0"/>
                  </a:cxn>
                </a:cxnLst>
                <a:rect l="0" t="0" r="r" b="b"/>
                <a:pathLst>
                  <a:path w="7" h="7">
                    <a:moveTo>
                      <a:pt x="0" y="0"/>
                    </a:moveTo>
                    <a:lnTo>
                      <a:pt x="5" y="0"/>
                    </a:lnTo>
                    <a:lnTo>
                      <a:pt x="5" y="2"/>
                    </a:lnTo>
                    <a:lnTo>
                      <a:pt x="6" y="3"/>
                    </a:lnTo>
                    <a:lnTo>
                      <a:pt x="7" y="3"/>
                    </a:lnTo>
                    <a:lnTo>
                      <a:pt x="6" y="5"/>
                    </a:lnTo>
                    <a:lnTo>
                      <a:pt x="5" y="7"/>
                    </a:lnTo>
                    <a:lnTo>
                      <a:pt x="2"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0" name="Freeform 1306">
                <a:extLst>
                  <a:ext uri="{FF2B5EF4-FFF2-40B4-BE49-F238E27FC236}">
                    <a16:creationId xmlns:a16="http://schemas.microsoft.com/office/drawing/2014/main" id="{B518BE0E-517B-A444-A3A0-8AB67985BDE9}"/>
                  </a:ext>
                </a:extLst>
              </p:cNvPr>
              <p:cNvSpPr>
                <a:spLocks/>
              </p:cNvSpPr>
              <p:nvPr/>
            </p:nvSpPr>
            <p:spPr bwMode="auto">
              <a:xfrm>
                <a:off x="8729232" y="4638051"/>
                <a:ext cx="87046" cy="45596"/>
              </a:xfrm>
              <a:custGeom>
                <a:avLst/>
                <a:gdLst/>
                <a:ahLst/>
                <a:cxnLst>
                  <a:cxn ang="0">
                    <a:pos x="29" y="0"/>
                  </a:cxn>
                  <a:cxn ang="0">
                    <a:pos x="37" y="0"/>
                  </a:cxn>
                  <a:cxn ang="0">
                    <a:pos x="42" y="1"/>
                  </a:cxn>
                  <a:cxn ang="0">
                    <a:pos x="36" y="6"/>
                  </a:cxn>
                  <a:cxn ang="0">
                    <a:pos x="26" y="9"/>
                  </a:cxn>
                  <a:cxn ang="0">
                    <a:pos x="18" y="10"/>
                  </a:cxn>
                  <a:cxn ang="0">
                    <a:pos x="17" y="10"/>
                  </a:cxn>
                  <a:cxn ang="0">
                    <a:pos x="17" y="15"/>
                  </a:cxn>
                  <a:cxn ang="0">
                    <a:pos x="14" y="17"/>
                  </a:cxn>
                  <a:cxn ang="0">
                    <a:pos x="11" y="20"/>
                  </a:cxn>
                  <a:cxn ang="0">
                    <a:pos x="3" y="22"/>
                  </a:cxn>
                  <a:cxn ang="0">
                    <a:pos x="0" y="20"/>
                  </a:cxn>
                  <a:cxn ang="0">
                    <a:pos x="0" y="15"/>
                  </a:cxn>
                  <a:cxn ang="0">
                    <a:pos x="4" y="11"/>
                  </a:cxn>
                  <a:cxn ang="0">
                    <a:pos x="9" y="9"/>
                  </a:cxn>
                  <a:cxn ang="0">
                    <a:pos x="12" y="9"/>
                  </a:cxn>
                  <a:cxn ang="0">
                    <a:pos x="14" y="7"/>
                  </a:cxn>
                  <a:cxn ang="0">
                    <a:pos x="16" y="7"/>
                  </a:cxn>
                  <a:cxn ang="0">
                    <a:pos x="16" y="4"/>
                  </a:cxn>
                  <a:cxn ang="0">
                    <a:pos x="22" y="1"/>
                  </a:cxn>
                  <a:cxn ang="0">
                    <a:pos x="29" y="0"/>
                  </a:cxn>
                </a:cxnLst>
                <a:rect l="0" t="0" r="r" b="b"/>
                <a:pathLst>
                  <a:path w="42" h="22">
                    <a:moveTo>
                      <a:pt x="29" y="0"/>
                    </a:moveTo>
                    <a:lnTo>
                      <a:pt x="37" y="0"/>
                    </a:lnTo>
                    <a:lnTo>
                      <a:pt x="42" y="1"/>
                    </a:lnTo>
                    <a:lnTo>
                      <a:pt x="36" y="6"/>
                    </a:lnTo>
                    <a:lnTo>
                      <a:pt x="26" y="9"/>
                    </a:lnTo>
                    <a:lnTo>
                      <a:pt x="18" y="10"/>
                    </a:lnTo>
                    <a:lnTo>
                      <a:pt x="17" y="10"/>
                    </a:lnTo>
                    <a:lnTo>
                      <a:pt x="17" y="15"/>
                    </a:lnTo>
                    <a:lnTo>
                      <a:pt x="14" y="17"/>
                    </a:lnTo>
                    <a:lnTo>
                      <a:pt x="11" y="20"/>
                    </a:lnTo>
                    <a:lnTo>
                      <a:pt x="3" y="22"/>
                    </a:lnTo>
                    <a:lnTo>
                      <a:pt x="0" y="20"/>
                    </a:lnTo>
                    <a:lnTo>
                      <a:pt x="0" y="15"/>
                    </a:lnTo>
                    <a:lnTo>
                      <a:pt x="4" y="11"/>
                    </a:lnTo>
                    <a:lnTo>
                      <a:pt x="9" y="9"/>
                    </a:lnTo>
                    <a:lnTo>
                      <a:pt x="12" y="9"/>
                    </a:lnTo>
                    <a:lnTo>
                      <a:pt x="14" y="7"/>
                    </a:lnTo>
                    <a:lnTo>
                      <a:pt x="16" y="7"/>
                    </a:lnTo>
                    <a:lnTo>
                      <a:pt x="16" y="4"/>
                    </a:lnTo>
                    <a:lnTo>
                      <a:pt x="22" y="1"/>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1" name="Freeform 1307">
                <a:extLst>
                  <a:ext uri="{FF2B5EF4-FFF2-40B4-BE49-F238E27FC236}">
                    <a16:creationId xmlns:a16="http://schemas.microsoft.com/office/drawing/2014/main" id="{996A335E-FA44-334E-AE0A-D8C4948A5D89}"/>
                  </a:ext>
                </a:extLst>
              </p:cNvPr>
              <p:cNvSpPr>
                <a:spLocks/>
              </p:cNvSpPr>
              <p:nvPr/>
            </p:nvSpPr>
            <p:spPr bwMode="auto">
              <a:xfrm>
                <a:off x="8789335" y="4505409"/>
                <a:ext cx="24870" cy="20725"/>
              </a:xfrm>
              <a:custGeom>
                <a:avLst/>
                <a:gdLst/>
                <a:ahLst/>
                <a:cxnLst>
                  <a:cxn ang="0">
                    <a:pos x="3" y="0"/>
                  </a:cxn>
                  <a:cxn ang="0">
                    <a:pos x="5" y="0"/>
                  </a:cxn>
                  <a:cxn ang="0">
                    <a:pos x="7" y="1"/>
                  </a:cxn>
                  <a:cxn ang="0">
                    <a:pos x="12" y="3"/>
                  </a:cxn>
                  <a:cxn ang="0">
                    <a:pos x="12" y="6"/>
                  </a:cxn>
                  <a:cxn ang="0">
                    <a:pos x="10" y="7"/>
                  </a:cxn>
                  <a:cxn ang="0">
                    <a:pos x="9" y="10"/>
                  </a:cxn>
                  <a:cxn ang="0">
                    <a:pos x="8" y="10"/>
                  </a:cxn>
                  <a:cxn ang="0">
                    <a:pos x="3" y="7"/>
                  </a:cxn>
                  <a:cxn ang="0">
                    <a:pos x="0" y="2"/>
                  </a:cxn>
                  <a:cxn ang="0">
                    <a:pos x="0" y="1"/>
                  </a:cxn>
                  <a:cxn ang="0">
                    <a:pos x="3" y="0"/>
                  </a:cxn>
                </a:cxnLst>
                <a:rect l="0" t="0" r="r" b="b"/>
                <a:pathLst>
                  <a:path w="12" h="10">
                    <a:moveTo>
                      <a:pt x="3" y="0"/>
                    </a:moveTo>
                    <a:lnTo>
                      <a:pt x="5" y="0"/>
                    </a:lnTo>
                    <a:lnTo>
                      <a:pt x="7" y="1"/>
                    </a:lnTo>
                    <a:lnTo>
                      <a:pt x="12" y="3"/>
                    </a:lnTo>
                    <a:lnTo>
                      <a:pt x="12" y="6"/>
                    </a:lnTo>
                    <a:lnTo>
                      <a:pt x="10" y="7"/>
                    </a:lnTo>
                    <a:lnTo>
                      <a:pt x="9" y="10"/>
                    </a:lnTo>
                    <a:lnTo>
                      <a:pt x="8" y="10"/>
                    </a:lnTo>
                    <a:lnTo>
                      <a:pt x="3" y="7"/>
                    </a:lnTo>
                    <a:lnTo>
                      <a:pt x="0" y="2"/>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2" name="Freeform 1309">
                <a:extLst>
                  <a:ext uri="{FF2B5EF4-FFF2-40B4-BE49-F238E27FC236}">
                    <a16:creationId xmlns:a16="http://schemas.microsoft.com/office/drawing/2014/main" id="{E0684456-8C31-5A4B-8176-C40912B9E84F}"/>
                  </a:ext>
                </a:extLst>
              </p:cNvPr>
              <p:cNvSpPr>
                <a:spLocks/>
              </p:cNvSpPr>
              <p:nvPr/>
            </p:nvSpPr>
            <p:spPr bwMode="auto">
              <a:xfrm>
                <a:off x="8824569" y="4374838"/>
                <a:ext cx="26944" cy="68394"/>
              </a:xfrm>
              <a:custGeom>
                <a:avLst/>
                <a:gdLst/>
                <a:ahLst/>
                <a:cxnLst>
                  <a:cxn ang="0">
                    <a:pos x="3" y="0"/>
                  </a:cxn>
                  <a:cxn ang="0">
                    <a:pos x="6" y="7"/>
                  </a:cxn>
                  <a:cxn ang="0">
                    <a:pos x="10" y="10"/>
                  </a:cxn>
                  <a:cxn ang="0">
                    <a:pos x="13" y="11"/>
                  </a:cxn>
                  <a:cxn ang="0">
                    <a:pos x="13" y="12"/>
                  </a:cxn>
                  <a:cxn ang="0">
                    <a:pos x="12" y="14"/>
                  </a:cxn>
                  <a:cxn ang="0">
                    <a:pos x="10" y="15"/>
                  </a:cxn>
                  <a:cxn ang="0">
                    <a:pos x="10" y="17"/>
                  </a:cxn>
                  <a:cxn ang="0">
                    <a:pos x="12" y="20"/>
                  </a:cxn>
                  <a:cxn ang="0">
                    <a:pos x="12" y="22"/>
                  </a:cxn>
                  <a:cxn ang="0">
                    <a:pos x="11" y="22"/>
                  </a:cxn>
                  <a:cxn ang="0">
                    <a:pos x="8" y="24"/>
                  </a:cxn>
                  <a:cxn ang="0">
                    <a:pos x="3" y="24"/>
                  </a:cxn>
                  <a:cxn ang="0">
                    <a:pos x="3" y="26"/>
                  </a:cxn>
                  <a:cxn ang="0">
                    <a:pos x="5" y="29"/>
                  </a:cxn>
                  <a:cxn ang="0">
                    <a:pos x="8" y="33"/>
                  </a:cxn>
                  <a:cxn ang="0">
                    <a:pos x="6" y="33"/>
                  </a:cxn>
                  <a:cxn ang="0">
                    <a:pos x="5" y="30"/>
                  </a:cxn>
                  <a:cxn ang="0">
                    <a:pos x="3" y="29"/>
                  </a:cxn>
                  <a:cxn ang="0">
                    <a:pos x="2" y="26"/>
                  </a:cxn>
                  <a:cxn ang="0">
                    <a:pos x="2" y="16"/>
                  </a:cxn>
                  <a:cxn ang="0">
                    <a:pos x="1" y="15"/>
                  </a:cxn>
                  <a:cxn ang="0">
                    <a:pos x="0" y="12"/>
                  </a:cxn>
                  <a:cxn ang="0">
                    <a:pos x="0" y="4"/>
                  </a:cxn>
                  <a:cxn ang="0">
                    <a:pos x="3" y="0"/>
                  </a:cxn>
                </a:cxnLst>
                <a:rect l="0" t="0" r="r" b="b"/>
                <a:pathLst>
                  <a:path w="13" h="33">
                    <a:moveTo>
                      <a:pt x="3" y="0"/>
                    </a:moveTo>
                    <a:lnTo>
                      <a:pt x="6" y="7"/>
                    </a:lnTo>
                    <a:lnTo>
                      <a:pt x="10" y="10"/>
                    </a:lnTo>
                    <a:lnTo>
                      <a:pt x="13" y="11"/>
                    </a:lnTo>
                    <a:lnTo>
                      <a:pt x="13" y="12"/>
                    </a:lnTo>
                    <a:lnTo>
                      <a:pt x="12" y="14"/>
                    </a:lnTo>
                    <a:lnTo>
                      <a:pt x="10" y="15"/>
                    </a:lnTo>
                    <a:lnTo>
                      <a:pt x="10" y="17"/>
                    </a:lnTo>
                    <a:lnTo>
                      <a:pt x="12" y="20"/>
                    </a:lnTo>
                    <a:lnTo>
                      <a:pt x="12" y="22"/>
                    </a:lnTo>
                    <a:lnTo>
                      <a:pt x="11" y="22"/>
                    </a:lnTo>
                    <a:lnTo>
                      <a:pt x="8" y="24"/>
                    </a:lnTo>
                    <a:lnTo>
                      <a:pt x="3" y="24"/>
                    </a:lnTo>
                    <a:lnTo>
                      <a:pt x="3" y="26"/>
                    </a:lnTo>
                    <a:lnTo>
                      <a:pt x="5" y="29"/>
                    </a:lnTo>
                    <a:lnTo>
                      <a:pt x="8" y="33"/>
                    </a:lnTo>
                    <a:lnTo>
                      <a:pt x="6" y="33"/>
                    </a:lnTo>
                    <a:lnTo>
                      <a:pt x="5" y="30"/>
                    </a:lnTo>
                    <a:lnTo>
                      <a:pt x="3" y="29"/>
                    </a:lnTo>
                    <a:lnTo>
                      <a:pt x="2" y="26"/>
                    </a:lnTo>
                    <a:lnTo>
                      <a:pt x="2" y="16"/>
                    </a:lnTo>
                    <a:lnTo>
                      <a:pt x="1" y="15"/>
                    </a:lnTo>
                    <a:lnTo>
                      <a:pt x="0" y="12"/>
                    </a:lnTo>
                    <a:lnTo>
                      <a:pt x="0" y="4"/>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3" name="Freeform 1310">
                <a:extLst>
                  <a:ext uri="{FF2B5EF4-FFF2-40B4-BE49-F238E27FC236}">
                    <a16:creationId xmlns:a16="http://schemas.microsoft.com/office/drawing/2014/main" id="{076861C4-6D63-2742-8D3D-C47001D871FC}"/>
                  </a:ext>
                </a:extLst>
              </p:cNvPr>
              <p:cNvSpPr>
                <a:spLocks/>
              </p:cNvSpPr>
              <p:nvPr/>
            </p:nvSpPr>
            <p:spPr bwMode="auto">
              <a:xfrm>
                <a:off x="8884672" y="4706444"/>
                <a:ext cx="33161" cy="12435"/>
              </a:xfrm>
              <a:custGeom>
                <a:avLst/>
                <a:gdLst/>
                <a:ahLst/>
                <a:cxnLst>
                  <a:cxn ang="0">
                    <a:pos x="12" y="0"/>
                  </a:cxn>
                  <a:cxn ang="0">
                    <a:pos x="16" y="0"/>
                  </a:cxn>
                  <a:cxn ang="0">
                    <a:pos x="16" y="6"/>
                  </a:cxn>
                  <a:cxn ang="0">
                    <a:pos x="8" y="6"/>
                  </a:cxn>
                  <a:cxn ang="0">
                    <a:pos x="5" y="5"/>
                  </a:cxn>
                  <a:cxn ang="0">
                    <a:pos x="0" y="2"/>
                  </a:cxn>
                  <a:cxn ang="0">
                    <a:pos x="5" y="1"/>
                  </a:cxn>
                  <a:cxn ang="0">
                    <a:pos x="8" y="1"/>
                  </a:cxn>
                  <a:cxn ang="0">
                    <a:pos x="12" y="0"/>
                  </a:cxn>
                </a:cxnLst>
                <a:rect l="0" t="0" r="r" b="b"/>
                <a:pathLst>
                  <a:path w="16" h="6">
                    <a:moveTo>
                      <a:pt x="12" y="0"/>
                    </a:moveTo>
                    <a:lnTo>
                      <a:pt x="16" y="0"/>
                    </a:lnTo>
                    <a:lnTo>
                      <a:pt x="16" y="6"/>
                    </a:lnTo>
                    <a:lnTo>
                      <a:pt x="8" y="6"/>
                    </a:lnTo>
                    <a:lnTo>
                      <a:pt x="5" y="5"/>
                    </a:lnTo>
                    <a:lnTo>
                      <a:pt x="0" y="2"/>
                    </a:lnTo>
                    <a:lnTo>
                      <a:pt x="5" y="1"/>
                    </a:lnTo>
                    <a:lnTo>
                      <a:pt x="8"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4" name="Freeform 1311">
                <a:extLst>
                  <a:ext uri="{FF2B5EF4-FFF2-40B4-BE49-F238E27FC236}">
                    <a16:creationId xmlns:a16="http://schemas.microsoft.com/office/drawing/2014/main" id="{2C95476A-40A3-2946-A7D9-3D9E95148CE0}"/>
                  </a:ext>
                </a:extLst>
              </p:cNvPr>
              <p:cNvSpPr>
                <a:spLocks/>
              </p:cNvSpPr>
              <p:nvPr/>
            </p:nvSpPr>
            <p:spPr bwMode="auto">
              <a:xfrm>
                <a:off x="8698144" y="4194529"/>
                <a:ext cx="107772" cy="101555"/>
              </a:xfrm>
              <a:custGeom>
                <a:avLst/>
                <a:gdLst/>
                <a:ahLst/>
                <a:cxnLst>
                  <a:cxn ang="0">
                    <a:pos x="41" y="0"/>
                  </a:cxn>
                  <a:cxn ang="0">
                    <a:pos x="46" y="8"/>
                  </a:cxn>
                  <a:cxn ang="0">
                    <a:pos x="51" y="25"/>
                  </a:cxn>
                  <a:cxn ang="0">
                    <a:pos x="52" y="33"/>
                  </a:cxn>
                  <a:cxn ang="0">
                    <a:pos x="49" y="36"/>
                  </a:cxn>
                  <a:cxn ang="0">
                    <a:pos x="48" y="42"/>
                  </a:cxn>
                  <a:cxn ang="0">
                    <a:pos x="43" y="35"/>
                  </a:cxn>
                  <a:cxn ang="0">
                    <a:pos x="42" y="33"/>
                  </a:cxn>
                  <a:cxn ang="0">
                    <a:pos x="39" y="33"/>
                  </a:cxn>
                  <a:cxn ang="0">
                    <a:pos x="38" y="35"/>
                  </a:cxn>
                  <a:cxn ang="0">
                    <a:pos x="42" y="42"/>
                  </a:cxn>
                  <a:cxn ang="0">
                    <a:pos x="41" y="48"/>
                  </a:cxn>
                  <a:cxn ang="0">
                    <a:pos x="38" y="49"/>
                  </a:cxn>
                  <a:cxn ang="0">
                    <a:pos x="36" y="45"/>
                  </a:cxn>
                  <a:cxn ang="0">
                    <a:pos x="32" y="47"/>
                  </a:cxn>
                  <a:cxn ang="0">
                    <a:pos x="24" y="42"/>
                  </a:cxn>
                  <a:cxn ang="0">
                    <a:pos x="23" y="31"/>
                  </a:cxn>
                  <a:cxn ang="0">
                    <a:pos x="24" y="28"/>
                  </a:cxn>
                  <a:cxn ang="0">
                    <a:pos x="18" y="25"/>
                  </a:cxn>
                  <a:cxn ang="0">
                    <a:pos x="17" y="29"/>
                  </a:cxn>
                  <a:cxn ang="0">
                    <a:pos x="14" y="29"/>
                  </a:cxn>
                  <a:cxn ang="0">
                    <a:pos x="10" y="28"/>
                  </a:cxn>
                  <a:cxn ang="0">
                    <a:pos x="7" y="30"/>
                  </a:cxn>
                  <a:cxn ang="0">
                    <a:pos x="5" y="35"/>
                  </a:cxn>
                  <a:cxn ang="0">
                    <a:pos x="3" y="40"/>
                  </a:cxn>
                  <a:cxn ang="0">
                    <a:pos x="2" y="35"/>
                  </a:cxn>
                  <a:cxn ang="0">
                    <a:pos x="3" y="33"/>
                  </a:cxn>
                  <a:cxn ang="0">
                    <a:pos x="2" y="30"/>
                  </a:cxn>
                  <a:cxn ang="0">
                    <a:pos x="2" y="26"/>
                  </a:cxn>
                  <a:cxn ang="0">
                    <a:pos x="3" y="23"/>
                  </a:cxn>
                  <a:cxn ang="0">
                    <a:pos x="5" y="20"/>
                  </a:cxn>
                  <a:cxn ang="0">
                    <a:pos x="9" y="18"/>
                  </a:cxn>
                  <a:cxn ang="0">
                    <a:pos x="12" y="14"/>
                  </a:cxn>
                  <a:cxn ang="0">
                    <a:pos x="18" y="13"/>
                  </a:cxn>
                  <a:cxn ang="0">
                    <a:pos x="21" y="16"/>
                  </a:cxn>
                  <a:cxn ang="0">
                    <a:pos x="26" y="18"/>
                  </a:cxn>
                  <a:cxn ang="0">
                    <a:pos x="27" y="14"/>
                  </a:cxn>
                  <a:cxn ang="0">
                    <a:pos x="28" y="11"/>
                  </a:cxn>
                  <a:cxn ang="0">
                    <a:pos x="32" y="10"/>
                  </a:cxn>
                  <a:cxn ang="0">
                    <a:pos x="36" y="9"/>
                  </a:cxn>
                  <a:cxn ang="0">
                    <a:pos x="37" y="4"/>
                  </a:cxn>
                  <a:cxn ang="0">
                    <a:pos x="38" y="0"/>
                  </a:cxn>
                </a:cxnLst>
                <a:rect l="0" t="0" r="r" b="b"/>
                <a:pathLst>
                  <a:path w="52" h="49">
                    <a:moveTo>
                      <a:pt x="38" y="0"/>
                    </a:moveTo>
                    <a:lnTo>
                      <a:pt x="41" y="0"/>
                    </a:lnTo>
                    <a:lnTo>
                      <a:pt x="43" y="3"/>
                    </a:lnTo>
                    <a:lnTo>
                      <a:pt x="46" y="8"/>
                    </a:lnTo>
                    <a:lnTo>
                      <a:pt x="49" y="16"/>
                    </a:lnTo>
                    <a:lnTo>
                      <a:pt x="51" y="25"/>
                    </a:lnTo>
                    <a:lnTo>
                      <a:pt x="52" y="30"/>
                    </a:lnTo>
                    <a:lnTo>
                      <a:pt x="52" y="33"/>
                    </a:lnTo>
                    <a:lnTo>
                      <a:pt x="51" y="34"/>
                    </a:lnTo>
                    <a:lnTo>
                      <a:pt x="49" y="36"/>
                    </a:lnTo>
                    <a:lnTo>
                      <a:pt x="48" y="38"/>
                    </a:lnTo>
                    <a:lnTo>
                      <a:pt x="48" y="42"/>
                    </a:lnTo>
                    <a:lnTo>
                      <a:pt x="44" y="38"/>
                    </a:lnTo>
                    <a:lnTo>
                      <a:pt x="43" y="35"/>
                    </a:lnTo>
                    <a:lnTo>
                      <a:pt x="43" y="33"/>
                    </a:lnTo>
                    <a:lnTo>
                      <a:pt x="42" y="33"/>
                    </a:lnTo>
                    <a:lnTo>
                      <a:pt x="41" y="31"/>
                    </a:lnTo>
                    <a:lnTo>
                      <a:pt x="39" y="33"/>
                    </a:lnTo>
                    <a:lnTo>
                      <a:pt x="39" y="34"/>
                    </a:lnTo>
                    <a:lnTo>
                      <a:pt x="38" y="35"/>
                    </a:lnTo>
                    <a:lnTo>
                      <a:pt x="38" y="38"/>
                    </a:lnTo>
                    <a:lnTo>
                      <a:pt x="42" y="42"/>
                    </a:lnTo>
                    <a:lnTo>
                      <a:pt x="42" y="45"/>
                    </a:lnTo>
                    <a:lnTo>
                      <a:pt x="41" y="48"/>
                    </a:lnTo>
                    <a:lnTo>
                      <a:pt x="39" y="49"/>
                    </a:lnTo>
                    <a:lnTo>
                      <a:pt x="38" y="49"/>
                    </a:lnTo>
                    <a:lnTo>
                      <a:pt x="36" y="47"/>
                    </a:lnTo>
                    <a:lnTo>
                      <a:pt x="36" y="45"/>
                    </a:lnTo>
                    <a:lnTo>
                      <a:pt x="34" y="47"/>
                    </a:lnTo>
                    <a:lnTo>
                      <a:pt x="32" y="47"/>
                    </a:lnTo>
                    <a:lnTo>
                      <a:pt x="27" y="44"/>
                    </a:lnTo>
                    <a:lnTo>
                      <a:pt x="24" y="42"/>
                    </a:lnTo>
                    <a:lnTo>
                      <a:pt x="23" y="38"/>
                    </a:lnTo>
                    <a:lnTo>
                      <a:pt x="23" y="31"/>
                    </a:lnTo>
                    <a:lnTo>
                      <a:pt x="24" y="30"/>
                    </a:lnTo>
                    <a:lnTo>
                      <a:pt x="24" y="28"/>
                    </a:lnTo>
                    <a:lnTo>
                      <a:pt x="23" y="25"/>
                    </a:lnTo>
                    <a:lnTo>
                      <a:pt x="18" y="25"/>
                    </a:lnTo>
                    <a:lnTo>
                      <a:pt x="18" y="29"/>
                    </a:lnTo>
                    <a:lnTo>
                      <a:pt x="17" y="29"/>
                    </a:lnTo>
                    <a:lnTo>
                      <a:pt x="14" y="26"/>
                    </a:lnTo>
                    <a:lnTo>
                      <a:pt x="14" y="29"/>
                    </a:lnTo>
                    <a:lnTo>
                      <a:pt x="12" y="29"/>
                    </a:lnTo>
                    <a:lnTo>
                      <a:pt x="10" y="28"/>
                    </a:lnTo>
                    <a:lnTo>
                      <a:pt x="9" y="25"/>
                    </a:lnTo>
                    <a:lnTo>
                      <a:pt x="7" y="30"/>
                    </a:lnTo>
                    <a:lnTo>
                      <a:pt x="7" y="33"/>
                    </a:lnTo>
                    <a:lnTo>
                      <a:pt x="5" y="35"/>
                    </a:lnTo>
                    <a:lnTo>
                      <a:pt x="5" y="38"/>
                    </a:lnTo>
                    <a:lnTo>
                      <a:pt x="3" y="40"/>
                    </a:lnTo>
                    <a:lnTo>
                      <a:pt x="2" y="40"/>
                    </a:lnTo>
                    <a:lnTo>
                      <a:pt x="2" y="35"/>
                    </a:lnTo>
                    <a:lnTo>
                      <a:pt x="3" y="34"/>
                    </a:lnTo>
                    <a:lnTo>
                      <a:pt x="3" y="33"/>
                    </a:lnTo>
                    <a:lnTo>
                      <a:pt x="2" y="31"/>
                    </a:lnTo>
                    <a:lnTo>
                      <a:pt x="2" y="30"/>
                    </a:lnTo>
                    <a:lnTo>
                      <a:pt x="0" y="29"/>
                    </a:lnTo>
                    <a:lnTo>
                      <a:pt x="2" y="26"/>
                    </a:lnTo>
                    <a:lnTo>
                      <a:pt x="2" y="25"/>
                    </a:lnTo>
                    <a:lnTo>
                      <a:pt x="3" y="23"/>
                    </a:lnTo>
                    <a:lnTo>
                      <a:pt x="3" y="20"/>
                    </a:lnTo>
                    <a:lnTo>
                      <a:pt x="5" y="20"/>
                    </a:lnTo>
                    <a:lnTo>
                      <a:pt x="8" y="19"/>
                    </a:lnTo>
                    <a:lnTo>
                      <a:pt x="9" y="18"/>
                    </a:lnTo>
                    <a:lnTo>
                      <a:pt x="10" y="15"/>
                    </a:lnTo>
                    <a:lnTo>
                      <a:pt x="12" y="14"/>
                    </a:lnTo>
                    <a:lnTo>
                      <a:pt x="14" y="13"/>
                    </a:lnTo>
                    <a:lnTo>
                      <a:pt x="18" y="13"/>
                    </a:lnTo>
                    <a:lnTo>
                      <a:pt x="19" y="14"/>
                    </a:lnTo>
                    <a:lnTo>
                      <a:pt x="21" y="16"/>
                    </a:lnTo>
                    <a:lnTo>
                      <a:pt x="22" y="18"/>
                    </a:lnTo>
                    <a:lnTo>
                      <a:pt x="26" y="18"/>
                    </a:lnTo>
                    <a:lnTo>
                      <a:pt x="26" y="15"/>
                    </a:lnTo>
                    <a:lnTo>
                      <a:pt x="27" y="14"/>
                    </a:lnTo>
                    <a:lnTo>
                      <a:pt x="28" y="14"/>
                    </a:lnTo>
                    <a:lnTo>
                      <a:pt x="28" y="11"/>
                    </a:lnTo>
                    <a:lnTo>
                      <a:pt x="31" y="10"/>
                    </a:lnTo>
                    <a:lnTo>
                      <a:pt x="32" y="10"/>
                    </a:lnTo>
                    <a:lnTo>
                      <a:pt x="34" y="9"/>
                    </a:lnTo>
                    <a:lnTo>
                      <a:pt x="36" y="9"/>
                    </a:lnTo>
                    <a:lnTo>
                      <a:pt x="37" y="8"/>
                    </a:lnTo>
                    <a:lnTo>
                      <a:pt x="37" y="4"/>
                    </a:lnTo>
                    <a:lnTo>
                      <a:pt x="38"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5" name="Freeform 1312">
                <a:extLst>
                  <a:ext uri="{FF2B5EF4-FFF2-40B4-BE49-F238E27FC236}">
                    <a16:creationId xmlns:a16="http://schemas.microsoft.com/office/drawing/2014/main" id="{94FB657B-F81D-6841-A9F5-9D052F2EFB16}"/>
                  </a:ext>
                </a:extLst>
              </p:cNvPr>
              <p:cNvSpPr>
                <a:spLocks/>
              </p:cNvSpPr>
              <p:nvPr/>
            </p:nvSpPr>
            <p:spPr bwMode="auto">
              <a:xfrm>
                <a:off x="8594517" y="4165513"/>
                <a:ext cx="55959" cy="58031"/>
              </a:xfrm>
              <a:custGeom>
                <a:avLst/>
                <a:gdLst/>
                <a:ahLst/>
                <a:cxnLst>
                  <a:cxn ang="0">
                    <a:pos x="24" y="0"/>
                  </a:cxn>
                  <a:cxn ang="0">
                    <a:pos x="24" y="3"/>
                  </a:cxn>
                  <a:cxn ang="0">
                    <a:pos x="25" y="4"/>
                  </a:cxn>
                  <a:cxn ang="0">
                    <a:pos x="25" y="5"/>
                  </a:cxn>
                  <a:cxn ang="0">
                    <a:pos x="27" y="6"/>
                  </a:cxn>
                  <a:cxn ang="0">
                    <a:pos x="24" y="9"/>
                  </a:cxn>
                  <a:cxn ang="0">
                    <a:pos x="23" y="9"/>
                  </a:cxn>
                  <a:cxn ang="0">
                    <a:pos x="23" y="10"/>
                  </a:cxn>
                  <a:cxn ang="0">
                    <a:pos x="20" y="11"/>
                  </a:cxn>
                  <a:cxn ang="0">
                    <a:pos x="19" y="13"/>
                  </a:cxn>
                  <a:cxn ang="0">
                    <a:pos x="17" y="13"/>
                  </a:cxn>
                  <a:cxn ang="0">
                    <a:pos x="15" y="17"/>
                  </a:cxn>
                  <a:cxn ang="0">
                    <a:pos x="10" y="24"/>
                  </a:cxn>
                  <a:cxn ang="0">
                    <a:pos x="7" y="27"/>
                  </a:cxn>
                  <a:cxn ang="0">
                    <a:pos x="4" y="28"/>
                  </a:cxn>
                  <a:cxn ang="0">
                    <a:pos x="0" y="28"/>
                  </a:cxn>
                  <a:cxn ang="0">
                    <a:pos x="5" y="20"/>
                  </a:cxn>
                  <a:cxn ang="0">
                    <a:pos x="18" y="10"/>
                  </a:cxn>
                  <a:cxn ang="0">
                    <a:pos x="22" y="5"/>
                  </a:cxn>
                  <a:cxn ang="0">
                    <a:pos x="23" y="4"/>
                  </a:cxn>
                  <a:cxn ang="0">
                    <a:pos x="23" y="1"/>
                  </a:cxn>
                  <a:cxn ang="0">
                    <a:pos x="24" y="0"/>
                  </a:cxn>
                </a:cxnLst>
                <a:rect l="0" t="0" r="r" b="b"/>
                <a:pathLst>
                  <a:path w="27" h="28">
                    <a:moveTo>
                      <a:pt x="24" y="0"/>
                    </a:moveTo>
                    <a:lnTo>
                      <a:pt x="24" y="3"/>
                    </a:lnTo>
                    <a:lnTo>
                      <a:pt x="25" y="4"/>
                    </a:lnTo>
                    <a:lnTo>
                      <a:pt x="25" y="5"/>
                    </a:lnTo>
                    <a:lnTo>
                      <a:pt x="27" y="6"/>
                    </a:lnTo>
                    <a:lnTo>
                      <a:pt x="24" y="9"/>
                    </a:lnTo>
                    <a:lnTo>
                      <a:pt x="23" y="9"/>
                    </a:lnTo>
                    <a:lnTo>
                      <a:pt x="23" y="10"/>
                    </a:lnTo>
                    <a:lnTo>
                      <a:pt x="20" y="11"/>
                    </a:lnTo>
                    <a:lnTo>
                      <a:pt x="19" y="13"/>
                    </a:lnTo>
                    <a:lnTo>
                      <a:pt x="17" y="13"/>
                    </a:lnTo>
                    <a:lnTo>
                      <a:pt x="15" y="17"/>
                    </a:lnTo>
                    <a:lnTo>
                      <a:pt x="10" y="24"/>
                    </a:lnTo>
                    <a:lnTo>
                      <a:pt x="7" y="27"/>
                    </a:lnTo>
                    <a:lnTo>
                      <a:pt x="4" y="28"/>
                    </a:lnTo>
                    <a:lnTo>
                      <a:pt x="0" y="28"/>
                    </a:lnTo>
                    <a:lnTo>
                      <a:pt x="5" y="20"/>
                    </a:lnTo>
                    <a:lnTo>
                      <a:pt x="18" y="10"/>
                    </a:lnTo>
                    <a:lnTo>
                      <a:pt x="22" y="5"/>
                    </a:lnTo>
                    <a:lnTo>
                      <a:pt x="23" y="4"/>
                    </a:lnTo>
                    <a:lnTo>
                      <a:pt x="23"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6" name="Freeform 1313">
                <a:extLst>
                  <a:ext uri="{FF2B5EF4-FFF2-40B4-BE49-F238E27FC236}">
                    <a16:creationId xmlns:a16="http://schemas.microsoft.com/office/drawing/2014/main" id="{C948330A-1224-7D43-A77C-108A38585925}"/>
                  </a:ext>
                </a:extLst>
              </p:cNvPr>
              <p:cNvSpPr>
                <a:spLocks/>
              </p:cNvSpPr>
              <p:nvPr/>
            </p:nvSpPr>
            <p:spPr bwMode="auto">
              <a:xfrm>
                <a:off x="8640113" y="3981057"/>
                <a:ext cx="101555" cy="149222"/>
              </a:xfrm>
              <a:custGeom>
                <a:avLst/>
                <a:gdLst/>
                <a:ahLst/>
                <a:cxnLst>
                  <a:cxn ang="0">
                    <a:pos x="8" y="0"/>
                  </a:cxn>
                  <a:cxn ang="0">
                    <a:pos x="10" y="4"/>
                  </a:cxn>
                  <a:cxn ang="0">
                    <a:pos x="15" y="6"/>
                  </a:cxn>
                  <a:cxn ang="0">
                    <a:pos x="18" y="4"/>
                  </a:cxn>
                  <a:cxn ang="0">
                    <a:pos x="20" y="7"/>
                  </a:cxn>
                  <a:cxn ang="0">
                    <a:pos x="22" y="15"/>
                  </a:cxn>
                  <a:cxn ang="0">
                    <a:pos x="23" y="28"/>
                  </a:cxn>
                  <a:cxn ang="0">
                    <a:pos x="18" y="34"/>
                  </a:cxn>
                  <a:cxn ang="0">
                    <a:pos x="17" y="43"/>
                  </a:cxn>
                  <a:cxn ang="0">
                    <a:pos x="21" y="50"/>
                  </a:cxn>
                  <a:cxn ang="0">
                    <a:pos x="26" y="55"/>
                  </a:cxn>
                  <a:cxn ang="0">
                    <a:pos x="28" y="51"/>
                  </a:cxn>
                  <a:cxn ang="0">
                    <a:pos x="33" y="54"/>
                  </a:cxn>
                  <a:cxn ang="0">
                    <a:pos x="36" y="59"/>
                  </a:cxn>
                  <a:cxn ang="0">
                    <a:pos x="40" y="58"/>
                  </a:cxn>
                  <a:cxn ang="0">
                    <a:pos x="42" y="56"/>
                  </a:cxn>
                  <a:cxn ang="0">
                    <a:pos x="43" y="58"/>
                  </a:cxn>
                  <a:cxn ang="0">
                    <a:pos x="42" y="60"/>
                  </a:cxn>
                  <a:cxn ang="0">
                    <a:pos x="41" y="63"/>
                  </a:cxn>
                  <a:cxn ang="0">
                    <a:pos x="43" y="62"/>
                  </a:cxn>
                  <a:cxn ang="0">
                    <a:pos x="45" y="65"/>
                  </a:cxn>
                  <a:cxn ang="0">
                    <a:pos x="49" y="67"/>
                  </a:cxn>
                  <a:cxn ang="0">
                    <a:pos x="47" y="72"/>
                  </a:cxn>
                  <a:cxn ang="0">
                    <a:pos x="45" y="68"/>
                  </a:cxn>
                  <a:cxn ang="0">
                    <a:pos x="36" y="62"/>
                  </a:cxn>
                  <a:cxn ang="0">
                    <a:pos x="31" y="59"/>
                  </a:cxn>
                  <a:cxn ang="0">
                    <a:pos x="32" y="64"/>
                  </a:cxn>
                  <a:cxn ang="0">
                    <a:pos x="28" y="62"/>
                  </a:cxn>
                  <a:cxn ang="0">
                    <a:pos x="20" y="56"/>
                  </a:cxn>
                  <a:cxn ang="0">
                    <a:pos x="13" y="58"/>
                  </a:cxn>
                  <a:cxn ang="0">
                    <a:pos x="11" y="54"/>
                  </a:cxn>
                  <a:cxn ang="0">
                    <a:pos x="11" y="51"/>
                  </a:cxn>
                  <a:cxn ang="0">
                    <a:pos x="12" y="49"/>
                  </a:cxn>
                  <a:cxn ang="0">
                    <a:pos x="10" y="45"/>
                  </a:cxn>
                  <a:cxn ang="0">
                    <a:pos x="6" y="48"/>
                  </a:cxn>
                  <a:cxn ang="0">
                    <a:pos x="2" y="45"/>
                  </a:cxn>
                  <a:cxn ang="0">
                    <a:pos x="0" y="41"/>
                  </a:cxn>
                  <a:cxn ang="0">
                    <a:pos x="1" y="29"/>
                  </a:cxn>
                  <a:cxn ang="0">
                    <a:pos x="5" y="19"/>
                  </a:cxn>
                  <a:cxn ang="0">
                    <a:pos x="3" y="11"/>
                  </a:cxn>
                  <a:cxn ang="0">
                    <a:pos x="2" y="5"/>
                  </a:cxn>
                  <a:cxn ang="0">
                    <a:pos x="6" y="0"/>
                  </a:cxn>
                </a:cxnLst>
                <a:rect l="0" t="0" r="r" b="b"/>
                <a:pathLst>
                  <a:path w="49" h="72">
                    <a:moveTo>
                      <a:pt x="6" y="0"/>
                    </a:moveTo>
                    <a:lnTo>
                      <a:pt x="8" y="0"/>
                    </a:lnTo>
                    <a:lnTo>
                      <a:pt x="10" y="1"/>
                    </a:lnTo>
                    <a:lnTo>
                      <a:pt x="10" y="4"/>
                    </a:lnTo>
                    <a:lnTo>
                      <a:pt x="12" y="6"/>
                    </a:lnTo>
                    <a:lnTo>
                      <a:pt x="15" y="6"/>
                    </a:lnTo>
                    <a:lnTo>
                      <a:pt x="17" y="4"/>
                    </a:lnTo>
                    <a:lnTo>
                      <a:pt x="18" y="4"/>
                    </a:lnTo>
                    <a:lnTo>
                      <a:pt x="18" y="6"/>
                    </a:lnTo>
                    <a:lnTo>
                      <a:pt x="20" y="7"/>
                    </a:lnTo>
                    <a:lnTo>
                      <a:pt x="20" y="11"/>
                    </a:lnTo>
                    <a:lnTo>
                      <a:pt x="22" y="15"/>
                    </a:lnTo>
                    <a:lnTo>
                      <a:pt x="23" y="19"/>
                    </a:lnTo>
                    <a:lnTo>
                      <a:pt x="23" y="28"/>
                    </a:lnTo>
                    <a:lnTo>
                      <a:pt x="22" y="30"/>
                    </a:lnTo>
                    <a:lnTo>
                      <a:pt x="18" y="34"/>
                    </a:lnTo>
                    <a:lnTo>
                      <a:pt x="17" y="36"/>
                    </a:lnTo>
                    <a:lnTo>
                      <a:pt x="17" y="43"/>
                    </a:lnTo>
                    <a:lnTo>
                      <a:pt x="20" y="46"/>
                    </a:lnTo>
                    <a:lnTo>
                      <a:pt x="21" y="50"/>
                    </a:lnTo>
                    <a:lnTo>
                      <a:pt x="23" y="54"/>
                    </a:lnTo>
                    <a:lnTo>
                      <a:pt x="26" y="55"/>
                    </a:lnTo>
                    <a:lnTo>
                      <a:pt x="26" y="54"/>
                    </a:lnTo>
                    <a:lnTo>
                      <a:pt x="28" y="51"/>
                    </a:lnTo>
                    <a:lnTo>
                      <a:pt x="32" y="51"/>
                    </a:lnTo>
                    <a:lnTo>
                      <a:pt x="33" y="54"/>
                    </a:lnTo>
                    <a:lnTo>
                      <a:pt x="36" y="56"/>
                    </a:lnTo>
                    <a:lnTo>
                      <a:pt x="36" y="59"/>
                    </a:lnTo>
                    <a:lnTo>
                      <a:pt x="38" y="59"/>
                    </a:lnTo>
                    <a:lnTo>
                      <a:pt x="40" y="58"/>
                    </a:lnTo>
                    <a:lnTo>
                      <a:pt x="40" y="56"/>
                    </a:lnTo>
                    <a:lnTo>
                      <a:pt x="42" y="56"/>
                    </a:lnTo>
                    <a:lnTo>
                      <a:pt x="42" y="58"/>
                    </a:lnTo>
                    <a:lnTo>
                      <a:pt x="43" y="58"/>
                    </a:lnTo>
                    <a:lnTo>
                      <a:pt x="43" y="59"/>
                    </a:lnTo>
                    <a:lnTo>
                      <a:pt x="42" y="60"/>
                    </a:lnTo>
                    <a:lnTo>
                      <a:pt x="41" y="60"/>
                    </a:lnTo>
                    <a:lnTo>
                      <a:pt x="41" y="63"/>
                    </a:lnTo>
                    <a:lnTo>
                      <a:pt x="42" y="63"/>
                    </a:lnTo>
                    <a:lnTo>
                      <a:pt x="43" y="62"/>
                    </a:lnTo>
                    <a:lnTo>
                      <a:pt x="43" y="64"/>
                    </a:lnTo>
                    <a:lnTo>
                      <a:pt x="45" y="65"/>
                    </a:lnTo>
                    <a:lnTo>
                      <a:pt x="47" y="67"/>
                    </a:lnTo>
                    <a:lnTo>
                      <a:pt x="49" y="67"/>
                    </a:lnTo>
                    <a:lnTo>
                      <a:pt x="49" y="70"/>
                    </a:lnTo>
                    <a:lnTo>
                      <a:pt x="47" y="72"/>
                    </a:lnTo>
                    <a:lnTo>
                      <a:pt x="45" y="69"/>
                    </a:lnTo>
                    <a:lnTo>
                      <a:pt x="45" y="68"/>
                    </a:lnTo>
                    <a:lnTo>
                      <a:pt x="40" y="63"/>
                    </a:lnTo>
                    <a:lnTo>
                      <a:pt x="36" y="62"/>
                    </a:lnTo>
                    <a:lnTo>
                      <a:pt x="32" y="58"/>
                    </a:lnTo>
                    <a:lnTo>
                      <a:pt x="31" y="59"/>
                    </a:lnTo>
                    <a:lnTo>
                      <a:pt x="31" y="63"/>
                    </a:lnTo>
                    <a:lnTo>
                      <a:pt x="32" y="64"/>
                    </a:lnTo>
                    <a:lnTo>
                      <a:pt x="30" y="64"/>
                    </a:lnTo>
                    <a:lnTo>
                      <a:pt x="28" y="62"/>
                    </a:lnTo>
                    <a:lnTo>
                      <a:pt x="23" y="56"/>
                    </a:lnTo>
                    <a:lnTo>
                      <a:pt x="20" y="56"/>
                    </a:lnTo>
                    <a:lnTo>
                      <a:pt x="17" y="58"/>
                    </a:lnTo>
                    <a:lnTo>
                      <a:pt x="13" y="58"/>
                    </a:lnTo>
                    <a:lnTo>
                      <a:pt x="12" y="56"/>
                    </a:lnTo>
                    <a:lnTo>
                      <a:pt x="11" y="54"/>
                    </a:lnTo>
                    <a:lnTo>
                      <a:pt x="10" y="53"/>
                    </a:lnTo>
                    <a:lnTo>
                      <a:pt x="11" y="51"/>
                    </a:lnTo>
                    <a:lnTo>
                      <a:pt x="11" y="50"/>
                    </a:lnTo>
                    <a:lnTo>
                      <a:pt x="12" y="49"/>
                    </a:lnTo>
                    <a:lnTo>
                      <a:pt x="12" y="46"/>
                    </a:lnTo>
                    <a:lnTo>
                      <a:pt x="10" y="45"/>
                    </a:lnTo>
                    <a:lnTo>
                      <a:pt x="7" y="48"/>
                    </a:lnTo>
                    <a:lnTo>
                      <a:pt x="6" y="48"/>
                    </a:lnTo>
                    <a:lnTo>
                      <a:pt x="3" y="46"/>
                    </a:lnTo>
                    <a:lnTo>
                      <a:pt x="2" y="45"/>
                    </a:lnTo>
                    <a:lnTo>
                      <a:pt x="1" y="43"/>
                    </a:lnTo>
                    <a:lnTo>
                      <a:pt x="0" y="41"/>
                    </a:lnTo>
                    <a:lnTo>
                      <a:pt x="0" y="31"/>
                    </a:lnTo>
                    <a:lnTo>
                      <a:pt x="1" y="29"/>
                    </a:lnTo>
                    <a:lnTo>
                      <a:pt x="2" y="29"/>
                    </a:lnTo>
                    <a:lnTo>
                      <a:pt x="5" y="19"/>
                    </a:lnTo>
                    <a:lnTo>
                      <a:pt x="3" y="15"/>
                    </a:lnTo>
                    <a:lnTo>
                      <a:pt x="3" y="11"/>
                    </a:lnTo>
                    <a:lnTo>
                      <a:pt x="2" y="7"/>
                    </a:lnTo>
                    <a:lnTo>
                      <a:pt x="2" y="5"/>
                    </a:lnTo>
                    <a:lnTo>
                      <a:pt x="3" y="2"/>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7" name="Freeform 1315">
                <a:extLst>
                  <a:ext uri="{FF2B5EF4-FFF2-40B4-BE49-F238E27FC236}">
                    <a16:creationId xmlns:a16="http://schemas.microsoft.com/office/drawing/2014/main" id="{11001247-33E3-1F4F-8AC6-F2C4EE513B88}"/>
                  </a:ext>
                </a:extLst>
              </p:cNvPr>
              <p:cNvSpPr>
                <a:spLocks/>
              </p:cNvSpPr>
              <p:nvPr/>
            </p:nvSpPr>
            <p:spPr bwMode="auto">
              <a:xfrm>
                <a:off x="8693999" y="4144788"/>
                <a:ext cx="29015" cy="37306"/>
              </a:xfrm>
              <a:custGeom>
                <a:avLst/>
                <a:gdLst/>
                <a:ahLst/>
                <a:cxnLst>
                  <a:cxn ang="0">
                    <a:pos x="2" y="0"/>
                  </a:cxn>
                  <a:cxn ang="0">
                    <a:pos x="4" y="1"/>
                  </a:cxn>
                  <a:cxn ang="0">
                    <a:pos x="6" y="3"/>
                  </a:cxn>
                  <a:cxn ang="0">
                    <a:pos x="9" y="3"/>
                  </a:cxn>
                  <a:cxn ang="0">
                    <a:pos x="11" y="4"/>
                  </a:cxn>
                  <a:cxn ang="0">
                    <a:pos x="14" y="6"/>
                  </a:cxn>
                  <a:cxn ang="0">
                    <a:pos x="12" y="10"/>
                  </a:cxn>
                  <a:cxn ang="0">
                    <a:pos x="7" y="15"/>
                  </a:cxn>
                  <a:cxn ang="0">
                    <a:pos x="4" y="16"/>
                  </a:cxn>
                  <a:cxn ang="0">
                    <a:pos x="1" y="18"/>
                  </a:cxn>
                  <a:cxn ang="0">
                    <a:pos x="1" y="9"/>
                  </a:cxn>
                  <a:cxn ang="0">
                    <a:pos x="0" y="5"/>
                  </a:cxn>
                  <a:cxn ang="0">
                    <a:pos x="0" y="3"/>
                  </a:cxn>
                  <a:cxn ang="0">
                    <a:pos x="2" y="0"/>
                  </a:cxn>
                </a:cxnLst>
                <a:rect l="0" t="0" r="r" b="b"/>
                <a:pathLst>
                  <a:path w="14" h="18">
                    <a:moveTo>
                      <a:pt x="2" y="0"/>
                    </a:moveTo>
                    <a:lnTo>
                      <a:pt x="4" y="1"/>
                    </a:lnTo>
                    <a:lnTo>
                      <a:pt x="6" y="3"/>
                    </a:lnTo>
                    <a:lnTo>
                      <a:pt x="9" y="3"/>
                    </a:lnTo>
                    <a:lnTo>
                      <a:pt x="11" y="4"/>
                    </a:lnTo>
                    <a:lnTo>
                      <a:pt x="14" y="6"/>
                    </a:lnTo>
                    <a:lnTo>
                      <a:pt x="12" y="10"/>
                    </a:lnTo>
                    <a:lnTo>
                      <a:pt x="7" y="15"/>
                    </a:lnTo>
                    <a:lnTo>
                      <a:pt x="4" y="16"/>
                    </a:lnTo>
                    <a:lnTo>
                      <a:pt x="1" y="18"/>
                    </a:lnTo>
                    <a:lnTo>
                      <a:pt x="1" y="9"/>
                    </a:lnTo>
                    <a:lnTo>
                      <a:pt x="0"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8" name="Freeform 1316">
                <a:extLst>
                  <a:ext uri="{FF2B5EF4-FFF2-40B4-BE49-F238E27FC236}">
                    <a16:creationId xmlns:a16="http://schemas.microsoft.com/office/drawing/2014/main" id="{C38986E1-CC5B-A64D-8221-1D286C0FC3D4}"/>
                  </a:ext>
                </a:extLst>
              </p:cNvPr>
              <p:cNvSpPr>
                <a:spLocks/>
              </p:cNvSpPr>
              <p:nvPr/>
            </p:nvSpPr>
            <p:spPr bwMode="auto">
              <a:xfrm>
                <a:off x="8708507" y="4167585"/>
                <a:ext cx="26944" cy="47669"/>
              </a:xfrm>
              <a:custGeom>
                <a:avLst/>
                <a:gdLst/>
                <a:ahLst/>
                <a:cxnLst>
                  <a:cxn ang="0">
                    <a:pos x="8" y="0"/>
                  </a:cxn>
                  <a:cxn ang="0">
                    <a:pos x="10" y="0"/>
                  </a:cxn>
                  <a:cxn ang="0">
                    <a:pos x="12" y="2"/>
                  </a:cxn>
                  <a:cxn ang="0">
                    <a:pos x="13" y="4"/>
                  </a:cxn>
                  <a:cxn ang="0">
                    <a:pos x="13" y="8"/>
                  </a:cxn>
                  <a:cxn ang="0">
                    <a:pos x="12" y="10"/>
                  </a:cxn>
                  <a:cxn ang="0">
                    <a:pos x="9" y="13"/>
                  </a:cxn>
                  <a:cxn ang="0">
                    <a:pos x="9" y="18"/>
                  </a:cxn>
                  <a:cxn ang="0">
                    <a:pos x="10" y="19"/>
                  </a:cxn>
                  <a:cxn ang="0">
                    <a:pos x="10" y="22"/>
                  </a:cxn>
                  <a:cxn ang="0">
                    <a:pos x="9" y="23"/>
                  </a:cxn>
                  <a:cxn ang="0">
                    <a:pos x="8" y="23"/>
                  </a:cxn>
                  <a:cxn ang="0">
                    <a:pos x="2" y="17"/>
                  </a:cxn>
                  <a:cxn ang="0">
                    <a:pos x="0" y="14"/>
                  </a:cxn>
                  <a:cxn ang="0">
                    <a:pos x="0" y="12"/>
                  </a:cxn>
                  <a:cxn ang="0">
                    <a:pos x="4" y="12"/>
                  </a:cxn>
                  <a:cxn ang="0">
                    <a:pos x="4" y="8"/>
                  </a:cxn>
                  <a:cxn ang="0">
                    <a:pos x="5" y="4"/>
                  </a:cxn>
                  <a:cxn ang="0">
                    <a:pos x="7" y="2"/>
                  </a:cxn>
                  <a:cxn ang="0">
                    <a:pos x="8" y="0"/>
                  </a:cxn>
                </a:cxnLst>
                <a:rect l="0" t="0" r="r" b="b"/>
                <a:pathLst>
                  <a:path w="13" h="23">
                    <a:moveTo>
                      <a:pt x="8" y="0"/>
                    </a:moveTo>
                    <a:lnTo>
                      <a:pt x="10" y="0"/>
                    </a:lnTo>
                    <a:lnTo>
                      <a:pt x="12" y="2"/>
                    </a:lnTo>
                    <a:lnTo>
                      <a:pt x="13" y="4"/>
                    </a:lnTo>
                    <a:lnTo>
                      <a:pt x="13" y="8"/>
                    </a:lnTo>
                    <a:lnTo>
                      <a:pt x="12" y="10"/>
                    </a:lnTo>
                    <a:lnTo>
                      <a:pt x="9" y="13"/>
                    </a:lnTo>
                    <a:lnTo>
                      <a:pt x="9" y="18"/>
                    </a:lnTo>
                    <a:lnTo>
                      <a:pt x="10" y="19"/>
                    </a:lnTo>
                    <a:lnTo>
                      <a:pt x="10" y="22"/>
                    </a:lnTo>
                    <a:lnTo>
                      <a:pt x="9" y="23"/>
                    </a:lnTo>
                    <a:lnTo>
                      <a:pt x="8" y="23"/>
                    </a:lnTo>
                    <a:lnTo>
                      <a:pt x="2" y="17"/>
                    </a:lnTo>
                    <a:lnTo>
                      <a:pt x="0" y="14"/>
                    </a:lnTo>
                    <a:lnTo>
                      <a:pt x="0" y="12"/>
                    </a:lnTo>
                    <a:lnTo>
                      <a:pt x="4" y="12"/>
                    </a:lnTo>
                    <a:lnTo>
                      <a:pt x="4" y="8"/>
                    </a:lnTo>
                    <a:lnTo>
                      <a:pt x="5" y="4"/>
                    </a:lnTo>
                    <a:lnTo>
                      <a:pt x="7"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69" name="Freeform 1317">
                <a:extLst>
                  <a:ext uri="{FF2B5EF4-FFF2-40B4-BE49-F238E27FC236}">
                    <a16:creationId xmlns:a16="http://schemas.microsoft.com/office/drawing/2014/main" id="{30A415E0-93D7-DD4B-9A0F-9A09E8F04259}"/>
                  </a:ext>
                </a:extLst>
              </p:cNvPr>
              <p:cNvSpPr>
                <a:spLocks noEditPoints="1"/>
              </p:cNvSpPr>
              <p:nvPr/>
            </p:nvSpPr>
            <p:spPr bwMode="auto">
              <a:xfrm>
                <a:off x="8733378" y="4171730"/>
                <a:ext cx="12435" cy="29015"/>
              </a:xfrm>
              <a:custGeom>
                <a:avLst/>
                <a:gdLst/>
                <a:ahLst/>
                <a:cxnLst>
                  <a:cxn ang="0">
                    <a:pos x="1" y="10"/>
                  </a:cxn>
                  <a:cxn ang="0">
                    <a:pos x="1" y="14"/>
                  </a:cxn>
                  <a:cxn ang="0">
                    <a:pos x="0" y="14"/>
                  </a:cxn>
                  <a:cxn ang="0">
                    <a:pos x="1" y="10"/>
                  </a:cxn>
                  <a:cxn ang="0">
                    <a:pos x="4" y="0"/>
                  </a:cxn>
                  <a:cxn ang="0">
                    <a:pos x="6" y="0"/>
                  </a:cxn>
                  <a:cxn ang="0">
                    <a:pos x="6" y="3"/>
                  </a:cxn>
                  <a:cxn ang="0">
                    <a:pos x="5" y="6"/>
                  </a:cxn>
                  <a:cxn ang="0">
                    <a:pos x="2" y="7"/>
                  </a:cxn>
                  <a:cxn ang="0">
                    <a:pos x="2" y="3"/>
                  </a:cxn>
                  <a:cxn ang="0">
                    <a:pos x="4" y="0"/>
                  </a:cxn>
                </a:cxnLst>
                <a:rect l="0" t="0" r="r" b="b"/>
                <a:pathLst>
                  <a:path w="6" h="14">
                    <a:moveTo>
                      <a:pt x="1" y="10"/>
                    </a:moveTo>
                    <a:lnTo>
                      <a:pt x="1" y="14"/>
                    </a:lnTo>
                    <a:lnTo>
                      <a:pt x="0" y="14"/>
                    </a:lnTo>
                    <a:lnTo>
                      <a:pt x="1" y="10"/>
                    </a:lnTo>
                    <a:close/>
                    <a:moveTo>
                      <a:pt x="4" y="0"/>
                    </a:moveTo>
                    <a:lnTo>
                      <a:pt x="6" y="0"/>
                    </a:lnTo>
                    <a:lnTo>
                      <a:pt x="6" y="3"/>
                    </a:lnTo>
                    <a:lnTo>
                      <a:pt x="5" y="6"/>
                    </a:lnTo>
                    <a:lnTo>
                      <a:pt x="2" y="7"/>
                    </a:lnTo>
                    <a:lnTo>
                      <a:pt x="2"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0" name="Freeform 1319">
                <a:extLst>
                  <a:ext uri="{FF2B5EF4-FFF2-40B4-BE49-F238E27FC236}">
                    <a16:creationId xmlns:a16="http://schemas.microsoft.com/office/drawing/2014/main" id="{6EE7846F-1670-6847-9B5F-26FB2447AAA5}"/>
                  </a:ext>
                </a:extLst>
              </p:cNvPr>
              <p:cNvSpPr>
                <a:spLocks/>
              </p:cNvSpPr>
              <p:nvPr/>
            </p:nvSpPr>
            <p:spPr bwMode="auto">
              <a:xfrm>
                <a:off x="8718869" y="4130279"/>
                <a:ext cx="22799" cy="20725"/>
              </a:xfrm>
              <a:custGeom>
                <a:avLst/>
                <a:gdLst/>
                <a:ahLst/>
                <a:cxnLst>
                  <a:cxn ang="0">
                    <a:pos x="0" y="0"/>
                  </a:cxn>
                  <a:cxn ang="0">
                    <a:pos x="4" y="0"/>
                  </a:cxn>
                  <a:cxn ang="0">
                    <a:pos x="5" y="2"/>
                  </a:cxn>
                  <a:cxn ang="0">
                    <a:pos x="7" y="3"/>
                  </a:cxn>
                  <a:cxn ang="0">
                    <a:pos x="9" y="5"/>
                  </a:cxn>
                  <a:cxn ang="0">
                    <a:pos x="11" y="6"/>
                  </a:cxn>
                  <a:cxn ang="0">
                    <a:pos x="11" y="10"/>
                  </a:cxn>
                  <a:cxn ang="0">
                    <a:pos x="9" y="10"/>
                  </a:cxn>
                  <a:cxn ang="0">
                    <a:pos x="5" y="6"/>
                  </a:cxn>
                  <a:cxn ang="0">
                    <a:pos x="5" y="5"/>
                  </a:cxn>
                  <a:cxn ang="0">
                    <a:pos x="0" y="5"/>
                  </a:cxn>
                  <a:cxn ang="0">
                    <a:pos x="0" y="0"/>
                  </a:cxn>
                </a:cxnLst>
                <a:rect l="0" t="0" r="r" b="b"/>
                <a:pathLst>
                  <a:path w="11" h="10">
                    <a:moveTo>
                      <a:pt x="0" y="0"/>
                    </a:moveTo>
                    <a:lnTo>
                      <a:pt x="4" y="0"/>
                    </a:lnTo>
                    <a:lnTo>
                      <a:pt x="5" y="2"/>
                    </a:lnTo>
                    <a:lnTo>
                      <a:pt x="7" y="3"/>
                    </a:lnTo>
                    <a:lnTo>
                      <a:pt x="9" y="5"/>
                    </a:lnTo>
                    <a:lnTo>
                      <a:pt x="11" y="6"/>
                    </a:lnTo>
                    <a:lnTo>
                      <a:pt x="11" y="10"/>
                    </a:lnTo>
                    <a:lnTo>
                      <a:pt x="9" y="10"/>
                    </a:lnTo>
                    <a:lnTo>
                      <a:pt x="5" y="6"/>
                    </a:lnTo>
                    <a:lnTo>
                      <a:pt x="5"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1" name="Freeform 1320">
                <a:extLst>
                  <a:ext uri="{FF2B5EF4-FFF2-40B4-BE49-F238E27FC236}">
                    <a16:creationId xmlns:a16="http://schemas.microsoft.com/office/drawing/2014/main" id="{9CDDF894-D1BE-3946-A229-BC181808A139}"/>
                  </a:ext>
                </a:extLst>
              </p:cNvPr>
              <p:cNvSpPr>
                <a:spLocks/>
              </p:cNvSpPr>
              <p:nvPr/>
            </p:nvSpPr>
            <p:spPr bwMode="auto">
              <a:xfrm>
                <a:off x="8656693" y="4105409"/>
                <a:ext cx="26944" cy="29015"/>
              </a:xfrm>
              <a:custGeom>
                <a:avLst/>
                <a:gdLst/>
                <a:ahLst/>
                <a:cxnLst>
                  <a:cxn ang="0">
                    <a:pos x="0" y="0"/>
                  </a:cxn>
                  <a:cxn ang="0">
                    <a:pos x="4" y="0"/>
                  </a:cxn>
                  <a:cxn ang="0">
                    <a:pos x="7" y="2"/>
                  </a:cxn>
                  <a:cxn ang="0">
                    <a:pos x="8" y="3"/>
                  </a:cxn>
                  <a:cxn ang="0">
                    <a:pos x="10" y="4"/>
                  </a:cxn>
                  <a:cxn ang="0">
                    <a:pos x="12" y="5"/>
                  </a:cxn>
                  <a:cxn ang="0">
                    <a:pos x="13" y="8"/>
                  </a:cxn>
                  <a:cxn ang="0">
                    <a:pos x="13" y="12"/>
                  </a:cxn>
                  <a:cxn ang="0">
                    <a:pos x="12" y="14"/>
                  </a:cxn>
                  <a:cxn ang="0">
                    <a:pos x="9" y="14"/>
                  </a:cxn>
                  <a:cxn ang="0">
                    <a:pos x="8" y="12"/>
                  </a:cxn>
                  <a:cxn ang="0">
                    <a:pos x="4" y="8"/>
                  </a:cxn>
                  <a:cxn ang="0">
                    <a:pos x="3" y="4"/>
                  </a:cxn>
                  <a:cxn ang="0">
                    <a:pos x="2" y="3"/>
                  </a:cxn>
                  <a:cxn ang="0">
                    <a:pos x="0" y="0"/>
                  </a:cxn>
                </a:cxnLst>
                <a:rect l="0" t="0" r="r" b="b"/>
                <a:pathLst>
                  <a:path w="13" h="14">
                    <a:moveTo>
                      <a:pt x="0" y="0"/>
                    </a:moveTo>
                    <a:lnTo>
                      <a:pt x="4" y="0"/>
                    </a:lnTo>
                    <a:lnTo>
                      <a:pt x="7" y="2"/>
                    </a:lnTo>
                    <a:lnTo>
                      <a:pt x="8" y="3"/>
                    </a:lnTo>
                    <a:lnTo>
                      <a:pt x="10" y="4"/>
                    </a:lnTo>
                    <a:lnTo>
                      <a:pt x="12" y="5"/>
                    </a:lnTo>
                    <a:lnTo>
                      <a:pt x="13" y="8"/>
                    </a:lnTo>
                    <a:lnTo>
                      <a:pt x="13" y="12"/>
                    </a:lnTo>
                    <a:lnTo>
                      <a:pt x="12" y="14"/>
                    </a:lnTo>
                    <a:lnTo>
                      <a:pt x="9" y="14"/>
                    </a:lnTo>
                    <a:lnTo>
                      <a:pt x="8" y="12"/>
                    </a:lnTo>
                    <a:lnTo>
                      <a:pt x="4" y="8"/>
                    </a:lnTo>
                    <a:lnTo>
                      <a:pt x="3" y="4"/>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2" name="Freeform 1321">
                <a:extLst>
                  <a:ext uri="{FF2B5EF4-FFF2-40B4-BE49-F238E27FC236}">
                    <a16:creationId xmlns:a16="http://schemas.microsoft.com/office/drawing/2014/main" id="{199E8CCD-8286-C946-9C6F-F4D31F7ADB2B}"/>
                  </a:ext>
                </a:extLst>
              </p:cNvPr>
              <p:cNvSpPr>
                <a:spLocks/>
              </p:cNvSpPr>
              <p:nvPr/>
            </p:nvSpPr>
            <p:spPr bwMode="auto">
              <a:xfrm>
                <a:off x="8685709" y="4111627"/>
                <a:ext cx="8290" cy="2073"/>
              </a:xfrm>
              <a:custGeom>
                <a:avLst/>
                <a:gdLst/>
                <a:ahLst/>
                <a:cxnLst>
                  <a:cxn ang="0">
                    <a:pos x="0" y="0"/>
                  </a:cxn>
                  <a:cxn ang="0">
                    <a:pos x="4" y="0"/>
                  </a:cxn>
                  <a:cxn ang="0">
                    <a:pos x="4" y="1"/>
                  </a:cxn>
                  <a:cxn ang="0">
                    <a:pos x="1" y="1"/>
                  </a:cxn>
                  <a:cxn ang="0">
                    <a:pos x="0" y="0"/>
                  </a:cxn>
                </a:cxnLst>
                <a:rect l="0" t="0" r="r" b="b"/>
                <a:pathLst>
                  <a:path w="4" h="1">
                    <a:moveTo>
                      <a:pt x="0" y="0"/>
                    </a:moveTo>
                    <a:lnTo>
                      <a:pt x="4" y="0"/>
                    </a:lnTo>
                    <a:lnTo>
                      <a:pt x="4" y="1"/>
                    </a:lnTo>
                    <a:lnTo>
                      <a:pt x="1"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3" name="Freeform 1322">
                <a:extLst>
                  <a:ext uri="{FF2B5EF4-FFF2-40B4-BE49-F238E27FC236}">
                    <a16:creationId xmlns:a16="http://schemas.microsoft.com/office/drawing/2014/main" id="{9C9060DD-AEED-6A44-BBD2-30066D35D673}"/>
                  </a:ext>
                </a:extLst>
              </p:cNvPr>
              <p:cNvSpPr>
                <a:spLocks/>
              </p:cNvSpPr>
              <p:nvPr/>
            </p:nvSpPr>
            <p:spPr bwMode="auto">
              <a:xfrm>
                <a:off x="8646331" y="3806964"/>
                <a:ext cx="39379" cy="72539"/>
              </a:xfrm>
              <a:custGeom>
                <a:avLst/>
                <a:gdLst/>
                <a:ahLst/>
                <a:cxnLst>
                  <a:cxn ang="0">
                    <a:pos x="14" y="0"/>
                  </a:cxn>
                  <a:cxn ang="0">
                    <a:pos x="18" y="2"/>
                  </a:cxn>
                  <a:cxn ang="0">
                    <a:pos x="19" y="8"/>
                  </a:cxn>
                  <a:cxn ang="0">
                    <a:pos x="18" y="17"/>
                  </a:cxn>
                  <a:cxn ang="0">
                    <a:pos x="14" y="26"/>
                  </a:cxn>
                  <a:cxn ang="0">
                    <a:pos x="10" y="32"/>
                  </a:cxn>
                  <a:cxn ang="0">
                    <a:pos x="5" y="35"/>
                  </a:cxn>
                  <a:cxn ang="0">
                    <a:pos x="3" y="35"/>
                  </a:cxn>
                  <a:cxn ang="0">
                    <a:pos x="2" y="34"/>
                  </a:cxn>
                  <a:cxn ang="0">
                    <a:pos x="0" y="31"/>
                  </a:cxn>
                  <a:cxn ang="0">
                    <a:pos x="0" y="23"/>
                  </a:cxn>
                  <a:cxn ang="0">
                    <a:pos x="2" y="17"/>
                  </a:cxn>
                  <a:cxn ang="0">
                    <a:pos x="5" y="8"/>
                  </a:cxn>
                  <a:cxn ang="0">
                    <a:pos x="9" y="2"/>
                  </a:cxn>
                  <a:cxn ang="0">
                    <a:pos x="14" y="0"/>
                  </a:cxn>
                </a:cxnLst>
                <a:rect l="0" t="0" r="r" b="b"/>
                <a:pathLst>
                  <a:path w="19" h="35">
                    <a:moveTo>
                      <a:pt x="14" y="0"/>
                    </a:moveTo>
                    <a:lnTo>
                      <a:pt x="18" y="2"/>
                    </a:lnTo>
                    <a:lnTo>
                      <a:pt x="19" y="8"/>
                    </a:lnTo>
                    <a:lnTo>
                      <a:pt x="18" y="17"/>
                    </a:lnTo>
                    <a:lnTo>
                      <a:pt x="14" y="26"/>
                    </a:lnTo>
                    <a:lnTo>
                      <a:pt x="10" y="32"/>
                    </a:lnTo>
                    <a:lnTo>
                      <a:pt x="5" y="35"/>
                    </a:lnTo>
                    <a:lnTo>
                      <a:pt x="3" y="35"/>
                    </a:lnTo>
                    <a:lnTo>
                      <a:pt x="2" y="34"/>
                    </a:lnTo>
                    <a:lnTo>
                      <a:pt x="0" y="31"/>
                    </a:lnTo>
                    <a:lnTo>
                      <a:pt x="0" y="23"/>
                    </a:lnTo>
                    <a:lnTo>
                      <a:pt x="2" y="17"/>
                    </a:lnTo>
                    <a:lnTo>
                      <a:pt x="5" y="8"/>
                    </a:lnTo>
                    <a:lnTo>
                      <a:pt x="9"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4" name="Freeform 1323">
                <a:extLst>
                  <a:ext uri="{FF2B5EF4-FFF2-40B4-BE49-F238E27FC236}">
                    <a16:creationId xmlns:a16="http://schemas.microsoft.com/office/drawing/2014/main" id="{10473215-B1A6-1442-A947-0D844E22861E}"/>
                  </a:ext>
                </a:extLst>
              </p:cNvPr>
              <p:cNvSpPr>
                <a:spLocks/>
              </p:cNvSpPr>
              <p:nvPr/>
            </p:nvSpPr>
            <p:spPr bwMode="auto">
              <a:xfrm>
                <a:off x="8368612" y="3935461"/>
                <a:ext cx="58031" cy="53886"/>
              </a:xfrm>
              <a:custGeom>
                <a:avLst/>
                <a:gdLst/>
                <a:ahLst/>
                <a:cxnLst>
                  <a:cxn ang="0">
                    <a:pos x="23" y="0"/>
                  </a:cxn>
                  <a:cxn ang="0">
                    <a:pos x="24" y="2"/>
                  </a:cxn>
                  <a:cxn ang="0">
                    <a:pos x="26" y="3"/>
                  </a:cxn>
                  <a:cxn ang="0">
                    <a:pos x="28" y="4"/>
                  </a:cxn>
                  <a:cxn ang="0">
                    <a:pos x="28" y="7"/>
                  </a:cxn>
                  <a:cxn ang="0">
                    <a:pos x="26" y="9"/>
                  </a:cxn>
                  <a:cxn ang="0">
                    <a:pos x="25" y="13"/>
                  </a:cxn>
                  <a:cxn ang="0">
                    <a:pos x="20" y="21"/>
                  </a:cxn>
                  <a:cxn ang="0">
                    <a:pos x="16" y="23"/>
                  </a:cxn>
                  <a:cxn ang="0">
                    <a:pos x="13" y="24"/>
                  </a:cxn>
                  <a:cxn ang="0">
                    <a:pos x="10" y="26"/>
                  </a:cxn>
                  <a:cxn ang="0">
                    <a:pos x="6" y="26"/>
                  </a:cxn>
                  <a:cxn ang="0">
                    <a:pos x="4" y="24"/>
                  </a:cxn>
                  <a:cxn ang="0">
                    <a:pos x="1" y="19"/>
                  </a:cxn>
                  <a:cxn ang="0">
                    <a:pos x="1" y="16"/>
                  </a:cxn>
                  <a:cxn ang="0">
                    <a:pos x="0" y="13"/>
                  </a:cxn>
                  <a:cxn ang="0">
                    <a:pos x="0" y="11"/>
                  </a:cxn>
                  <a:cxn ang="0">
                    <a:pos x="1" y="11"/>
                  </a:cxn>
                  <a:cxn ang="0">
                    <a:pos x="5" y="9"/>
                  </a:cxn>
                  <a:cxn ang="0">
                    <a:pos x="18" y="2"/>
                  </a:cxn>
                  <a:cxn ang="0">
                    <a:pos x="23" y="0"/>
                  </a:cxn>
                </a:cxnLst>
                <a:rect l="0" t="0" r="r" b="b"/>
                <a:pathLst>
                  <a:path w="28" h="26">
                    <a:moveTo>
                      <a:pt x="23" y="0"/>
                    </a:moveTo>
                    <a:lnTo>
                      <a:pt x="24" y="2"/>
                    </a:lnTo>
                    <a:lnTo>
                      <a:pt x="26" y="3"/>
                    </a:lnTo>
                    <a:lnTo>
                      <a:pt x="28" y="4"/>
                    </a:lnTo>
                    <a:lnTo>
                      <a:pt x="28" y="7"/>
                    </a:lnTo>
                    <a:lnTo>
                      <a:pt x="26" y="9"/>
                    </a:lnTo>
                    <a:lnTo>
                      <a:pt x="25" y="13"/>
                    </a:lnTo>
                    <a:lnTo>
                      <a:pt x="20" y="21"/>
                    </a:lnTo>
                    <a:lnTo>
                      <a:pt x="16" y="23"/>
                    </a:lnTo>
                    <a:lnTo>
                      <a:pt x="13" y="24"/>
                    </a:lnTo>
                    <a:lnTo>
                      <a:pt x="10" y="26"/>
                    </a:lnTo>
                    <a:lnTo>
                      <a:pt x="6" y="26"/>
                    </a:lnTo>
                    <a:lnTo>
                      <a:pt x="4" y="24"/>
                    </a:lnTo>
                    <a:lnTo>
                      <a:pt x="1" y="19"/>
                    </a:lnTo>
                    <a:lnTo>
                      <a:pt x="1" y="16"/>
                    </a:lnTo>
                    <a:lnTo>
                      <a:pt x="0" y="13"/>
                    </a:lnTo>
                    <a:lnTo>
                      <a:pt x="0" y="11"/>
                    </a:lnTo>
                    <a:lnTo>
                      <a:pt x="1" y="11"/>
                    </a:lnTo>
                    <a:lnTo>
                      <a:pt x="5" y="9"/>
                    </a:lnTo>
                    <a:lnTo>
                      <a:pt x="18"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5" name="Freeform 1324">
                <a:extLst>
                  <a:ext uri="{FF2B5EF4-FFF2-40B4-BE49-F238E27FC236}">
                    <a16:creationId xmlns:a16="http://schemas.microsoft.com/office/drawing/2014/main" id="{9B4C3F0A-5F1F-1549-A2F9-D84A6A5E4BA6}"/>
                  </a:ext>
                </a:extLst>
              </p:cNvPr>
              <p:cNvSpPr>
                <a:spLocks/>
              </p:cNvSpPr>
              <p:nvPr/>
            </p:nvSpPr>
            <p:spPr bwMode="auto">
              <a:xfrm>
                <a:off x="8289855" y="4466030"/>
                <a:ext cx="39379" cy="35234"/>
              </a:xfrm>
              <a:custGeom>
                <a:avLst/>
                <a:gdLst/>
                <a:ahLst/>
                <a:cxnLst>
                  <a:cxn ang="0">
                    <a:pos x="7" y="0"/>
                  </a:cxn>
                  <a:cxn ang="0">
                    <a:pos x="9" y="0"/>
                  </a:cxn>
                  <a:cxn ang="0">
                    <a:pos x="10" y="4"/>
                  </a:cxn>
                  <a:cxn ang="0">
                    <a:pos x="10" y="6"/>
                  </a:cxn>
                  <a:cxn ang="0">
                    <a:pos x="13" y="9"/>
                  </a:cxn>
                  <a:cxn ang="0">
                    <a:pos x="14" y="11"/>
                  </a:cxn>
                  <a:cxn ang="0">
                    <a:pos x="17" y="14"/>
                  </a:cxn>
                  <a:cxn ang="0">
                    <a:pos x="19" y="14"/>
                  </a:cxn>
                  <a:cxn ang="0">
                    <a:pos x="19" y="17"/>
                  </a:cxn>
                  <a:cxn ang="0">
                    <a:pos x="16" y="17"/>
                  </a:cxn>
                  <a:cxn ang="0">
                    <a:pos x="13" y="15"/>
                  </a:cxn>
                  <a:cxn ang="0">
                    <a:pos x="10" y="15"/>
                  </a:cxn>
                  <a:cxn ang="0">
                    <a:pos x="10" y="12"/>
                  </a:cxn>
                  <a:cxn ang="0">
                    <a:pos x="5" y="7"/>
                  </a:cxn>
                  <a:cxn ang="0">
                    <a:pos x="2" y="7"/>
                  </a:cxn>
                  <a:cxn ang="0">
                    <a:pos x="0" y="6"/>
                  </a:cxn>
                  <a:cxn ang="0">
                    <a:pos x="0" y="5"/>
                  </a:cxn>
                  <a:cxn ang="0">
                    <a:pos x="2" y="4"/>
                  </a:cxn>
                  <a:cxn ang="0">
                    <a:pos x="3" y="1"/>
                  </a:cxn>
                  <a:cxn ang="0">
                    <a:pos x="7" y="0"/>
                  </a:cxn>
                </a:cxnLst>
                <a:rect l="0" t="0" r="r" b="b"/>
                <a:pathLst>
                  <a:path w="19" h="17">
                    <a:moveTo>
                      <a:pt x="7" y="0"/>
                    </a:moveTo>
                    <a:lnTo>
                      <a:pt x="9" y="0"/>
                    </a:lnTo>
                    <a:lnTo>
                      <a:pt x="10" y="4"/>
                    </a:lnTo>
                    <a:lnTo>
                      <a:pt x="10" y="6"/>
                    </a:lnTo>
                    <a:lnTo>
                      <a:pt x="13" y="9"/>
                    </a:lnTo>
                    <a:lnTo>
                      <a:pt x="14" y="11"/>
                    </a:lnTo>
                    <a:lnTo>
                      <a:pt x="17" y="14"/>
                    </a:lnTo>
                    <a:lnTo>
                      <a:pt x="19" y="14"/>
                    </a:lnTo>
                    <a:lnTo>
                      <a:pt x="19" y="17"/>
                    </a:lnTo>
                    <a:lnTo>
                      <a:pt x="16" y="17"/>
                    </a:lnTo>
                    <a:lnTo>
                      <a:pt x="13" y="15"/>
                    </a:lnTo>
                    <a:lnTo>
                      <a:pt x="10" y="15"/>
                    </a:lnTo>
                    <a:lnTo>
                      <a:pt x="10" y="12"/>
                    </a:lnTo>
                    <a:lnTo>
                      <a:pt x="5" y="7"/>
                    </a:lnTo>
                    <a:lnTo>
                      <a:pt x="2" y="7"/>
                    </a:lnTo>
                    <a:lnTo>
                      <a:pt x="0" y="6"/>
                    </a:lnTo>
                    <a:lnTo>
                      <a:pt x="0" y="5"/>
                    </a:lnTo>
                    <a:lnTo>
                      <a:pt x="2" y="4"/>
                    </a:lnTo>
                    <a:lnTo>
                      <a:pt x="3"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6" name="Freeform 1325">
                <a:extLst>
                  <a:ext uri="{FF2B5EF4-FFF2-40B4-BE49-F238E27FC236}">
                    <a16:creationId xmlns:a16="http://schemas.microsoft.com/office/drawing/2014/main" id="{634572EB-1721-BA42-B7BA-625D0F7BBA02}"/>
                  </a:ext>
                </a:extLst>
              </p:cNvPr>
              <p:cNvSpPr>
                <a:spLocks/>
              </p:cNvSpPr>
              <p:nvPr/>
            </p:nvSpPr>
            <p:spPr bwMode="auto">
              <a:xfrm>
                <a:off x="8349958" y="4490900"/>
                <a:ext cx="16580" cy="16580"/>
              </a:xfrm>
              <a:custGeom>
                <a:avLst/>
                <a:gdLst/>
                <a:ahLst/>
                <a:cxnLst>
                  <a:cxn ang="0">
                    <a:pos x="0" y="0"/>
                  </a:cxn>
                  <a:cxn ang="0">
                    <a:pos x="4" y="0"/>
                  </a:cxn>
                  <a:cxn ang="0">
                    <a:pos x="5" y="2"/>
                  </a:cxn>
                  <a:cxn ang="0">
                    <a:pos x="7" y="2"/>
                  </a:cxn>
                  <a:cxn ang="0">
                    <a:pos x="8" y="3"/>
                  </a:cxn>
                  <a:cxn ang="0">
                    <a:pos x="8" y="4"/>
                  </a:cxn>
                  <a:cxn ang="0">
                    <a:pos x="7" y="7"/>
                  </a:cxn>
                  <a:cxn ang="0">
                    <a:pos x="5" y="8"/>
                  </a:cxn>
                  <a:cxn ang="0">
                    <a:pos x="3" y="8"/>
                  </a:cxn>
                  <a:cxn ang="0">
                    <a:pos x="2" y="7"/>
                  </a:cxn>
                  <a:cxn ang="0">
                    <a:pos x="0" y="4"/>
                  </a:cxn>
                  <a:cxn ang="0">
                    <a:pos x="0" y="0"/>
                  </a:cxn>
                </a:cxnLst>
                <a:rect l="0" t="0" r="r" b="b"/>
                <a:pathLst>
                  <a:path w="8" h="8">
                    <a:moveTo>
                      <a:pt x="0" y="0"/>
                    </a:moveTo>
                    <a:lnTo>
                      <a:pt x="4" y="0"/>
                    </a:lnTo>
                    <a:lnTo>
                      <a:pt x="5" y="2"/>
                    </a:lnTo>
                    <a:lnTo>
                      <a:pt x="7" y="2"/>
                    </a:lnTo>
                    <a:lnTo>
                      <a:pt x="8" y="3"/>
                    </a:lnTo>
                    <a:lnTo>
                      <a:pt x="8" y="4"/>
                    </a:lnTo>
                    <a:lnTo>
                      <a:pt x="7" y="7"/>
                    </a:lnTo>
                    <a:lnTo>
                      <a:pt x="5" y="8"/>
                    </a:lnTo>
                    <a:lnTo>
                      <a:pt x="3" y="8"/>
                    </a:lnTo>
                    <a:lnTo>
                      <a:pt x="2" y="7"/>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7" name="Freeform 1326">
                <a:extLst>
                  <a:ext uri="{FF2B5EF4-FFF2-40B4-BE49-F238E27FC236}">
                    <a16:creationId xmlns:a16="http://schemas.microsoft.com/office/drawing/2014/main" id="{A9F11132-5A1F-CF45-BED3-087F65D4BDE8}"/>
                  </a:ext>
                </a:extLst>
              </p:cNvPr>
              <p:cNvSpPr>
                <a:spLocks/>
              </p:cNvSpPr>
              <p:nvPr/>
            </p:nvSpPr>
            <p:spPr bwMode="auto">
              <a:xfrm>
                <a:off x="8136488" y="4455668"/>
                <a:ext cx="16580" cy="22799"/>
              </a:xfrm>
              <a:custGeom>
                <a:avLst/>
                <a:gdLst/>
                <a:ahLst/>
                <a:cxnLst>
                  <a:cxn ang="0">
                    <a:pos x="0" y="0"/>
                  </a:cxn>
                  <a:cxn ang="0">
                    <a:pos x="3" y="0"/>
                  </a:cxn>
                  <a:cxn ang="0">
                    <a:pos x="3" y="2"/>
                  </a:cxn>
                  <a:cxn ang="0">
                    <a:pos x="4" y="5"/>
                  </a:cxn>
                  <a:cxn ang="0">
                    <a:pos x="7" y="6"/>
                  </a:cxn>
                  <a:cxn ang="0">
                    <a:pos x="8" y="9"/>
                  </a:cxn>
                  <a:cxn ang="0">
                    <a:pos x="8" y="11"/>
                  </a:cxn>
                  <a:cxn ang="0">
                    <a:pos x="7" y="10"/>
                  </a:cxn>
                  <a:cxn ang="0">
                    <a:pos x="4" y="9"/>
                  </a:cxn>
                  <a:cxn ang="0">
                    <a:pos x="3" y="6"/>
                  </a:cxn>
                  <a:cxn ang="0">
                    <a:pos x="0" y="4"/>
                  </a:cxn>
                  <a:cxn ang="0">
                    <a:pos x="0" y="0"/>
                  </a:cxn>
                </a:cxnLst>
                <a:rect l="0" t="0" r="r" b="b"/>
                <a:pathLst>
                  <a:path w="8" h="11">
                    <a:moveTo>
                      <a:pt x="0" y="0"/>
                    </a:moveTo>
                    <a:lnTo>
                      <a:pt x="3" y="0"/>
                    </a:lnTo>
                    <a:lnTo>
                      <a:pt x="3" y="2"/>
                    </a:lnTo>
                    <a:lnTo>
                      <a:pt x="4" y="5"/>
                    </a:lnTo>
                    <a:lnTo>
                      <a:pt x="7" y="6"/>
                    </a:lnTo>
                    <a:lnTo>
                      <a:pt x="8" y="9"/>
                    </a:lnTo>
                    <a:lnTo>
                      <a:pt x="8" y="11"/>
                    </a:lnTo>
                    <a:lnTo>
                      <a:pt x="7" y="10"/>
                    </a:lnTo>
                    <a:lnTo>
                      <a:pt x="4" y="9"/>
                    </a:lnTo>
                    <a:lnTo>
                      <a:pt x="3" y="6"/>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8" name="Freeform 1327">
                <a:extLst>
                  <a:ext uri="{FF2B5EF4-FFF2-40B4-BE49-F238E27FC236}">
                    <a16:creationId xmlns:a16="http://schemas.microsoft.com/office/drawing/2014/main" id="{58A1689E-72C4-EC4F-8429-23F9FB201F92}"/>
                  </a:ext>
                </a:extLst>
              </p:cNvPr>
              <p:cNvSpPr>
                <a:spLocks/>
              </p:cNvSpPr>
              <p:nvPr/>
            </p:nvSpPr>
            <p:spPr bwMode="auto">
              <a:xfrm>
                <a:off x="8105399" y="4403854"/>
                <a:ext cx="18653" cy="20725"/>
              </a:xfrm>
              <a:custGeom>
                <a:avLst/>
                <a:gdLst/>
                <a:ahLst/>
                <a:cxnLst>
                  <a:cxn ang="0">
                    <a:pos x="3" y="0"/>
                  </a:cxn>
                  <a:cxn ang="0">
                    <a:pos x="5" y="2"/>
                  </a:cxn>
                  <a:cxn ang="0">
                    <a:pos x="7" y="5"/>
                  </a:cxn>
                  <a:cxn ang="0">
                    <a:pos x="8" y="6"/>
                  </a:cxn>
                  <a:cxn ang="0">
                    <a:pos x="9" y="8"/>
                  </a:cxn>
                  <a:cxn ang="0">
                    <a:pos x="9" y="10"/>
                  </a:cxn>
                  <a:cxn ang="0">
                    <a:pos x="8" y="10"/>
                  </a:cxn>
                  <a:cxn ang="0">
                    <a:pos x="3" y="5"/>
                  </a:cxn>
                  <a:cxn ang="0">
                    <a:pos x="2" y="2"/>
                  </a:cxn>
                  <a:cxn ang="0">
                    <a:pos x="0" y="1"/>
                  </a:cxn>
                  <a:cxn ang="0">
                    <a:pos x="3" y="0"/>
                  </a:cxn>
                </a:cxnLst>
                <a:rect l="0" t="0" r="r" b="b"/>
                <a:pathLst>
                  <a:path w="9" h="10">
                    <a:moveTo>
                      <a:pt x="3" y="0"/>
                    </a:moveTo>
                    <a:lnTo>
                      <a:pt x="5" y="2"/>
                    </a:lnTo>
                    <a:lnTo>
                      <a:pt x="7" y="5"/>
                    </a:lnTo>
                    <a:lnTo>
                      <a:pt x="8" y="6"/>
                    </a:lnTo>
                    <a:lnTo>
                      <a:pt x="9" y="8"/>
                    </a:lnTo>
                    <a:lnTo>
                      <a:pt x="9" y="10"/>
                    </a:lnTo>
                    <a:lnTo>
                      <a:pt x="8" y="10"/>
                    </a:lnTo>
                    <a:lnTo>
                      <a:pt x="3" y="5"/>
                    </a:lnTo>
                    <a:lnTo>
                      <a:pt x="2" y="2"/>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79" name="Freeform 1328">
                <a:extLst>
                  <a:ext uri="{FF2B5EF4-FFF2-40B4-BE49-F238E27FC236}">
                    <a16:creationId xmlns:a16="http://schemas.microsoft.com/office/drawing/2014/main" id="{31446785-E2DE-D142-A482-3FAD325FAB01}"/>
                  </a:ext>
                </a:extLst>
              </p:cNvPr>
              <p:cNvSpPr>
                <a:spLocks/>
              </p:cNvSpPr>
              <p:nvPr/>
            </p:nvSpPr>
            <p:spPr bwMode="auto">
              <a:xfrm>
                <a:off x="8876382" y="3578986"/>
                <a:ext cx="55959" cy="72539"/>
              </a:xfrm>
              <a:custGeom>
                <a:avLst/>
                <a:gdLst/>
                <a:ahLst/>
                <a:cxnLst>
                  <a:cxn ang="0">
                    <a:pos x="11" y="0"/>
                  </a:cxn>
                  <a:cxn ang="0">
                    <a:pos x="15" y="0"/>
                  </a:cxn>
                  <a:cxn ang="0">
                    <a:pos x="17" y="1"/>
                  </a:cxn>
                  <a:cxn ang="0">
                    <a:pos x="20" y="4"/>
                  </a:cxn>
                  <a:cxn ang="0">
                    <a:pos x="24" y="4"/>
                  </a:cxn>
                  <a:cxn ang="0">
                    <a:pos x="24" y="8"/>
                  </a:cxn>
                  <a:cxn ang="0">
                    <a:pos x="27" y="10"/>
                  </a:cxn>
                  <a:cxn ang="0">
                    <a:pos x="27" y="15"/>
                  </a:cxn>
                  <a:cxn ang="0">
                    <a:pos x="24" y="15"/>
                  </a:cxn>
                  <a:cxn ang="0">
                    <a:pos x="21" y="24"/>
                  </a:cxn>
                  <a:cxn ang="0">
                    <a:pos x="19" y="32"/>
                  </a:cxn>
                  <a:cxn ang="0">
                    <a:pos x="14" y="35"/>
                  </a:cxn>
                  <a:cxn ang="0">
                    <a:pos x="12" y="35"/>
                  </a:cxn>
                  <a:cxn ang="0">
                    <a:pos x="12" y="34"/>
                  </a:cxn>
                  <a:cxn ang="0">
                    <a:pos x="7" y="32"/>
                  </a:cxn>
                  <a:cxn ang="0">
                    <a:pos x="6" y="29"/>
                  </a:cxn>
                  <a:cxn ang="0">
                    <a:pos x="6" y="27"/>
                  </a:cxn>
                  <a:cxn ang="0">
                    <a:pos x="7" y="25"/>
                  </a:cxn>
                  <a:cxn ang="0">
                    <a:pos x="9" y="23"/>
                  </a:cxn>
                  <a:cxn ang="0">
                    <a:pos x="11" y="20"/>
                  </a:cxn>
                  <a:cxn ang="0">
                    <a:pos x="12" y="15"/>
                  </a:cxn>
                  <a:cxn ang="0">
                    <a:pos x="10" y="13"/>
                  </a:cxn>
                  <a:cxn ang="0">
                    <a:pos x="10" y="11"/>
                  </a:cxn>
                  <a:cxn ang="0">
                    <a:pos x="9" y="10"/>
                  </a:cxn>
                  <a:cxn ang="0">
                    <a:pos x="9" y="13"/>
                  </a:cxn>
                  <a:cxn ang="0">
                    <a:pos x="7" y="13"/>
                  </a:cxn>
                  <a:cxn ang="0">
                    <a:pos x="5" y="15"/>
                  </a:cxn>
                  <a:cxn ang="0">
                    <a:pos x="2" y="15"/>
                  </a:cxn>
                  <a:cxn ang="0">
                    <a:pos x="1" y="14"/>
                  </a:cxn>
                  <a:cxn ang="0">
                    <a:pos x="0" y="11"/>
                  </a:cxn>
                  <a:cxn ang="0">
                    <a:pos x="0" y="10"/>
                  </a:cxn>
                  <a:cxn ang="0">
                    <a:pos x="5" y="5"/>
                  </a:cxn>
                  <a:cxn ang="0">
                    <a:pos x="7" y="4"/>
                  </a:cxn>
                  <a:cxn ang="0">
                    <a:pos x="11" y="0"/>
                  </a:cxn>
                </a:cxnLst>
                <a:rect l="0" t="0" r="r" b="b"/>
                <a:pathLst>
                  <a:path w="27" h="35">
                    <a:moveTo>
                      <a:pt x="11" y="0"/>
                    </a:moveTo>
                    <a:lnTo>
                      <a:pt x="15" y="0"/>
                    </a:lnTo>
                    <a:lnTo>
                      <a:pt x="17" y="1"/>
                    </a:lnTo>
                    <a:lnTo>
                      <a:pt x="20" y="4"/>
                    </a:lnTo>
                    <a:lnTo>
                      <a:pt x="24" y="4"/>
                    </a:lnTo>
                    <a:lnTo>
                      <a:pt x="24" y="8"/>
                    </a:lnTo>
                    <a:lnTo>
                      <a:pt x="27" y="10"/>
                    </a:lnTo>
                    <a:lnTo>
                      <a:pt x="27" y="15"/>
                    </a:lnTo>
                    <a:lnTo>
                      <a:pt x="24" y="15"/>
                    </a:lnTo>
                    <a:lnTo>
                      <a:pt x="21" y="24"/>
                    </a:lnTo>
                    <a:lnTo>
                      <a:pt x="19" y="32"/>
                    </a:lnTo>
                    <a:lnTo>
                      <a:pt x="14" y="35"/>
                    </a:lnTo>
                    <a:lnTo>
                      <a:pt x="12" y="35"/>
                    </a:lnTo>
                    <a:lnTo>
                      <a:pt x="12" y="34"/>
                    </a:lnTo>
                    <a:lnTo>
                      <a:pt x="7" y="32"/>
                    </a:lnTo>
                    <a:lnTo>
                      <a:pt x="6" y="29"/>
                    </a:lnTo>
                    <a:lnTo>
                      <a:pt x="6" y="27"/>
                    </a:lnTo>
                    <a:lnTo>
                      <a:pt x="7" y="25"/>
                    </a:lnTo>
                    <a:lnTo>
                      <a:pt x="9" y="23"/>
                    </a:lnTo>
                    <a:lnTo>
                      <a:pt x="11" y="20"/>
                    </a:lnTo>
                    <a:lnTo>
                      <a:pt x="12" y="15"/>
                    </a:lnTo>
                    <a:lnTo>
                      <a:pt x="10" y="13"/>
                    </a:lnTo>
                    <a:lnTo>
                      <a:pt x="10" y="11"/>
                    </a:lnTo>
                    <a:lnTo>
                      <a:pt x="9" y="10"/>
                    </a:lnTo>
                    <a:lnTo>
                      <a:pt x="9" y="13"/>
                    </a:lnTo>
                    <a:lnTo>
                      <a:pt x="7" y="13"/>
                    </a:lnTo>
                    <a:lnTo>
                      <a:pt x="5" y="15"/>
                    </a:lnTo>
                    <a:lnTo>
                      <a:pt x="2" y="15"/>
                    </a:lnTo>
                    <a:lnTo>
                      <a:pt x="1" y="14"/>
                    </a:lnTo>
                    <a:lnTo>
                      <a:pt x="0" y="11"/>
                    </a:lnTo>
                    <a:lnTo>
                      <a:pt x="0" y="10"/>
                    </a:lnTo>
                    <a:lnTo>
                      <a:pt x="5" y="5"/>
                    </a:lnTo>
                    <a:lnTo>
                      <a:pt x="7" y="4"/>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0" name="Freeform 1329">
                <a:extLst>
                  <a:ext uri="{FF2B5EF4-FFF2-40B4-BE49-F238E27FC236}">
                    <a16:creationId xmlns:a16="http://schemas.microsoft.com/office/drawing/2014/main" id="{D1D66D96-5BBB-CA42-A897-B45AC0171FC3}"/>
                  </a:ext>
                </a:extLst>
              </p:cNvPr>
              <p:cNvSpPr>
                <a:spLocks/>
              </p:cNvSpPr>
              <p:nvPr/>
            </p:nvSpPr>
            <p:spPr bwMode="auto">
              <a:xfrm>
                <a:off x="8940631" y="3564478"/>
                <a:ext cx="58031" cy="43524"/>
              </a:xfrm>
              <a:custGeom>
                <a:avLst/>
                <a:gdLst/>
                <a:ahLst/>
                <a:cxnLst>
                  <a:cxn ang="0">
                    <a:pos x="20" y="0"/>
                  </a:cxn>
                  <a:cxn ang="0">
                    <a:pos x="25" y="0"/>
                  </a:cxn>
                  <a:cxn ang="0">
                    <a:pos x="26" y="1"/>
                  </a:cxn>
                  <a:cxn ang="0">
                    <a:pos x="28" y="3"/>
                  </a:cxn>
                  <a:cxn ang="0">
                    <a:pos x="28" y="7"/>
                  </a:cxn>
                  <a:cxn ang="0">
                    <a:pos x="25" y="12"/>
                  </a:cxn>
                  <a:cxn ang="0">
                    <a:pos x="24" y="13"/>
                  </a:cxn>
                  <a:cxn ang="0">
                    <a:pos x="20" y="13"/>
                  </a:cxn>
                  <a:cxn ang="0">
                    <a:pos x="18" y="11"/>
                  </a:cxn>
                  <a:cxn ang="0">
                    <a:pos x="16" y="11"/>
                  </a:cxn>
                  <a:cxn ang="0">
                    <a:pos x="14" y="13"/>
                  </a:cxn>
                  <a:cxn ang="0">
                    <a:pos x="11" y="18"/>
                  </a:cxn>
                  <a:cxn ang="0">
                    <a:pos x="6" y="21"/>
                  </a:cxn>
                  <a:cxn ang="0">
                    <a:pos x="4" y="18"/>
                  </a:cxn>
                  <a:cxn ang="0">
                    <a:pos x="4" y="15"/>
                  </a:cxn>
                  <a:cxn ang="0">
                    <a:pos x="1" y="13"/>
                  </a:cxn>
                  <a:cxn ang="0">
                    <a:pos x="0" y="12"/>
                  </a:cxn>
                  <a:cxn ang="0">
                    <a:pos x="0" y="10"/>
                  </a:cxn>
                  <a:cxn ang="0">
                    <a:pos x="1" y="10"/>
                  </a:cxn>
                  <a:cxn ang="0">
                    <a:pos x="3" y="8"/>
                  </a:cxn>
                  <a:cxn ang="0">
                    <a:pos x="5" y="7"/>
                  </a:cxn>
                  <a:cxn ang="0">
                    <a:pos x="9" y="3"/>
                  </a:cxn>
                  <a:cxn ang="0">
                    <a:pos x="14" y="3"/>
                  </a:cxn>
                  <a:cxn ang="0">
                    <a:pos x="16" y="2"/>
                  </a:cxn>
                  <a:cxn ang="0">
                    <a:pos x="18" y="1"/>
                  </a:cxn>
                  <a:cxn ang="0">
                    <a:pos x="20" y="0"/>
                  </a:cxn>
                </a:cxnLst>
                <a:rect l="0" t="0" r="r" b="b"/>
                <a:pathLst>
                  <a:path w="28" h="21">
                    <a:moveTo>
                      <a:pt x="20" y="0"/>
                    </a:moveTo>
                    <a:lnTo>
                      <a:pt x="25" y="0"/>
                    </a:lnTo>
                    <a:lnTo>
                      <a:pt x="26" y="1"/>
                    </a:lnTo>
                    <a:lnTo>
                      <a:pt x="28" y="3"/>
                    </a:lnTo>
                    <a:lnTo>
                      <a:pt x="28" y="7"/>
                    </a:lnTo>
                    <a:lnTo>
                      <a:pt x="25" y="12"/>
                    </a:lnTo>
                    <a:lnTo>
                      <a:pt x="24" y="13"/>
                    </a:lnTo>
                    <a:lnTo>
                      <a:pt x="20" y="13"/>
                    </a:lnTo>
                    <a:lnTo>
                      <a:pt x="18" y="11"/>
                    </a:lnTo>
                    <a:lnTo>
                      <a:pt x="16" y="11"/>
                    </a:lnTo>
                    <a:lnTo>
                      <a:pt x="14" y="13"/>
                    </a:lnTo>
                    <a:lnTo>
                      <a:pt x="11" y="18"/>
                    </a:lnTo>
                    <a:lnTo>
                      <a:pt x="6" y="21"/>
                    </a:lnTo>
                    <a:lnTo>
                      <a:pt x="4" y="18"/>
                    </a:lnTo>
                    <a:lnTo>
                      <a:pt x="4" y="15"/>
                    </a:lnTo>
                    <a:lnTo>
                      <a:pt x="1" y="13"/>
                    </a:lnTo>
                    <a:lnTo>
                      <a:pt x="0" y="12"/>
                    </a:lnTo>
                    <a:lnTo>
                      <a:pt x="0" y="10"/>
                    </a:lnTo>
                    <a:lnTo>
                      <a:pt x="1" y="10"/>
                    </a:lnTo>
                    <a:lnTo>
                      <a:pt x="3" y="8"/>
                    </a:lnTo>
                    <a:lnTo>
                      <a:pt x="5" y="7"/>
                    </a:lnTo>
                    <a:lnTo>
                      <a:pt x="9" y="3"/>
                    </a:lnTo>
                    <a:lnTo>
                      <a:pt x="14" y="3"/>
                    </a:lnTo>
                    <a:lnTo>
                      <a:pt x="16" y="2"/>
                    </a:lnTo>
                    <a:lnTo>
                      <a:pt x="18" y="1"/>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1" name="Freeform 1330">
                <a:extLst>
                  <a:ext uri="{FF2B5EF4-FFF2-40B4-BE49-F238E27FC236}">
                    <a16:creationId xmlns:a16="http://schemas.microsoft.com/office/drawing/2014/main" id="{62A77B05-3A7C-A341-AE50-D652BAD80113}"/>
                  </a:ext>
                </a:extLst>
              </p:cNvPr>
              <p:cNvSpPr>
                <a:spLocks noEditPoints="1"/>
              </p:cNvSpPr>
              <p:nvPr/>
            </p:nvSpPr>
            <p:spPr bwMode="auto">
              <a:xfrm>
                <a:off x="8907470" y="3367587"/>
                <a:ext cx="269429" cy="221762"/>
              </a:xfrm>
              <a:custGeom>
                <a:avLst/>
                <a:gdLst/>
                <a:ahLst/>
                <a:cxnLst>
                  <a:cxn ang="0">
                    <a:pos x="73" y="57"/>
                  </a:cxn>
                  <a:cxn ang="0">
                    <a:pos x="73" y="56"/>
                  </a:cxn>
                  <a:cxn ang="0">
                    <a:pos x="120" y="0"/>
                  </a:cxn>
                  <a:cxn ang="0">
                    <a:pos x="123" y="2"/>
                  </a:cxn>
                  <a:cxn ang="0">
                    <a:pos x="124" y="7"/>
                  </a:cxn>
                  <a:cxn ang="0">
                    <a:pos x="125" y="14"/>
                  </a:cxn>
                  <a:cxn ang="0">
                    <a:pos x="130" y="25"/>
                  </a:cxn>
                  <a:cxn ang="0">
                    <a:pos x="129" y="30"/>
                  </a:cxn>
                  <a:cxn ang="0">
                    <a:pos x="124" y="41"/>
                  </a:cxn>
                  <a:cxn ang="0">
                    <a:pos x="119" y="42"/>
                  </a:cxn>
                  <a:cxn ang="0">
                    <a:pos x="118" y="62"/>
                  </a:cxn>
                  <a:cxn ang="0">
                    <a:pos x="113" y="68"/>
                  </a:cxn>
                  <a:cxn ang="0">
                    <a:pos x="114" y="75"/>
                  </a:cxn>
                  <a:cxn ang="0">
                    <a:pos x="115" y="78"/>
                  </a:cxn>
                  <a:cxn ang="0">
                    <a:pos x="110" y="82"/>
                  </a:cxn>
                  <a:cxn ang="0">
                    <a:pos x="105" y="81"/>
                  </a:cxn>
                  <a:cxn ang="0">
                    <a:pos x="99" y="85"/>
                  </a:cxn>
                  <a:cxn ang="0">
                    <a:pos x="95" y="90"/>
                  </a:cxn>
                  <a:cxn ang="0">
                    <a:pos x="93" y="88"/>
                  </a:cxn>
                  <a:cxn ang="0">
                    <a:pos x="86" y="90"/>
                  </a:cxn>
                  <a:cxn ang="0">
                    <a:pos x="83" y="93"/>
                  </a:cxn>
                  <a:cxn ang="0">
                    <a:pos x="75" y="92"/>
                  </a:cxn>
                  <a:cxn ang="0">
                    <a:pos x="73" y="88"/>
                  </a:cxn>
                  <a:cxn ang="0">
                    <a:pos x="69" y="86"/>
                  </a:cxn>
                  <a:cxn ang="0">
                    <a:pos x="66" y="91"/>
                  </a:cxn>
                  <a:cxn ang="0">
                    <a:pos x="69" y="95"/>
                  </a:cxn>
                  <a:cxn ang="0">
                    <a:pos x="66" y="96"/>
                  </a:cxn>
                  <a:cxn ang="0">
                    <a:pos x="63" y="98"/>
                  </a:cxn>
                  <a:cxn ang="0">
                    <a:pos x="58" y="105"/>
                  </a:cxn>
                  <a:cxn ang="0">
                    <a:pos x="54" y="105"/>
                  </a:cxn>
                  <a:cxn ang="0">
                    <a:pos x="51" y="102"/>
                  </a:cxn>
                  <a:cxn ang="0">
                    <a:pos x="53" y="96"/>
                  </a:cxn>
                  <a:cxn ang="0">
                    <a:pos x="49" y="91"/>
                  </a:cxn>
                  <a:cxn ang="0">
                    <a:pos x="39" y="88"/>
                  </a:cxn>
                  <a:cxn ang="0">
                    <a:pos x="37" y="92"/>
                  </a:cxn>
                  <a:cxn ang="0">
                    <a:pos x="30" y="93"/>
                  </a:cxn>
                  <a:cxn ang="0">
                    <a:pos x="17" y="97"/>
                  </a:cxn>
                  <a:cxn ang="0">
                    <a:pos x="0" y="98"/>
                  </a:cxn>
                  <a:cxn ang="0">
                    <a:pos x="4" y="96"/>
                  </a:cxn>
                  <a:cxn ang="0">
                    <a:pos x="11" y="90"/>
                  </a:cxn>
                  <a:cxn ang="0">
                    <a:pos x="27" y="78"/>
                  </a:cxn>
                  <a:cxn ang="0">
                    <a:pos x="59" y="76"/>
                  </a:cxn>
                  <a:cxn ang="0">
                    <a:pos x="66" y="66"/>
                  </a:cxn>
                  <a:cxn ang="0">
                    <a:pos x="69" y="62"/>
                  </a:cxn>
                  <a:cxn ang="0">
                    <a:pos x="71" y="58"/>
                  </a:cxn>
                  <a:cxn ang="0">
                    <a:pos x="73" y="62"/>
                  </a:cxn>
                  <a:cxn ang="0">
                    <a:pos x="79" y="61"/>
                  </a:cxn>
                  <a:cxn ang="0">
                    <a:pos x="85" y="57"/>
                  </a:cxn>
                  <a:cxn ang="0">
                    <a:pos x="100" y="43"/>
                  </a:cxn>
                  <a:cxn ang="0">
                    <a:pos x="108" y="23"/>
                  </a:cxn>
                  <a:cxn ang="0">
                    <a:pos x="106" y="20"/>
                  </a:cxn>
                  <a:cxn ang="0">
                    <a:pos x="105" y="15"/>
                  </a:cxn>
                  <a:cxn ang="0">
                    <a:pos x="109" y="8"/>
                  </a:cxn>
                  <a:cxn ang="0">
                    <a:pos x="115" y="4"/>
                  </a:cxn>
                  <a:cxn ang="0">
                    <a:pos x="116" y="7"/>
                  </a:cxn>
                  <a:cxn ang="0">
                    <a:pos x="120" y="5"/>
                  </a:cxn>
                  <a:cxn ang="0">
                    <a:pos x="118" y="4"/>
                  </a:cxn>
                </a:cxnLst>
                <a:rect l="0" t="0" r="r" b="b"/>
                <a:pathLst>
                  <a:path w="130" h="107">
                    <a:moveTo>
                      <a:pt x="73" y="56"/>
                    </a:moveTo>
                    <a:lnTo>
                      <a:pt x="73" y="57"/>
                    </a:lnTo>
                    <a:lnTo>
                      <a:pt x="71" y="58"/>
                    </a:lnTo>
                    <a:lnTo>
                      <a:pt x="73" y="56"/>
                    </a:lnTo>
                    <a:close/>
                    <a:moveTo>
                      <a:pt x="118" y="0"/>
                    </a:moveTo>
                    <a:lnTo>
                      <a:pt x="120" y="0"/>
                    </a:lnTo>
                    <a:lnTo>
                      <a:pt x="122" y="2"/>
                    </a:lnTo>
                    <a:lnTo>
                      <a:pt x="123" y="2"/>
                    </a:lnTo>
                    <a:lnTo>
                      <a:pt x="123" y="3"/>
                    </a:lnTo>
                    <a:lnTo>
                      <a:pt x="124" y="7"/>
                    </a:lnTo>
                    <a:lnTo>
                      <a:pt x="124" y="10"/>
                    </a:lnTo>
                    <a:lnTo>
                      <a:pt x="125" y="14"/>
                    </a:lnTo>
                    <a:lnTo>
                      <a:pt x="129" y="22"/>
                    </a:lnTo>
                    <a:lnTo>
                      <a:pt x="130" y="25"/>
                    </a:lnTo>
                    <a:lnTo>
                      <a:pt x="130" y="28"/>
                    </a:lnTo>
                    <a:lnTo>
                      <a:pt x="129" y="30"/>
                    </a:lnTo>
                    <a:lnTo>
                      <a:pt x="124" y="36"/>
                    </a:lnTo>
                    <a:lnTo>
                      <a:pt x="124" y="41"/>
                    </a:lnTo>
                    <a:lnTo>
                      <a:pt x="120" y="41"/>
                    </a:lnTo>
                    <a:lnTo>
                      <a:pt x="119" y="42"/>
                    </a:lnTo>
                    <a:lnTo>
                      <a:pt x="118" y="44"/>
                    </a:lnTo>
                    <a:lnTo>
                      <a:pt x="118" y="62"/>
                    </a:lnTo>
                    <a:lnTo>
                      <a:pt x="114" y="66"/>
                    </a:lnTo>
                    <a:lnTo>
                      <a:pt x="113" y="68"/>
                    </a:lnTo>
                    <a:lnTo>
                      <a:pt x="113" y="73"/>
                    </a:lnTo>
                    <a:lnTo>
                      <a:pt x="114" y="75"/>
                    </a:lnTo>
                    <a:lnTo>
                      <a:pt x="114" y="77"/>
                    </a:lnTo>
                    <a:lnTo>
                      <a:pt x="115" y="78"/>
                    </a:lnTo>
                    <a:lnTo>
                      <a:pt x="113" y="81"/>
                    </a:lnTo>
                    <a:lnTo>
                      <a:pt x="110" y="82"/>
                    </a:lnTo>
                    <a:lnTo>
                      <a:pt x="105" y="87"/>
                    </a:lnTo>
                    <a:lnTo>
                      <a:pt x="105" y="81"/>
                    </a:lnTo>
                    <a:lnTo>
                      <a:pt x="101" y="82"/>
                    </a:lnTo>
                    <a:lnTo>
                      <a:pt x="99" y="85"/>
                    </a:lnTo>
                    <a:lnTo>
                      <a:pt x="96" y="86"/>
                    </a:lnTo>
                    <a:lnTo>
                      <a:pt x="95" y="90"/>
                    </a:lnTo>
                    <a:lnTo>
                      <a:pt x="94" y="90"/>
                    </a:lnTo>
                    <a:lnTo>
                      <a:pt x="93" y="88"/>
                    </a:lnTo>
                    <a:lnTo>
                      <a:pt x="89" y="88"/>
                    </a:lnTo>
                    <a:lnTo>
                      <a:pt x="86" y="90"/>
                    </a:lnTo>
                    <a:lnTo>
                      <a:pt x="85" y="92"/>
                    </a:lnTo>
                    <a:lnTo>
                      <a:pt x="83" y="93"/>
                    </a:lnTo>
                    <a:lnTo>
                      <a:pt x="78" y="93"/>
                    </a:lnTo>
                    <a:lnTo>
                      <a:pt x="75" y="92"/>
                    </a:lnTo>
                    <a:lnTo>
                      <a:pt x="74" y="91"/>
                    </a:lnTo>
                    <a:lnTo>
                      <a:pt x="73" y="88"/>
                    </a:lnTo>
                    <a:lnTo>
                      <a:pt x="70" y="86"/>
                    </a:lnTo>
                    <a:lnTo>
                      <a:pt x="69" y="86"/>
                    </a:lnTo>
                    <a:lnTo>
                      <a:pt x="66" y="88"/>
                    </a:lnTo>
                    <a:lnTo>
                      <a:pt x="66" y="91"/>
                    </a:lnTo>
                    <a:lnTo>
                      <a:pt x="68" y="92"/>
                    </a:lnTo>
                    <a:lnTo>
                      <a:pt x="69" y="95"/>
                    </a:lnTo>
                    <a:lnTo>
                      <a:pt x="70" y="96"/>
                    </a:lnTo>
                    <a:lnTo>
                      <a:pt x="66" y="96"/>
                    </a:lnTo>
                    <a:lnTo>
                      <a:pt x="65" y="97"/>
                    </a:lnTo>
                    <a:lnTo>
                      <a:pt x="63" y="98"/>
                    </a:lnTo>
                    <a:lnTo>
                      <a:pt x="60" y="101"/>
                    </a:lnTo>
                    <a:lnTo>
                      <a:pt x="58" y="105"/>
                    </a:lnTo>
                    <a:lnTo>
                      <a:pt x="56" y="107"/>
                    </a:lnTo>
                    <a:lnTo>
                      <a:pt x="54" y="105"/>
                    </a:lnTo>
                    <a:lnTo>
                      <a:pt x="53" y="102"/>
                    </a:lnTo>
                    <a:lnTo>
                      <a:pt x="51" y="102"/>
                    </a:lnTo>
                    <a:lnTo>
                      <a:pt x="51" y="100"/>
                    </a:lnTo>
                    <a:lnTo>
                      <a:pt x="53" y="96"/>
                    </a:lnTo>
                    <a:lnTo>
                      <a:pt x="53" y="92"/>
                    </a:lnTo>
                    <a:lnTo>
                      <a:pt x="49" y="91"/>
                    </a:lnTo>
                    <a:lnTo>
                      <a:pt x="44" y="88"/>
                    </a:lnTo>
                    <a:lnTo>
                      <a:pt x="39" y="88"/>
                    </a:lnTo>
                    <a:lnTo>
                      <a:pt x="37" y="90"/>
                    </a:lnTo>
                    <a:lnTo>
                      <a:pt x="37" y="92"/>
                    </a:lnTo>
                    <a:lnTo>
                      <a:pt x="31" y="92"/>
                    </a:lnTo>
                    <a:lnTo>
                      <a:pt x="30" y="93"/>
                    </a:lnTo>
                    <a:lnTo>
                      <a:pt x="27" y="93"/>
                    </a:lnTo>
                    <a:lnTo>
                      <a:pt x="17" y="97"/>
                    </a:lnTo>
                    <a:lnTo>
                      <a:pt x="6" y="98"/>
                    </a:lnTo>
                    <a:lnTo>
                      <a:pt x="0" y="98"/>
                    </a:lnTo>
                    <a:lnTo>
                      <a:pt x="0" y="96"/>
                    </a:lnTo>
                    <a:lnTo>
                      <a:pt x="4" y="96"/>
                    </a:lnTo>
                    <a:lnTo>
                      <a:pt x="5" y="95"/>
                    </a:lnTo>
                    <a:lnTo>
                      <a:pt x="11" y="90"/>
                    </a:lnTo>
                    <a:lnTo>
                      <a:pt x="21" y="80"/>
                    </a:lnTo>
                    <a:lnTo>
                      <a:pt x="27" y="78"/>
                    </a:lnTo>
                    <a:lnTo>
                      <a:pt x="54" y="78"/>
                    </a:lnTo>
                    <a:lnTo>
                      <a:pt x="59" y="76"/>
                    </a:lnTo>
                    <a:lnTo>
                      <a:pt x="61" y="71"/>
                    </a:lnTo>
                    <a:lnTo>
                      <a:pt x="66" y="66"/>
                    </a:lnTo>
                    <a:lnTo>
                      <a:pt x="68" y="63"/>
                    </a:lnTo>
                    <a:lnTo>
                      <a:pt x="69" y="62"/>
                    </a:lnTo>
                    <a:lnTo>
                      <a:pt x="70" y="59"/>
                    </a:lnTo>
                    <a:lnTo>
                      <a:pt x="71" y="58"/>
                    </a:lnTo>
                    <a:lnTo>
                      <a:pt x="71" y="61"/>
                    </a:lnTo>
                    <a:lnTo>
                      <a:pt x="73" y="62"/>
                    </a:lnTo>
                    <a:lnTo>
                      <a:pt x="76" y="62"/>
                    </a:lnTo>
                    <a:lnTo>
                      <a:pt x="79" y="61"/>
                    </a:lnTo>
                    <a:lnTo>
                      <a:pt x="80" y="59"/>
                    </a:lnTo>
                    <a:lnTo>
                      <a:pt x="85" y="57"/>
                    </a:lnTo>
                    <a:lnTo>
                      <a:pt x="93" y="52"/>
                    </a:lnTo>
                    <a:lnTo>
                      <a:pt x="100" y="43"/>
                    </a:lnTo>
                    <a:lnTo>
                      <a:pt x="105" y="33"/>
                    </a:lnTo>
                    <a:lnTo>
                      <a:pt x="108" y="23"/>
                    </a:lnTo>
                    <a:lnTo>
                      <a:pt x="108" y="22"/>
                    </a:lnTo>
                    <a:lnTo>
                      <a:pt x="106" y="20"/>
                    </a:lnTo>
                    <a:lnTo>
                      <a:pt x="105" y="20"/>
                    </a:lnTo>
                    <a:lnTo>
                      <a:pt x="105" y="15"/>
                    </a:lnTo>
                    <a:lnTo>
                      <a:pt x="108" y="12"/>
                    </a:lnTo>
                    <a:lnTo>
                      <a:pt x="109" y="8"/>
                    </a:lnTo>
                    <a:lnTo>
                      <a:pt x="113" y="5"/>
                    </a:lnTo>
                    <a:lnTo>
                      <a:pt x="115" y="4"/>
                    </a:lnTo>
                    <a:lnTo>
                      <a:pt x="116" y="5"/>
                    </a:lnTo>
                    <a:lnTo>
                      <a:pt x="116" y="7"/>
                    </a:lnTo>
                    <a:lnTo>
                      <a:pt x="119" y="7"/>
                    </a:lnTo>
                    <a:lnTo>
                      <a:pt x="120" y="5"/>
                    </a:lnTo>
                    <a:lnTo>
                      <a:pt x="119" y="4"/>
                    </a:lnTo>
                    <a:lnTo>
                      <a:pt x="118" y="4"/>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2" name="Freeform 1331">
                <a:extLst>
                  <a:ext uri="{FF2B5EF4-FFF2-40B4-BE49-F238E27FC236}">
                    <a16:creationId xmlns:a16="http://schemas.microsoft.com/office/drawing/2014/main" id="{EC2F8EFA-7511-EA4B-B186-4BFABD5C1895}"/>
                  </a:ext>
                </a:extLst>
              </p:cNvPr>
              <p:cNvSpPr>
                <a:spLocks/>
              </p:cNvSpPr>
              <p:nvPr/>
            </p:nvSpPr>
            <p:spPr bwMode="auto">
              <a:xfrm>
                <a:off x="9125086" y="3247380"/>
                <a:ext cx="138860" cy="118135"/>
              </a:xfrm>
              <a:custGeom>
                <a:avLst/>
                <a:gdLst/>
                <a:ahLst/>
                <a:cxnLst>
                  <a:cxn ang="0">
                    <a:pos x="24" y="0"/>
                  </a:cxn>
                  <a:cxn ang="0">
                    <a:pos x="30" y="7"/>
                  </a:cxn>
                  <a:cxn ang="0">
                    <a:pos x="38" y="13"/>
                  </a:cxn>
                  <a:cxn ang="0">
                    <a:pos x="45" y="18"/>
                  </a:cxn>
                  <a:cxn ang="0">
                    <a:pos x="55" y="21"/>
                  </a:cxn>
                  <a:cxn ang="0">
                    <a:pos x="58" y="21"/>
                  </a:cxn>
                  <a:cxn ang="0">
                    <a:pos x="60" y="19"/>
                  </a:cxn>
                  <a:cxn ang="0">
                    <a:pos x="62" y="19"/>
                  </a:cxn>
                  <a:cxn ang="0">
                    <a:pos x="64" y="21"/>
                  </a:cxn>
                  <a:cxn ang="0">
                    <a:pos x="63" y="22"/>
                  </a:cxn>
                  <a:cxn ang="0">
                    <a:pos x="62" y="24"/>
                  </a:cxn>
                  <a:cxn ang="0">
                    <a:pos x="64" y="29"/>
                  </a:cxn>
                  <a:cxn ang="0">
                    <a:pos x="67" y="31"/>
                  </a:cxn>
                  <a:cxn ang="0">
                    <a:pos x="63" y="33"/>
                  </a:cxn>
                  <a:cxn ang="0">
                    <a:pos x="59" y="34"/>
                  </a:cxn>
                  <a:cxn ang="0">
                    <a:pos x="54" y="34"/>
                  </a:cxn>
                  <a:cxn ang="0">
                    <a:pos x="47" y="37"/>
                  </a:cxn>
                  <a:cxn ang="0">
                    <a:pos x="42" y="42"/>
                  </a:cxn>
                  <a:cxn ang="0">
                    <a:pos x="40" y="46"/>
                  </a:cxn>
                  <a:cxn ang="0">
                    <a:pos x="39" y="48"/>
                  </a:cxn>
                  <a:cxn ang="0">
                    <a:pos x="34" y="46"/>
                  </a:cxn>
                  <a:cxn ang="0">
                    <a:pos x="30" y="43"/>
                  </a:cxn>
                  <a:cxn ang="0">
                    <a:pos x="27" y="42"/>
                  </a:cxn>
                  <a:cxn ang="0">
                    <a:pos x="22" y="38"/>
                  </a:cxn>
                  <a:cxn ang="0">
                    <a:pos x="20" y="39"/>
                  </a:cxn>
                  <a:cxn ang="0">
                    <a:pos x="19" y="42"/>
                  </a:cxn>
                  <a:cxn ang="0">
                    <a:pos x="14" y="42"/>
                  </a:cxn>
                  <a:cxn ang="0">
                    <a:pos x="11" y="41"/>
                  </a:cxn>
                  <a:cxn ang="0">
                    <a:pos x="8" y="41"/>
                  </a:cxn>
                  <a:cxn ang="0">
                    <a:pos x="6" y="42"/>
                  </a:cxn>
                  <a:cxn ang="0">
                    <a:pos x="6" y="47"/>
                  </a:cxn>
                  <a:cxn ang="0">
                    <a:pos x="8" y="48"/>
                  </a:cxn>
                  <a:cxn ang="0">
                    <a:pos x="10" y="49"/>
                  </a:cxn>
                  <a:cxn ang="0">
                    <a:pos x="11" y="49"/>
                  </a:cxn>
                  <a:cxn ang="0">
                    <a:pos x="13" y="51"/>
                  </a:cxn>
                  <a:cxn ang="0">
                    <a:pos x="14" y="51"/>
                  </a:cxn>
                  <a:cxn ang="0">
                    <a:pos x="11" y="53"/>
                  </a:cxn>
                  <a:cxn ang="0">
                    <a:pos x="9" y="53"/>
                  </a:cxn>
                  <a:cxn ang="0">
                    <a:pos x="6" y="55"/>
                  </a:cxn>
                  <a:cxn ang="0">
                    <a:pos x="4" y="57"/>
                  </a:cxn>
                  <a:cxn ang="0">
                    <a:pos x="1" y="57"/>
                  </a:cxn>
                  <a:cxn ang="0">
                    <a:pos x="1" y="44"/>
                  </a:cxn>
                  <a:cxn ang="0">
                    <a:pos x="0" y="43"/>
                  </a:cxn>
                  <a:cxn ang="0">
                    <a:pos x="3" y="38"/>
                  </a:cxn>
                  <a:cxn ang="0">
                    <a:pos x="8" y="33"/>
                  </a:cxn>
                  <a:cxn ang="0">
                    <a:pos x="8" y="31"/>
                  </a:cxn>
                  <a:cxn ang="0">
                    <a:pos x="13" y="31"/>
                  </a:cxn>
                  <a:cxn ang="0">
                    <a:pos x="18" y="28"/>
                  </a:cxn>
                  <a:cxn ang="0">
                    <a:pos x="23" y="16"/>
                  </a:cxn>
                  <a:cxn ang="0">
                    <a:pos x="23" y="8"/>
                  </a:cxn>
                  <a:cxn ang="0">
                    <a:pos x="22" y="7"/>
                  </a:cxn>
                  <a:cxn ang="0">
                    <a:pos x="22" y="3"/>
                  </a:cxn>
                  <a:cxn ang="0">
                    <a:pos x="24" y="0"/>
                  </a:cxn>
                </a:cxnLst>
                <a:rect l="0" t="0" r="r" b="b"/>
                <a:pathLst>
                  <a:path w="67" h="57">
                    <a:moveTo>
                      <a:pt x="24" y="0"/>
                    </a:moveTo>
                    <a:lnTo>
                      <a:pt x="30" y="7"/>
                    </a:lnTo>
                    <a:lnTo>
                      <a:pt x="38" y="13"/>
                    </a:lnTo>
                    <a:lnTo>
                      <a:pt x="45" y="18"/>
                    </a:lnTo>
                    <a:lnTo>
                      <a:pt x="55" y="21"/>
                    </a:lnTo>
                    <a:lnTo>
                      <a:pt x="58" y="21"/>
                    </a:lnTo>
                    <a:lnTo>
                      <a:pt x="60" y="19"/>
                    </a:lnTo>
                    <a:lnTo>
                      <a:pt x="62" y="19"/>
                    </a:lnTo>
                    <a:lnTo>
                      <a:pt x="64" y="21"/>
                    </a:lnTo>
                    <a:lnTo>
                      <a:pt x="63" y="22"/>
                    </a:lnTo>
                    <a:lnTo>
                      <a:pt x="62" y="24"/>
                    </a:lnTo>
                    <a:lnTo>
                      <a:pt x="64" y="29"/>
                    </a:lnTo>
                    <a:lnTo>
                      <a:pt x="67" y="31"/>
                    </a:lnTo>
                    <a:lnTo>
                      <a:pt x="63" y="33"/>
                    </a:lnTo>
                    <a:lnTo>
                      <a:pt x="59" y="34"/>
                    </a:lnTo>
                    <a:lnTo>
                      <a:pt x="54" y="34"/>
                    </a:lnTo>
                    <a:lnTo>
                      <a:pt x="47" y="37"/>
                    </a:lnTo>
                    <a:lnTo>
                      <a:pt x="42" y="42"/>
                    </a:lnTo>
                    <a:lnTo>
                      <a:pt x="40" y="46"/>
                    </a:lnTo>
                    <a:lnTo>
                      <a:pt x="39" y="48"/>
                    </a:lnTo>
                    <a:lnTo>
                      <a:pt x="34" y="46"/>
                    </a:lnTo>
                    <a:lnTo>
                      <a:pt x="30" y="43"/>
                    </a:lnTo>
                    <a:lnTo>
                      <a:pt x="27" y="42"/>
                    </a:lnTo>
                    <a:lnTo>
                      <a:pt x="22" y="38"/>
                    </a:lnTo>
                    <a:lnTo>
                      <a:pt x="20" y="39"/>
                    </a:lnTo>
                    <a:lnTo>
                      <a:pt x="19" y="42"/>
                    </a:lnTo>
                    <a:lnTo>
                      <a:pt x="14" y="42"/>
                    </a:lnTo>
                    <a:lnTo>
                      <a:pt x="11" y="41"/>
                    </a:lnTo>
                    <a:lnTo>
                      <a:pt x="8" y="41"/>
                    </a:lnTo>
                    <a:lnTo>
                      <a:pt x="6" y="42"/>
                    </a:lnTo>
                    <a:lnTo>
                      <a:pt x="6" y="47"/>
                    </a:lnTo>
                    <a:lnTo>
                      <a:pt x="8" y="48"/>
                    </a:lnTo>
                    <a:lnTo>
                      <a:pt x="10" y="49"/>
                    </a:lnTo>
                    <a:lnTo>
                      <a:pt x="11" y="49"/>
                    </a:lnTo>
                    <a:lnTo>
                      <a:pt x="13" y="51"/>
                    </a:lnTo>
                    <a:lnTo>
                      <a:pt x="14" y="51"/>
                    </a:lnTo>
                    <a:lnTo>
                      <a:pt x="11" y="53"/>
                    </a:lnTo>
                    <a:lnTo>
                      <a:pt x="9" y="53"/>
                    </a:lnTo>
                    <a:lnTo>
                      <a:pt x="6" y="55"/>
                    </a:lnTo>
                    <a:lnTo>
                      <a:pt x="4" y="57"/>
                    </a:lnTo>
                    <a:lnTo>
                      <a:pt x="1" y="57"/>
                    </a:lnTo>
                    <a:lnTo>
                      <a:pt x="1" y="44"/>
                    </a:lnTo>
                    <a:lnTo>
                      <a:pt x="0" y="43"/>
                    </a:lnTo>
                    <a:lnTo>
                      <a:pt x="3" y="38"/>
                    </a:lnTo>
                    <a:lnTo>
                      <a:pt x="8" y="33"/>
                    </a:lnTo>
                    <a:lnTo>
                      <a:pt x="8" y="31"/>
                    </a:lnTo>
                    <a:lnTo>
                      <a:pt x="13" y="31"/>
                    </a:lnTo>
                    <a:lnTo>
                      <a:pt x="18" y="28"/>
                    </a:lnTo>
                    <a:lnTo>
                      <a:pt x="23" y="16"/>
                    </a:lnTo>
                    <a:lnTo>
                      <a:pt x="23" y="8"/>
                    </a:lnTo>
                    <a:lnTo>
                      <a:pt x="22" y="7"/>
                    </a:lnTo>
                    <a:lnTo>
                      <a:pt x="22" y="3"/>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3" name="Freeform 1332">
                <a:extLst>
                  <a:ext uri="{FF2B5EF4-FFF2-40B4-BE49-F238E27FC236}">
                    <a16:creationId xmlns:a16="http://schemas.microsoft.com/office/drawing/2014/main" id="{D4821CDC-3D73-3144-BD18-EAC96EA6798A}"/>
                  </a:ext>
                </a:extLst>
              </p:cNvPr>
              <p:cNvSpPr>
                <a:spLocks/>
              </p:cNvSpPr>
              <p:nvPr/>
            </p:nvSpPr>
            <p:spPr bwMode="auto">
              <a:xfrm>
                <a:off x="9259801" y="3276396"/>
                <a:ext cx="20725" cy="20725"/>
              </a:xfrm>
              <a:custGeom>
                <a:avLst/>
                <a:gdLst/>
                <a:ahLst/>
                <a:cxnLst>
                  <a:cxn ang="0">
                    <a:pos x="9" y="0"/>
                  </a:cxn>
                  <a:cxn ang="0">
                    <a:pos x="10" y="2"/>
                  </a:cxn>
                  <a:cxn ang="0">
                    <a:pos x="9" y="3"/>
                  </a:cxn>
                  <a:cxn ang="0">
                    <a:pos x="8" y="5"/>
                  </a:cxn>
                  <a:cxn ang="0">
                    <a:pos x="5" y="8"/>
                  </a:cxn>
                  <a:cxn ang="0">
                    <a:pos x="0" y="10"/>
                  </a:cxn>
                  <a:cxn ang="0">
                    <a:pos x="0" y="7"/>
                  </a:cxn>
                  <a:cxn ang="0">
                    <a:pos x="3" y="4"/>
                  </a:cxn>
                  <a:cxn ang="0">
                    <a:pos x="7" y="2"/>
                  </a:cxn>
                  <a:cxn ang="0">
                    <a:pos x="9" y="0"/>
                  </a:cxn>
                </a:cxnLst>
                <a:rect l="0" t="0" r="r" b="b"/>
                <a:pathLst>
                  <a:path w="10" h="10">
                    <a:moveTo>
                      <a:pt x="9" y="0"/>
                    </a:moveTo>
                    <a:lnTo>
                      <a:pt x="10" y="2"/>
                    </a:lnTo>
                    <a:lnTo>
                      <a:pt x="9" y="3"/>
                    </a:lnTo>
                    <a:lnTo>
                      <a:pt x="8" y="5"/>
                    </a:lnTo>
                    <a:lnTo>
                      <a:pt x="5" y="8"/>
                    </a:lnTo>
                    <a:lnTo>
                      <a:pt x="0" y="10"/>
                    </a:lnTo>
                    <a:lnTo>
                      <a:pt x="0" y="7"/>
                    </a:lnTo>
                    <a:lnTo>
                      <a:pt x="3" y="4"/>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4" name="Freeform 1333">
                <a:extLst>
                  <a:ext uri="{FF2B5EF4-FFF2-40B4-BE49-F238E27FC236}">
                    <a16:creationId xmlns:a16="http://schemas.microsoft.com/office/drawing/2014/main" id="{62598688-A134-7941-B1DB-A094D994EF6D}"/>
                  </a:ext>
                </a:extLst>
              </p:cNvPr>
              <p:cNvSpPr>
                <a:spLocks/>
              </p:cNvSpPr>
              <p:nvPr/>
            </p:nvSpPr>
            <p:spPr bwMode="auto">
              <a:xfrm>
                <a:off x="9307469" y="3245308"/>
                <a:ext cx="31089" cy="22799"/>
              </a:xfrm>
              <a:custGeom>
                <a:avLst/>
                <a:gdLst/>
                <a:ahLst/>
                <a:cxnLst>
                  <a:cxn ang="0">
                    <a:pos x="9" y="0"/>
                  </a:cxn>
                  <a:cxn ang="0">
                    <a:pos x="15" y="0"/>
                  </a:cxn>
                  <a:cxn ang="0">
                    <a:pos x="15" y="4"/>
                  </a:cxn>
                  <a:cxn ang="0">
                    <a:pos x="11" y="4"/>
                  </a:cxn>
                  <a:cxn ang="0">
                    <a:pos x="6" y="6"/>
                  </a:cxn>
                  <a:cxn ang="0">
                    <a:pos x="5" y="9"/>
                  </a:cxn>
                  <a:cxn ang="0">
                    <a:pos x="3" y="11"/>
                  </a:cxn>
                  <a:cxn ang="0">
                    <a:pos x="0" y="11"/>
                  </a:cxn>
                  <a:cxn ang="0">
                    <a:pos x="0" y="8"/>
                  </a:cxn>
                  <a:cxn ang="0">
                    <a:pos x="1" y="6"/>
                  </a:cxn>
                  <a:cxn ang="0">
                    <a:pos x="3" y="4"/>
                  </a:cxn>
                  <a:cxn ang="0">
                    <a:pos x="4" y="3"/>
                  </a:cxn>
                  <a:cxn ang="0">
                    <a:pos x="9" y="0"/>
                  </a:cxn>
                </a:cxnLst>
                <a:rect l="0" t="0" r="r" b="b"/>
                <a:pathLst>
                  <a:path w="15" h="11">
                    <a:moveTo>
                      <a:pt x="9" y="0"/>
                    </a:moveTo>
                    <a:lnTo>
                      <a:pt x="15" y="0"/>
                    </a:lnTo>
                    <a:lnTo>
                      <a:pt x="15" y="4"/>
                    </a:lnTo>
                    <a:lnTo>
                      <a:pt x="11" y="4"/>
                    </a:lnTo>
                    <a:lnTo>
                      <a:pt x="6" y="6"/>
                    </a:lnTo>
                    <a:lnTo>
                      <a:pt x="5" y="9"/>
                    </a:lnTo>
                    <a:lnTo>
                      <a:pt x="3" y="11"/>
                    </a:lnTo>
                    <a:lnTo>
                      <a:pt x="0" y="11"/>
                    </a:lnTo>
                    <a:lnTo>
                      <a:pt x="0" y="8"/>
                    </a:lnTo>
                    <a:lnTo>
                      <a:pt x="1" y="6"/>
                    </a:lnTo>
                    <a:lnTo>
                      <a:pt x="3" y="4"/>
                    </a:lnTo>
                    <a:lnTo>
                      <a:pt x="4" y="3"/>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5" name="Freeform 1334">
                <a:extLst>
                  <a:ext uri="{FF2B5EF4-FFF2-40B4-BE49-F238E27FC236}">
                    <a16:creationId xmlns:a16="http://schemas.microsoft.com/office/drawing/2014/main" id="{C0142B87-2052-CA44-A78E-E84F6EA2CE2F}"/>
                  </a:ext>
                </a:extLst>
              </p:cNvPr>
              <p:cNvSpPr>
                <a:spLocks/>
              </p:cNvSpPr>
              <p:nvPr/>
            </p:nvSpPr>
            <p:spPr bwMode="auto">
              <a:xfrm>
                <a:off x="9361354" y="3222510"/>
                <a:ext cx="18653" cy="14508"/>
              </a:xfrm>
              <a:custGeom>
                <a:avLst/>
                <a:gdLst/>
                <a:ahLst/>
                <a:cxnLst>
                  <a:cxn ang="0">
                    <a:pos x="5" y="0"/>
                  </a:cxn>
                  <a:cxn ang="0">
                    <a:pos x="9" y="0"/>
                  </a:cxn>
                  <a:cxn ang="0">
                    <a:pos x="7" y="5"/>
                  </a:cxn>
                  <a:cxn ang="0">
                    <a:pos x="2" y="7"/>
                  </a:cxn>
                  <a:cxn ang="0">
                    <a:pos x="0" y="7"/>
                  </a:cxn>
                  <a:cxn ang="0">
                    <a:pos x="0" y="5"/>
                  </a:cxn>
                  <a:cxn ang="0">
                    <a:pos x="2" y="5"/>
                  </a:cxn>
                  <a:cxn ang="0">
                    <a:pos x="2" y="2"/>
                  </a:cxn>
                  <a:cxn ang="0">
                    <a:pos x="3" y="1"/>
                  </a:cxn>
                  <a:cxn ang="0">
                    <a:pos x="5" y="0"/>
                  </a:cxn>
                </a:cxnLst>
                <a:rect l="0" t="0" r="r" b="b"/>
                <a:pathLst>
                  <a:path w="9" h="7">
                    <a:moveTo>
                      <a:pt x="5" y="0"/>
                    </a:moveTo>
                    <a:lnTo>
                      <a:pt x="9" y="0"/>
                    </a:lnTo>
                    <a:lnTo>
                      <a:pt x="7" y="5"/>
                    </a:lnTo>
                    <a:lnTo>
                      <a:pt x="2" y="7"/>
                    </a:lnTo>
                    <a:lnTo>
                      <a:pt x="0" y="7"/>
                    </a:lnTo>
                    <a:lnTo>
                      <a:pt x="0" y="5"/>
                    </a:lnTo>
                    <a:lnTo>
                      <a:pt x="2" y="5"/>
                    </a:lnTo>
                    <a:lnTo>
                      <a:pt x="2" y="2"/>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6" name="Freeform 1335">
                <a:extLst>
                  <a:ext uri="{FF2B5EF4-FFF2-40B4-BE49-F238E27FC236}">
                    <a16:creationId xmlns:a16="http://schemas.microsoft.com/office/drawing/2014/main" id="{97BF374C-85E6-6C42-A7DC-47D74CCB27EB}"/>
                  </a:ext>
                </a:extLst>
              </p:cNvPr>
              <p:cNvSpPr>
                <a:spLocks/>
              </p:cNvSpPr>
              <p:nvPr/>
            </p:nvSpPr>
            <p:spPr bwMode="auto">
              <a:xfrm>
                <a:off x="9166536" y="2963444"/>
                <a:ext cx="70466" cy="267357"/>
              </a:xfrm>
              <a:custGeom>
                <a:avLst/>
                <a:gdLst/>
                <a:ahLst/>
                <a:cxnLst>
                  <a:cxn ang="0">
                    <a:pos x="10" y="0"/>
                  </a:cxn>
                  <a:cxn ang="0">
                    <a:pos x="14" y="0"/>
                  </a:cxn>
                  <a:cxn ang="0">
                    <a:pos x="14" y="7"/>
                  </a:cxn>
                  <a:cxn ang="0">
                    <a:pos x="15" y="12"/>
                  </a:cxn>
                  <a:cxn ang="0">
                    <a:pos x="18" y="15"/>
                  </a:cxn>
                  <a:cxn ang="0">
                    <a:pos x="19" y="19"/>
                  </a:cxn>
                  <a:cxn ang="0">
                    <a:pos x="19" y="32"/>
                  </a:cxn>
                  <a:cxn ang="0">
                    <a:pos x="20" y="34"/>
                  </a:cxn>
                  <a:cxn ang="0">
                    <a:pos x="20" y="51"/>
                  </a:cxn>
                  <a:cxn ang="0">
                    <a:pos x="23" y="56"/>
                  </a:cxn>
                  <a:cxn ang="0">
                    <a:pos x="29" y="70"/>
                  </a:cxn>
                  <a:cxn ang="0">
                    <a:pos x="34" y="83"/>
                  </a:cxn>
                  <a:cxn ang="0">
                    <a:pos x="32" y="82"/>
                  </a:cxn>
                  <a:cxn ang="0">
                    <a:pos x="30" y="80"/>
                  </a:cxn>
                  <a:cxn ang="0">
                    <a:pos x="28" y="78"/>
                  </a:cxn>
                  <a:cxn ang="0">
                    <a:pos x="25" y="78"/>
                  </a:cxn>
                  <a:cxn ang="0">
                    <a:pos x="19" y="81"/>
                  </a:cxn>
                  <a:cxn ang="0">
                    <a:pos x="15" y="86"/>
                  </a:cxn>
                  <a:cxn ang="0">
                    <a:pos x="13" y="93"/>
                  </a:cxn>
                  <a:cxn ang="0">
                    <a:pos x="13" y="102"/>
                  </a:cxn>
                  <a:cxn ang="0">
                    <a:pos x="15" y="110"/>
                  </a:cxn>
                  <a:cxn ang="0">
                    <a:pos x="20" y="116"/>
                  </a:cxn>
                  <a:cxn ang="0">
                    <a:pos x="24" y="122"/>
                  </a:cxn>
                  <a:cxn ang="0">
                    <a:pos x="24" y="124"/>
                  </a:cxn>
                  <a:cxn ang="0">
                    <a:pos x="23" y="124"/>
                  </a:cxn>
                  <a:cxn ang="0">
                    <a:pos x="20" y="121"/>
                  </a:cxn>
                  <a:cxn ang="0">
                    <a:pos x="19" y="119"/>
                  </a:cxn>
                  <a:cxn ang="0">
                    <a:pos x="14" y="119"/>
                  </a:cxn>
                  <a:cxn ang="0">
                    <a:pos x="10" y="122"/>
                  </a:cxn>
                  <a:cxn ang="0">
                    <a:pos x="10" y="125"/>
                  </a:cxn>
                  <a:cxn ang="0">
                    <a:pos x="7" y="129"/>
                  </a:cxn>
                  <a:cxn ang="0">
                    <a:pos x="5" y="129"/>
                  </a:cxn>
                  <a:cxn ang="0">
                    <a:pos x="5" y="111"/>
                  </a:cxn>
                  <a:cxn ang="0">
                    <a:pos x="7" y="106"/>
                  </a:cxn>
                  <a:cxn ang="0">
                    <a:pos x="7" y="92"/>
                  </a:cxn>
                  <a:cxn ang="0">
                    <a:pos x="5" y="90"/>
                  </a:cxn>
                  <a:cxn ang="0">
                    <a:pos x="5" y="82"/>
                  </a:cxn>
                  <a:cxn ang="0">
                    <a:pos x="7" y="80"/>
                  </a:cxn>
                  <a:cxn ang="0">
                    <a:pos x="7" y="49"/>
                  </a:cxn>
                  <a:cxn ang="0">
                    <a:pos x="5" y="46"/>
                  </a:cxn>
                  <a:cxn ang="0">
                    <a:pos x="0" y="36"/>
                  </a:cxn>
                  <a:cxn ang="0">
                    <a:pos x="2" y="27"/>
                  </a:cxn>
                  <a:cxn ang="0">
                    <a:pos x="4" y="18"/>
                  </a:cxn>
                  <a:cxn ang="0">
                    <a:pos x="9" y="14"/>
                  </a:cxn>
                  <a:cxn ang="0">
                    <a:pos x="9" y="13"/>
                  </a:cxn>
                  <a:cxn ang="0">
                    <a:pos x="10" y="12"/>
                  </a:cxn>
                  <a:cxn ang="0">
                    <a:pos x="10" y="0"/>
                  </a:cxn>
                </a:cxnLst>
                <a:rect l="0" t="0" r="r" b="b"/>
                <a:pathLst>
                  <a:path w="34" h="129">
                    <a:moveTo>
                      <a:pt x="10" y="0"/>
                    </a:moveTo>
                    <a:lnTo>
                      <a:pt x="14" y="0"/>
                    </a:lnTo>
                    <a:lnTo>
                      <a:pt x="14" y="7"/>
                    </a:lnTo>
                    <a:lnTo>
                      <a:pt x="15" y="12"/>
                    </a:lnTo>
                    <a:lnTo>
                      <a:pt x="18" y="15"/>
                    </a:lnTo>
                    <a:lnTo>
                      <a:pt x="19" y="19"/>
                    </a:lnTo>
                    <a:lnTo>
                      <a:pt x="19" y="32"/>
                    </a:lnTo>
                    <a:lnTo>
                      <a:pt x="20" y="34"/>
                    </a:lnTo>
                    <a:lnTo>
                      <a:pt x="20" y="51"/>
                    </a:lnTo>
                    <a:lnTo>
                      <a:pt x="23" y="56"/>
                    </a:lnTo>
                    <a:lnTo>
                      <a:pt x="29" y="70"/>
                    </a:lnTo>
                    <a:lnTo>
                      <a:pt x="34" y="83"/>
                    </a:lnTo>
                    <a:lnTo>
                      <a:pt x="32" y="82"/>
                    </a:lnTo>
                    <a:lnTo>
                      <a:pt x="30" y="80"/>
                    </a:lnTo>
                    <a:lnTo>
                      <a:pt x="28" y="78"/>
                    </a:lnTo>
                    <a:lnTo>
                      <a:pt x="25" y="78"/>
                    </a:lnTo>
                    <a:lnTo>
                      <a:pt x="19" y="81"/>
                    </a:lnTo>
                    <a:lnTo>
                      <a:pt x="15" y="86"/>
                    </a:lnTo>
                    <a:lnTo>
                      <a:pt x="13" y="93"/>
                    </a:lnTo>
                    <a:lnTo>
                      <a:pt x="13" y="102"/>
                    </a:lnTo>
                    <a:lnTo>
                      <a:pt x="15" y="110"/>
                    </a:lnTo>
                    <a:lnTo>
                      <a:pt x="20" y="116"/>
                    </a:lnTo>
                    <a:lnTo>
                      <a:pt x="24" y="122"/>
                    </a:lnTo>
                    <a:lnTo>
                      <a:pt x="24" y="124"/>
                    </a:lnTo>
                    <a:lnTo>
                      <a:pt x="23" y="124"/>
                    </a:lnTo>
                    <a:lnTo>
                      <a:pt x="20" y="121"/>
                    </a:lnTo>
                    <a:lnTo>
                      <a:pt x="19" y="119"/>
                    </a:lnTo>
                    <a:lnTo>
                      <a:pt x="14" y="119"/>
                    </a:lnTo>
                    <a:lnTo>
                      <a:pt x="10" y="122"/>
                    </a:lnTo>
                    <a:lnTo>
                      <a:pt x="10" y="125"/>
                    </a:lnTo>
                    <a:lnTo>
                      <a:pt x="7" y="129"/>
                    </a:lnTo>
                    <a:lnTo>
                      <a:pt x="5" y="129"/>
                    </a:lnTo>
                    <a:lnTo>
                      <a:pt x="5" y="111"/>
                    </a:lnTo>
                    <a:lnTo>
                      <a:pt x="7" y="106"/>
                    </a:lnTo>
                    <a:lnTo>
                      <a:pt x="7" y="92"/>
                    </a:lnTo>
                    <a:lnTo>
                      <a:pt x="5" y="90"/>
                    </a:lnTo>
                    <a:lnTo>
                      <a:pt x="5" y="82"/>
                    </a:lnTo>
                    <a:lnTo>
                      <a:pt x="7" y="80"/>
                    </a:lnTo>
                    <a:lnTo>
                      <a:pt x="7" y="49"/>
                    </a:lnTo>
                    <a:lnTo>
                      <a:pt x="5" y="46"/>
                    </a:lnTo>
                    <a:lnTo>
                      <a:pt x="0" y="36"/>
                    </a:lnTo>
                    <a:lnTo>
                      <a:pt x="2" y="27"/>
                    </a:lnTo>
                    <a:lnTo>
                      <a:pt x="4" y="18"/>
                    </a:lnTo>
                    <a:lnTo>
                      <a:pt x="9" y="14"/>
                    </a:lnTo>
                    <a:lnTo>
                      <a:pt x="9" y="13"/>
                    </a:lnTo>
                    <a:lnTo>
                      <a:pt x="10" y="1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7" name="Freeform 1336">
                <a:extLst>
                  <a:ext uri="{FF2B5EF4-FFF2-40B4-BE49-F238E27FC236}">
                    <a16:creationId xmlns:a16="http://schemas.microsoft.com/office/drawing/2014/main" id="{B7F2B5F2-AAB8-AE4E-A32E-AF39D25FCE09}"/>
                  </a:ext>
                </a:extLst>
              </p:cNvPr>
              <p:cNvSpPr>
                <a:spLocks/>
              </p:cNvSpPr>
              <p:nvPr/>
            </p:nvSpPr>
            <p:spPr bwMode="auto">
              <a:xfrm>
                <a:off x="10051509" y="2302305"/>
                <a:ext cx="84975" cy="35234"/>
              </a:xfrm>
              <a:custGeom>
                <a:avLst/>
                <a:gdLst/>
                <a:ahLst/>
                <a:cxnLst>
                  <a:cxn ang="0">
                    <a:pos x="20" y="0"/>
                  </a:cxn>
                  <a:cxn ang="0">
                    <a:pos x="25" y="1"/>
                  </a:cxn>
                  <a:cxn ang="0">
                    <a:pos x="32" y="2"/>
                  </a:cxn>
                  <a:cxn ang="0">
                    <a:pos x="39" y="6"/>
                  </a:cxn>
                  <a:cxn ang="0">
                    <a:pos x="41" y="10"/>
                  </a:cxn>
                  <a:cxn ang="0">
                    <a:pos x="37" y="12"/>
                  </a:cxn>
                  <a:cxn ang="0">
                    <a:pos x="30" y="15"/>
                  </a:cxn>
                  <a:cxn ang="0">
                    <a:pos x="10" y="17"/>
                  </a:cxn>
                  <a:cxn ang="0">
                    <a:pos x="4" y="17"/>
                  </a:cxn>
                  <a:cxn ang="0">
                    <a:pos x="1" y="16"/>
                  </a:cxn>
                  <a:cxn ang="0">
                    <a:pos x="0" y="15"/>
                  </a:cxn>
                  <a:cxn ang="0">
                    <a:pos x="0" y="14"/>
                  </a:cxn>
                  <a:cxn ang="0">
                    <a:pos x="4" y="7"/>
                  </a:cxn>
                  <a:cxn ang="0">
                    <a:pos x="11" y="2"/>
                  </a:cxn>
                  <a:cxn ang="0">
                    <a:pos x="20" y="0"/>
                  </a:cxn>
                </a:cxnLst>
                <a:rect l="0" t="0" r="r" b="b"/>
                <a:pathLst>
                  <a:path w="41" h="17">
                    <a:moveTo>
                      <a:pt x="20" y="0"/>
                    </a:moveTo>
                    <a:lnTo>
                      <a:pt x="25" y="1"/>
                    </a:lnTo>
                    <a:lnTo>
                      <a:pt x="32" y="2"/>
                    </a:lnTo>
                    <a:lnTo>
                      <a:pt x="39" y="6"/>
                    </a:lnTo>
                    <a:lnTo>
                      <a:pt x="41" y="10"/>
                    </a:lnTo>
                    <a:lnTo>
                      <a:pt x="37" y="12"/>
                    </a:lnTo>
                    <a:lnTo>
                      <a:pt x="30" y="15"/>
                    </a:lnTo>
                    <a:lnTo>
                      <a:pt x="10" y="17"/>
                    </a:lnTo>
                    <a:lnTo>
                      <a:pt x="4" y="17"/>
                    </a:lnTo>
                    <a:lnTo>
                      <a:pt x="1" y="16"/>
                    </a:lnTo>
                    <a:lnTo>
                      <a:pt x="0" y="15"/>
                    </a:lnTo>
                    <a:lnTo>
                      <a:pt x="0" y="14"/>
                    </a:lnTo>
                    <a:lnTo>
                      <a:pt x="4" y="7"/>
                    </a:lnTo>
                    <a:lnTo>
                      <a:pt x="11"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8" name="Freeform 1337">
                <a:extLst>
                  <a:ext uri="{FF2B5EF4-FFF2-40B4-BE49-F238E27FC236}">
                    <a16:creationId xmlns:a16="http://schemas.microsoft.com/office/drawing/2014/main" id="{3CFEAAC3-E567-0243-A3EC-92AAE3056E56}"/>
                  </a:ext>
                </a:extLst>
              </p:cNvPr>
              <p:cNvSpPr>
                <a:spLocks/>
              </p:cNvSpPr>
              <p:nvPr/>
            </p:nvSpPr>
            <p:spPr bwMode="auto">
              <a:xfrm>
                <a:off x="9796586" y="2372771"/>
                <a:ext cx="33161" cy="18653"/>
              </a:xfrm>
              <a:custGeom>
                <a:avLst/>
                <a:gdLst/>
                <a:ahLst/>
                <a:cxnLst>
                  <a:cxn ang="0">
                    <a:pos x="0" y="0"/>
                  </a:cxn>
                  <a:cxn ang="0">
                    <a:pos x="14" y="0"/>
                  </a:cxn>
                  <a:cxn ang="0">
                    <a:pos x="14" y="1"/>
                  </a:cxn>
                  <a:cxn ang="0">
                    <a:pos x="16" y="4"/>
                  </a:cxn>
                  <a:cxn ang="0">
                    <a:pos x="16" y="6"/>
                  </a:cxn>
                  <a:cxn ang="0">
                    <a:pos x="14" y="9"/>
                  </a:cxn>
                  <a:cxn ang="0">
                    <a:pos x="12" y="9"/>
                  </a:cxn>
                  <a:cxn ang="0">
                    <a:pos x="5" y="6"/>
                  </a:cxn>
                  <a:cxn ang="0">
                    <a:pos x="2" y="4"/>
                  </a:cxn>
                  <a:cxn ang="0">
                    <a:pos x="0" y="0"/>
                  </a:cxn>
                </a:cxnLst>
                <a:rect l="0" t="0" r="r" b="b"/>
                <a:pathLst>
                  <a:path w="16" h="9">
                    <a:moveTo>
                      <a:pt x="0" y="0"/>
                    </a:moveTo>
                    <a:lnTo>
                      <a:pt x="14" y="0"/>
                    </a:lnTo>
                    <a:lnTo>
                      <a:pt x="14" y="1"/>
                    </a:lnTo>
                    <a:lnTo>
                      <a:pt x="16" y="4"/>
                    </a:lnTo>
                    <a:lnTo>
                      <a:pt x="16" y="6"/>
                    </a:lnTo>
                    <a:lnTo>
                      <a:pt x="14" y="9"/>
                    </a:lnTo>
                    <a:lnTo>
                      <a:pt x="12" y="9"/>
                    </a:lnTo>
                    <a:lnTo>
                      <a:pt x="5" y="6"/>
                    </a:lnTo>
                    <a:lnTo>
                      <a:pt x="2"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89" name="Freeform 1338">
                <a:extLst>
                  <a:ext uri="{FF2B5EF4-FFF2-40B4-BE49-F238E27FC236}">
                    <a16:creationId xmlns:a16="http://schemas.microsoft.com/office/drawing/2014/main" id="{0BB98E8D-ACCA-454B-8D79-38B513922FB4}"/>
                  </a:ext>
                </a:extLst>
              </p:cNvPr>
              <p:cNvSpPr>
                <a:spLocks/>
              </p:cNvSpPr>
              <p:nvPr/>
            </p:nvSpPr>
            <p:spPr bwMode="auto">
              <a:xfrm>
                <a:off x="9013169" y="2103342"/>
                <a:ext cx="14508" cy="18653"/>
              </a:xfrm>
              <a:custGeom>
                <a:avLst/>
                <a:gdLst/>
                <a:ahLst/>
                <a:cxnLst>
                  <a:cxn ang="0">
                    <a:pos x="3" y="0"/>
                  </a:cxn>
                  <a:cxn ang="0">
                    <a:pos x="7" y="3"/>
                  </a:cxn>
                  <a:cxn ang="0">
                    <a:pos x="7" y="8"/>
                  </a:cxn>
                  <a:cxn ang="0">
                    <a:pos x="5" y="9"/>
                  </a:cxn>
                  <a:cxn ang="0">
                    <a:pos x="2" y="9"/>
                  </a:cxn>
                  <a:cxn ang="0">
                    <a:pos x="0" y="8"/>
                  </a:cxn>
                  <a:cxn ang="0">
                    <a:pos x="0" y="7"/>
                  </a:cxn>
                  <a:cxn ang="0">
                    <a:pos x="2" y="3"/>
                  </a:cxn>
                  <a:cxn ang="0">
                    <a:pos x="3" y="0"/>
                  </a:cxn>
                </a:cxnLst>
                <a:rect l="0" t="0" r="r" b="b"/>
                <a:pathLst>
                  <a:path w="7" h="9">
                    <a:moveTo>
                      <a:pt x="3" y="0"/>
                    </a:moveTo>
                    <a:lnTo>
                      <a:pt x="7" y="3"/>
                    </a:lnTo>
                    <a:lnTo>
                      <a:pt x="7" y="8"/>
                    </a:lnTo>
                    <a:lnTo>
                      <a:pt x="5" y="9"/>
                    </a:lnTo>
                    <a:lnTo>
                      <a:pt x="2" y="9"/>
                    </a:lnTo>
                    <a:lnTo>
                      <a:pt x="0" y="8"/>
                    </a:lnTo>
                    <a:lnTo>
                      <a:pt x="0" y="7"/>
                    </a:lnTo>
                    <a:lnTo>
                      <a:pt x="2"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0" name="Freeform 1339">
                <a:extLst>
                  <a:ext uri="{FF2B5EF4-FFF2-40B4-BE49-F238E27FC236}">
                    <a16:creationId xmlns:a16="http://schemas.microsoft.com/office/drawing/2014/main" id="{96F61E53-1DEF-6C4C-B1D5-AC70139B26DE}"/>
                  </a:ext>
                </a:extLst>
              </p:cNvPr>
              <p:cNvSpPr>
                <a:spLocks/>
              </p:cNvSpPr>
              <p:nvPr/>
            </p:nvSpPr>
            <p:spPr bwMode="auto">
              <a:xfrm>
                <a:off x="8447368" y="2163446"/>
                <a:ext cx="35234" cy="24870"/>
              </a:xfrm>
              <a:custGeom>
                <a:avLst/>
                <a:gdLst/>
                <a:ahLst/>
                <a:cxnLst>
                  <a:cxn ang="0">
                    <a:pos x="6" y="0"/>
                  </a:cxn>
                  <a:cxn ang="0">
                    <a:pos x="11" y="0"/>
                  </a:cxn>
                  <a:cxn ang="0">
                    <a:pos x="16" y="3"/>
                  </a:cxn>
                  <a:cxn ang="0">
                    <a:pos x="17" y="4"/>
                  </a:cxn>
                  <a:cxn ang="0">
                    <a:pos x="17" y="9"/>
                  </a:cxn>
                  <a:cxn ang="0">
                    <a:pos x="12" y="12"/>
                  </a:cxn>
                  <a:cxn ang="0">
                    <a:pos x="5" y="12"/>
                  </a:cxn>
                  <a:cxn ang="0">
                    <a:pos x="2" y="10"/>
                  </a:cxn>
                  <a:cxn ang="0">
                    <a:pos x="1" y="9"/>
                  </a:cxn>
                  <a:cxn ang="0">
                    <a:pos x="0" y="6"/>
                  </a:cxn>
                  <a:cxn ang="0">
                    <a:pos x="2" y="1"/>
                  </a:cxn>
                  <a:cxn ang="0">
                    <a:pos x="6" y="0"/>
                  </a:cxn>
                </a:cxnLst>
                <a:rect l="0" t="0" r="r" b="b"/>
                <a:pathLst>
                  <a:path w="17" h="12">
                    <a:moveTo>
                      <a:pt x="6" y="0"/>
                    </a:moveTo>
                    <a:lnTo>
                      <a:pt x="11" y="0"/>
                    </a:lnTo>
                    <a:lnTo>
                      <a:pt x="16" y="3"/>
                    </a:lnTo>
                    <a:lnTo>
                      <a:pt x="17" y="4"/>
                    </a:lnTo>
                    <a:lnTo>
                      <a:pt x="17" y="9"/>
                    </a:lnTo>
                    <a:lnTo>
                      <a:pt x="12" y="12"/>
                    </a:lnTo>
                    <a:lnTo>
                      <a:pt x="5" y="12"/>
                    </a:lnTo>
                    <a:lnTo>
                      <a:pt x="2" y="10"/>
                    </a:lnTo>
                    <a:lnTo>
                      <a:pt x="1" y="9"/>
                    </a:lnTo>
                    <a:lnTo>
                      <a:pt x="0" y="6"/>
                    </a:lnTo>
                    <a:lnTo>
                      <a:pt x="2"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1" name="Freeform 1340">
                <a:extLst>
                  <a:ext uri="{FF2B5EF4-FFF2-40B4-BE49-F238E27FC236}">
                    <a16:creationId xmlns:a16="http://schemas.microsoft.com/office/drawing/2014/main" id="{4F760F68-C754-8A4D-8698-2BD9ACFF293B}"/>
                  </a:ext>
                </a:extLst>
              </p:cNvPr>
              <p:cNvSpPr>
                <a:spLocks/>
              </p:cNvSpPr>
              <p:nvPr/>
            </p:nvSpPr>
            <p:spPr bwMode="auto">
              <a:xfrm>
                <a:off x="8146850" y="1918887"/>
                <a:ext cx="147151" cy="82901"/>
              </a:xfrm>
              <a:custGeom>
                <a:avLst/>
                <a:gdLst/>
                <a:ahLst/>
                <a:cxnLst>
                  <a:cxn ang="0">
                    <a:pos x="38" y="0"/>
                  </a:cxn>
                  <a:cxn ang="0">
                    <a:pos x="43" y="0"/>
                  </a:cxn>
                  <a:cxn ang="0">
                    <a:pos x="43" y="7"/>
                  </a:cxn>
                  <a:cxn ang="0">
                    <a:pos x="42" y="10"/>
                  </a:cxn>
                  <a:cxn ang="0">
                    <a:pos x="43" y="9"/>
                  </a:cxn>
                  <a:cxn ang="0">
                    <a:pos x="46" y="7"/>
                  </a:cxn>
                  <a:cxn ang="0">
                    <a:pos x="47" y="5"/>
                  </a:cxn>
                  <a:cxn ang="0">
                    <a:pos x="49" y="5"/>
                  </a:cxn>
                  <a:cxn ang="0">
                    <a:pos x="54" y="6"/>
                  </a:cxn>
                  <a:cxn ang="0">
                    <a:pos x="62" y="11"/>
                  </a:cxn>
                  <a:cxn ang="0">
                    <a:pos x="68" y="16"/>
                  </a:cxn>
                  <a:cxn ang="0">
                    <a:pos x="71" y="21"/>
                  </a:cxn>
                  <a:cxn ang="0">
                    <a:pos x="68" y="26"/>
                  </a:cxn>
                  <a:cxn ang="0">
                    <a:pos x="63" y="30"/>
                  </a:cxn>
                  <a:cxn ang="0">
                    <a:pos x="56" y="31"/>
                  </a:cxn>
                  <a:cxn ang="0">
                    <a:pos x="39" y="31"/>
                  </a:cxn>
                  <a:cxn ang="0">
                    <a:pos x="36" y="33"/>
                  </a:cxn>
                  <a:cxn ang="0">
                    <a:pos x="33" y="33"/>
                  </a:cxn>
                  <a:cxn ang="0">
                    <a:pos x="31" y="34"/>
                  </a:cxn>
                  <a:cxn ang="0">
                    <a:pos x="28" y="34"/>
                  </a:cxn>
                  <a:cxn ang="0">
                    <a:pos x="7" y="40"/>
                  </a:cxn>
                  <a:cxn ang="0">
                    <a:pos x="4" y="40"/>
                  </a:cxn>
                  <a:cxn ang="0">
                    <a:pos x="2" y="39"/>
                  </a:cxn>
                  <a:cxn ang="0">
                    <a:pos x="0" y="36"/>
                  </a:cxn>
                  <a:cxn ang="0">
                    <a:pos x="0" y="31"/>
                  </a:cxn>
                  <a:cxn ang="0">
                    <a:pos x="2" y="29"/>
                  </a:cxn>
                  <a:cxn ang="0">
                    <a:pos x="3" y="28"/>
                  </a:cxn>
                  <a:cxn ang="0">
                    <a:pos x="5" y="28"/>
                  </a:cxn>
                  <a:cxn ang="0">
                    <a:pos x="8" y="25"/>
                  </a:cxn>
                  <a:cxn ang="0">
                    <a:pos x="23" y="6"/>
                  </a:cxn>
                  <a:cxn ang="0">
                    <a:pos x="29" y="1"/>
                  </a:cxn>
                  <a:cxn ang="0">
                    <a:pos x="38" y="0"/>
                  </a:cxn>
                </a:cxnLst>
                <a:rect l="0" t="0" r="r" b="b"/>
                <a:pathLst>
                  <a:path w="71" h="40">
                    <a:moveTo>
                      <a:pt x="38" y="0"/>
                    </a:moveTo>
                    <a:lnTo>
                      <a:pt x="43" y="0"/>
                    </a:lnTo>
                    <a:lnTo>
                      <a:pt x="43" y="7"/>
                    </a:lnTo>
                    <a:lnTo>
                      <a:pt x="42" y="10"/>
                    </a:lnTo>
                    <a:lnTo>
                      <a:pt x="43" y="9"/>
                    </a:lnTo>
                    <a:lnTo>
                      <a:pt x="46" y="7"/>
                    </a:lnTo>
                    <a:lnTo>
                      <a:pt x="47" y="5"/>
                    </a:lnTo>
                    <a:lnTo>
                      <a:pt x="49" y="5"/>
                    </a:lnTo>
                    <a:lnTo>
                      <a:pt x="54" y="6"/>
                    </a:lnTo>
                    <a:lnTo>
                      <a:pt x="62" y="11"/>
                    </a:lnTo>
                    <a:lnTo>
                      <a:pt x="68" y="16"/>
                    </a:lnTo>
                    <a:lnTo>
                      <a:pt x="71" y="21"/>
                    </a:lnTo>
                    <a:lnTo>
                      <a:pt x="68" y="26"/>
                    </a:lnTo>
                    <a:lnTo>
                      <a:pt x="63" y="30"/>
                    </a:lnTo>
                    <a:lnTo>
                      <a:pt x="56" y="31"/>
                    </a:lnTo>
                    <a:lnTo>
                      <a:pt x="39" y="31"/>
                    </a:lnTo>
                    <a:lnTo>
                      <a:pt x="36" y="33"/>
                    </a:lnTo>
                    <a:lnTo>
                      <a:pt x="33" y="33"/>
                    </a:lnTo>
                    <a:lnTo>
                      <a:pt x="31" y="34"/>
                    </a:lnTo>
                    <a:lnTo>
                      <a:pt x="28" y="34"/>
                    </a:lnTo>
                    <a:lnTo>
                      <a:pt x="7" y="40"/>
                    </a:lnTo>
                    <a:lnTo>
                      <a:pt x="4" y="40"/>
                    </a:lnTo>
                    <a:lnTo>
                      <a:pt x="2" y="39"/>
                    </a:lnTo>
                    <a:lnTo>
                      <a:pt x="0" y="36"/>
                    </a:lnTo>
                    <a:lnTo>
                      <a:pt x="0" y="31"/>
                    </a:lnTo>
                    <a:lnTo>
                      <a:pt x="2" y="29"/>
                    </a:lnTo>
                    <a:lnTo>
                      <a:pt x="3" y="28"/>
                    </a:lnTo>
                    <a:lnTo>
                      <a:pt x="5" y="28"/>
                    </a:lnTo>
                    <a:lnTo>
                      <a:pt x="8" y="25"/>
                    </a:lnTo>
                    <a:lnTo>
                      <a:pt x="23" y="6"/>
                    </a:lnTo>
                    <a:lnTo>
                      <a:pt x="29"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2" name="Freeform 1341">
                <a:extLst>
                  <a:ext uri="{FF2B5EF4-FFF2-40B4-BE49-F238E27FC236}">
                    <a16:creationId xmlns:a16="http://schemas.microsoft.com/office/drawing/2014/main" id="{98E81F70-620D-C846-9707-C34A7F23D79B}"/>
                  </a:ext>
                </a:extLst>
              </p:cNvPr>
              <p:cNvSpPr>
                <a:spLocks/>
              </p:cNvSpPr>
              <p:nvPr/>
            </p:nvSpPr>
            <p:spPr bwMode="auto">
              <a:xfrm>
                <a:off x="7945815" y="1879508"/>
                <a:ext cx="55959" cy="29015"/>
              </a:xfrm>
              <a:custGeom>
                <a:avLst/>
                <a:gdLst/>
                <a:ahLst/>
                <a:cxnLst>
                  <a:cxn ang="0">
                    <a:pos x="5" y="0"/>
                  </a:cxn>
                  <a:cxn ang="0">
                    <a:pos x="12" y="0"/>
                  </a:cxn>
                  <a:cxn ang="0">
                    <a:pos x="13" y="1"/>
                  </a:cxn>
                  <a:cxn ang="0">
                    <a:pos x="17" y="3"/>
                  </a:cxn>
                  <a:cxn ang="0">
                    <a:pos x="22" y="5"/>
                  </a:cxn>
                  <a:cxn ang="0">
                    <a:pos x="25" y="5"/>
                  </a:cxn>
                  <a:cxn ang="0">
                    <a:pos x="27" y="6"/>
                  </a:cxn>
                  <a:cxn ang="0">
                    <a:pos x="25" y="10"/>
                  </a:cxn>
                  <a:cxn ang="0">
                    <a:pos x="18" y="13"/>
                  </a:cxn>
                  <a:cxn ang="0">
                    <a:pos x="12" y="14"/>
                  </a:cxn>
                  <a:cxn ang="0">
                    <a:pos x="7" y="14"/>
                  </a:cxn>
                  <a:cxn ang="0">
                    <a:pos x="6" y="13"/>
                  </a:cxn>
                  <a:cxn ang="0">
                    <a:pos x="3" y="11"/>
                  </a:cxn>
                  <a:cxn ang="0">
                    <a:pos x="2" y="9"/>
                  </a:cxn>
                  <a:cxn ang="0">
                    <a:pos x="0" y="6"/>
                  </a:cxn>
                  <a:cxn ang="0">
                    <a:pos x="0" y="4"/>
                  </a:cxn>
                  <a:cxn ang="0">
                    <a:pos x="2" y="1"/>
                  </a:cxn>
                  <a:cxn ang="0">
                    <a:pos x="5" y="0"/>
                  </a:cxn>
                </a:cxnLst>
                <a:rect l="0" t="0" r="r" b="b"/>
                <a:pathLst>
                  <a:path w="27" h="14">
                    <a:moveTo>
                      <a:pt x="5" y="0"/>
                    </a:moveTo>
                    <a:lnTo>
                      <a:pt x="12" y="0"/>
                    </a:lnTo>
                    <a:lnTo>
                      <a:pt x="13" y="1"/>
                    </a:lnTo>
                    <a:lnTo>
                      <a:pt x="17" y="3"/>
                    </a:lnTo>
                    <a:lnTo>
                      <a:pt x="22" y="5"/>
                    </a:lnTo>
                    <a:lnTo>
                      <a:pt x="25" y="5"/>
                    </a:lnTo>
                    <a:lnTo>
                      <a:pt x="27" y="6"/>
                    </a:lnTo>
                    <a:lnTo>
                      <a:pt x="25" y="10"/>
                    </a:lnTo>
                    <a:lnTo>
                      <a:pt x="18" y="13"/>
                    </a:lnTo>
                    <a:lnTo>
                      <a:pt x="12" y="14"/>
                    </a:lnTo>
                    <a:lnTo>
                      <a:pt x="7" y="14"/>
                    </a:lnTo>
                    <a:lnTo>
                      <a:pt x="6" y="13"/>
                    </a:lnTo>
                    <a:lnTo>
                      <a:pt x="3" y="11"/>
                    </a:lnTo>
                    <a:lnTo>
                      <a:pt x="2" y="9"/>
                    </a:lnTo>
                    <a:lnTo>
                      <a:pt x="0" y="6"/>
                    </a:lnTo>
                    <a:lnTo>
                      <a:pt x="0" y="4"/>
                    </a:lnTo>
                    <a:lnTo>
                      <a:pt x="2"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3" name="Freeform 1342">
                <a:extLst>
                  <a:ext uri="{FF2B5EF4-FFF2-40B4-BE49-F238E27FC236}">
                    <a16:creationId xmlns:a16="http://schemas.microsoft.com/office/drawing/2014/main" id="{C550DD31-3AE2-D94C-BCC4-F94B4EB84D1E}"/>
                  </a:ext>
                </a:extLst>
              </p:cNvPr>
              <p:cNvSpPr>
                <a:spLocks/>
              </p:cNvSpPr>
              <p:nvPr/>
            </p:nvSpPr>
            <p:spPr bwMode="auto">
              <a:xfrm>
                <a:off x="7962395" y="1817332"/>
                <a:ext cx="201036" cy="140932"/>
              </a:xfrm>
              <a:custGeom>
                <a:avLst/>
                <a:gdLst/>
                <a:ahLst/>
                <a:cxnLst>
                  <a:cxn ang="0">
                    <a:pos x="43" y="0"/>
                  </a:cxn>
                  <a:cxn ang="0">
                    <a:pos x="51" y="1"/>
                  </a:cxn>
                  <a:cxn ang="0">
                    <a:pos x="57" y="5"/>
                  </a:cxn>
                  <a:cxn ang="0">
                    <a:pos x="63" y="10"/>
                  </a:cxn>
                  <a:cxn ang="0">
                    <a:pos x="68" y="15"/>
                  </a:cxn>
                  <a:cxn ang="0">
                    <a:pos x="66" y="15"/>
                  </a:cxn>
                  <a:cxn ang="0">
                    <a:pos x="64" y="16"/>
                  </a:cxn>
                  <a:cxn ang="0">
                    <a:pos x="63" y="16"/>
                  </a:cxn>
                  <a:cxn ang="0">
                    <a:pos x="63" y="24"/>
                  </a:cxn>
                  <a:cxn ang="0">
                    <a:pos x="62" y="26"/>
                  </a:cxn>
                  <a:cxn ang="0">
                    <a:pos x="61" y="28"/>
                  </a:cxn>
                  <a:cxn ang="0">
                    <a:pos x="57" y="30"/>
                  </a:cxn>
                  <a:cxn ang="0">
                    <a:pos x="54" y="31"/>
                  </a:cxn>
                  <a:cxn ang="0">
                    <a:pos x="67" y="31"/>
                  </a:cxn>
                  <a:cxn ang="0">
                    <a:pos x="69" y="33"/>
                  </a:cxn>
                  <a:cxn ang="0">
                    <a:pos x="72" y="35"/>
                  </a:cxn>
                  <a:cxn ang="0">
                    <a:pos x="88" y="35"/>
                  </a:cxn>
                  <a:cxn ang="0">
                    <a:pos x="91" y="36"/>
                  </a:cxn>
                  <a:cxn ang="0">
                    <a:pos x="94" y="40"/>
                  </a:cxn>
                  <a:cxn ang="0">
                    <a:pos x="97" y="44"/>
                  </a:cxn>
                  <a:cxn ang="0">
                    <a:pos x="94" y="45"/>
                  </a:cxn>
                  <a:cxn ang="0">
                    <a:pos x="94" y="51"/>
                  </a:cxn>
                  <a:cxn ang="0">
                    <a:pos x="93" y="54"/>
                  </a:cxn>
                  <a:cxn ang="0">
                    <a:pos x="92" y="55"/>
                  </a:cxn>
                  <a:cxn ang="0">
                    <a:pos x="89" y="55"/>
                  </a:cxn>
                  <a:cxn ang="0">
                    <a:pos x="87" y="56"/>
                  </a:cxn>
                  <a:cxn ang="0">
                    <a:pos x="86" y="56"/>
                  </a:cxn>
                  <a:cxn ang="0">
                    <a:pos x="88" y="58"/>
                  </a:cxn>
                  <a:cxn ang="0">
                    <a:pos x="89" y="59"/>
                  </a:cxn>
                  <a:cxn ang="0">
                    <a:pos x="92" y="60"/>
                  </a:cxn>
                  <a:cxn ang="0">
                    <a:pos x="92" y="62"/>
                  </a:cxn>
                  <a:cxn ang="0">
                    <a:pos x="89" y="67"/>
                  </a:cxn>
                  <a:cxn ang="0">
                    <a:pos x="87" y="68"/>
                  </a:cxn>
                  <a:cxn ang="0">
                    <a:pos x="84" y="68"/>
                  </a:cxn>
                  <a:cxn ang="0">
                    <a:pos x="67" y="65"/>
                  </a:cxn>
                  <a:cxn ang="0">
                    <a:pos x="53" y="63"/>
                  </a:cxn>
                  <a:cxn ang="0">
                    <a:pos x="38" y="60"/>
                  </a:cxn>
                  <a:cxn ang="0">
                    <a:pos x="33" y="59"/>
                  </a:cxn>
                  <a:cxn ang="0">
                    <a:pos x="28" y="54"/>
                  </a:cxn>
                  <a:cxn ang="0">
                    <a:pos x="22" y="49"/>
                  </a:cxn>
                  <a:cxn ang="0">
                    <a:pos x="17" y="45"/>
                  </a:cxn>
                  <a:cxn ang="0">
                    <a:pos x="28" y="41"/>
                  </a:cxn>
                  <a:cxn ang="0">
                    <a:pos x="37" y="36"/>
                  </a:cxn>
                  <a:cxn ang="0">
                    <a:pos x="47" y="33"/>
                  </a:cxn>
                  <a:cxn ang="0">
                    <a:pos x="41" y="33"/>
                  </a:cxn>
                  <a:cxn ang="0">
                    <a:pos x="37" y="31"/>
                  </a:cxn>
                  <a:cxn ang="0">
                    <a:pos x="30" y="31"/>
                  </a:cxn>
                  <a:cxn ang="0">
                    <a:pos x="15" y="29"/>
                  </a:cxn>
                  <a:cxn ang="0">
                    <a:pos x="0" y="24"/>
                  </a:cxn>
                  <a:cxn ang="0">
                    <a:pos x="18" y="14"/>
                  </a:cxn>
                  <a:cxn ang="0">
                    <a:pos x="25" y="7"/>
                  </a:cxn>
                  <a:cxn ang="0">
                    <a:pos x="33" y="2"/>
                  </a:cxn>
                  <a:cxn ang="0">
                    <a:pos x="43" y="0"/>
                  </a:cxn>
                </a:cxnLst>
                <a:rect l="0" t="0" r="r" b="b"/>
                <a:pathLst>
                  <a:path w="97" h="68">
                    <a:moveTo>
                      <a:pt x="43" y="0"/>
                    </a:moveTo>
                    <a:lnTo>
                      <a:pt x="51" y="1"/>
                    </a:lnTo>
                    <a:lnTo>
                      <a:pt x="57" y="5"/>
                    </a:lnTo>
                    <a:lnTo>
                      <a:pt x="63" y="10"/>
                    </a:lnTo>
                    <a:lnTo>
                      <a:pt x="68" y="15"/>
                    </a:lnTo>
                    <a:lnTo>
                      <a:pt x="66" y="15"/>
                    </a:lnTo>
                    <a:lnTo>
                      <a:pt x="64" y="16"/>
                    </a:lnTo>
                    <a:lnTo>
                      <a:pt x="63" y="16"/>
                    </a:lnTo>
                    <a:lnTo>
                      <a:pt x="63" y="24"/>
                    </a:lnTo>
                    <a:lnTo>
                      <a:pt x="62" y="26"/>
                    </a:lnTo>
                    <a:lnTo>
                      <a:pt x="61" y="28"/>
                    </a:lnTo>
                    <a:lnTo>
                      <a:pt x="57" y="30"/>
                    </a:lnTo>
                    <a:lnTo>
                      <a:pt x="54" y="31"/>
                    </a:lnTo>
                    <a:lnTo>
                      <a:pt x="67" y="31"/>
                    </a:lnTo>
                    <a:lnTo>
                      <a:pt x="69" y="33"/>
                    </a:lnTo>
                    <a:lnTo>
                      <a:pt x="72" y="35"/>
                    </a:lnTo>
                    <a:lnTo>
                      <a:pt x="88" y="35"/>
                    </a:lnTo>
                    <a:lnTo>
                      <a:pt x="91" y="36"/>
                    </a:lnTo>
                    <a:lnTo>
                      <a:pt x="94" y="40"/>
                    </a:lnTo>
                    <a:lnTo>
                      <a:pt x="97" y="44"/>
                    </a:lnTo>
                    <a:lnTo>
                      <a:pt x="94" y="45"/>
                    </a:lnTo>
                    <a:lnTo>
                      <a:pt x="94" y="51"/>
                    </a:lnTo>
                    <a:lnTo>
                      <a:pt x="93" y="54"/>
                    </a:lnTo>
                    <a:lnTo>
                      <a:pt x="92" y="55"/>
                    </a:lnTo>
                    <a:lnTo>
                      <a:pt x="89" y="55"/>
                    </a:lnTo>
                    <a:lnTo>
                      <a:pt x="87" y="56"/>
                    </a:lnTo>
                    <a:lnTo>
                      <a:pt x="86" y="56"/>
                    </a:lnTo>
                    <a:lnTo>
                      <a:pt x="88" y="58"/>
                    </a:lnTo>
                    <a:lnTo>
                      <a:pt x="89" y="59"/>
                    </a:lnTo>
                    <a:lnTo>
                      <a:pt x="92" y="60"/>
                    </a:lnTo>
                    <a:lnTo>
                      <a:pt x="92" y="62"/>
                    </a:lnTo>
                    <a:lnTo>
                      <a:pt x="89" y="67"/>
                    </a:lnTo>
                    <a:lnTo>
                      <a:pt x="87" y="68"/>
                    </a:lnTo>
                    <a:lnTo>
                      <a:pt x="84" y="68"/>
                    </a:lnTo>
                    <a:lnTo>
                      <a:pt x="67" y="65"/>
                    </a:lnTo>
                    <a:lnTo>
                      <a:pt x="53" y="63"/>
                    </a:lnTo>
                    <a:lnTo>
                      <a:pt x="38" y="60"/>
                    </a:lnTo>
                    <a:lnTo>
                      <a:pt x="33" y="59"/>
                    </a:lnTo>
                    <a:lnTo>
                      <a:pt x="28" y="54"/>
                    </a:lnTo>
                    <a:lnTo>
                      <a:pt x="22" y="49"/>
                    </a:lnTo>
                    <a:lnTo>
                      <a:pt x="17" y="45"/>
                    </a:lnTo>
                    <a:lnTo>
                      <a:pt x="28" y="41"/>
                    </a:lnTo>
                    <a:lnTo>
                      <a:pt x="37" y="36"/>
                    </a:lnTo>
                    <a:lnTo>
                      <a:pt x="47" y="33"/>
                    </a:lnTo>
                    <a:lnTo>
                      <a:pt x="41" y="33"/>
                    </a:lnTo>
                    <a:lnTo>
                      <a:pt x="37" y="31"/>
                    </a:lnTo>
                    <a:lnTo>
                      <a:pt x="30" y="31"/>
                    </a:lnTo>
                    <a:lnTo>
                      <a:pt x="15" y="29"/>
                    </a:lnTo>
                    <a:lnTo>
                      <a:pt x="0" y="24"/>
                    </a:lnTo>
                    <a:lnTo>
                      <a:pt x="18" y="14"/>
                    </a:lnTo>
                    <a:lnTo>
                      <a:pt x="25" y="7"/>
                    </a:lnTo>
                    <a:lnTo>
                      <a:pt x="33" y="2"/>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4" name="Freeform 1343">
                <a:extLst>
                  <a:ext uri="{FF2B5EF4-FFF2-40B4-BE49-F238E27FC236}">
                    <a16:creationId xmlns:a16="http://schemas.microsoft.com/office/drawing/2014/main" id="{63F2C106-4C6C-8946-9A68-729D0D8234C2}"/>
                  </a:ext>
                </a:extLst>
              </p:cNvPr>
              <p:cNvSpPr>
                <a:spLocks/>
              </p:cNvSpPr>
              <p:nvPr/>
            </p:nvSpPr>
            <p:spPr bwMode="auto">
              <a:xfrm>
                <a:off x="8049442" y="2039094"/>
                <a:ext cx="24870" cy="18653"/>
              </a:xfrm>
              <a:custGeom>
                <a:avLst/>
                <a:gdLst/>
                <a:ahLst/>
                <a:cxnLst>
                  <a:cxn ang="0">
                    <a:pos x="6" y="0"/>
                  </a:cxn>
                  <a:cxn ang="0">
                    <a:pos x="12" y="0"/>
                  </a:cxn>
                  <a:cxn ang="0">
                    <a:pos x="12" y="4"/>
                  </a:cxn>
                  <a:cxn ang="0">
                    <a:pos x="11" y="6"/>
                  </a:cxn>
                  <a:cxn ang="0">
                    <a:pos x="9" y="9"/>
                  </a:cxn>
                  <a:cxn ang="0">
                    <a:pos x="4" y="9"/>
                  </a:cxn>
                  <a:cxn ang="0">
                    <a:pos x="0" y="5"/>
                  </a:cxn>
                  <a:cxn ang="0">
                    <a:pos x="2" y="4"/>
                  </a:cxn>
                  <a:cxn ang="0">
                    <a:pos x="6" y="0"/>
                  </a:cxn>
                </a:cxnLst>
                <a:rect l="0" t="0" r="r" b="b"/>
                <a:pathLst>
                  <a:path w="12" h="9">
                    <a:moveTo>
                      <a:pt x="6" y="0"/>
                    </a:moveTo>
                    <a:lnTo>
                      <a:pt x="12" y="0"/>
                    </a:lnTo>
                    <a:lnTo>
                      <a:pt x="12" y="4"/>
                    </a:lnTo>
                    <a:lnTo>
                      <a:pt x="11" y="6"/>
                    </a:lnTo>
                    <a:lnTo>
                      <a:pt x="9" y="9"/>
                    </a:lnTo>
                    <a:lnTo>
                      <a:pt x="4" y="9"/>
                    </a:lnTo>
                    <a:lnTo>
                      <a:pt x="0" y="5"/>
                    </a:lnTo>
                    <a:lnTo>
                      <a:pt x="2" y="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5" name="Freeform 1344">
                <a:extLst>
                  <a:ext uri="{FF2B5EF4-FFF2-40B4-BE49-F238E27FC236}">
                    <a16:creationId xmlns:a16="http://schemas.microsoft.com/office/drawing/2014/main" id="{3530E8E4-EF8A-544B-81B5-E14462F8B763}"/>
                  </a:ext>
                </a:extLst>
              </p:cNvPr>
              <p:cNvSpPr>
                <a:spLocks/>
              </p:cNvSpPr>
              <p:nvPr/>
            </p:nvSpPr>
            <p:spPr bwMode="auto">
              <a:xfrm>
                <a:off x="7925090" y="1819405"/>
                <a:ext cx="33161" cy="8290"/>
              </a:xfrm>
              <a:custGeom>
                <a:avLst/>
                <a:gdLst/>
                <a:ahLst/>
                <a:cxnLst>
                  <a:cxn ang="0">
                    <a:pos x="0" y="0"/>
                  </a:cxn>
                  <a:cxn ang="0">
                    <a:pos x="15" y="0"/>
                  </a:cxn>
                  <a:cxn ang="0">
                    <a:pos x="16" y="4"/>
                  </a:cxn>
                  <a:cxn ang="0">
                    <a:pos x="3" y="4"/>
                  </a:cxn>
                  <a:cxn ang="0">
                    <a:pos x="1" y="3"/>
                  </a:cxn>
                  <a:cxn ang="0">
                    <a:pos x="0" y="0"/>
                  </a:cxn>
                </a:cxnLst>
                <a:rect l="0" t="0" r="r" b="b"/>
                <a:pathLst>
                  <a:path w="16" h="4">
                    <a:moveTo>
                      <a:pt x="0" y="0"/>
                    </a:moveTo>
                    <a:lnTo>
                      <a:pt x="15" y="0"/>
                    </a:lnTo>
                    <a:lnTo>
                      <a:pt x="16" y="4"/>
                    </a:lnTo>
                    <a:lnTo>
                      <a:pt x="3" y="4"/>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6" name="Freeform 1345">
                <a:extLst>
                  <a:ext uri="{FF2B5EF4-FFF2-40B4-BE49-F238E27FC236}">
                    <a16:creationId xmlns:a16="http://schemas.microsoft.com/office/drawing/2014/main" id="{B69A41CD-B783-8044-9895-6386831344E1}"/>
                  </a:ext>
                </a:extLst>
              </p:cNvPr>
              <p:cNvSpPr>
                <a:spLocks/>
              </p:cNvSpPr>
              <p:nvPr/>
            </p:nvSpPr>
            <p:spPr bwMode="auto">
              <a:xfrm>
                <a:off x="8323016" y="1983135"/>
                <a:ext cx="26944" cy="14508"/>
              </a:xfrm>
              <a:custGeom>
                <a:avLst/>
                <a:gdLst/>
                <a:ahLst/>
                <a:cxnLst>
                  <a:cxn ang="0">
                    <a:pos x="3" y="0"/>
                  </a:cxn>
                  <a:cxn ang="0">
                    <a:pos x="13" y="0"/>
                  </a:cxn>
                  <a:cxn ang="0">
                    <a:pos x="12" y="3"/>
                  </a:cxn>
                  <a:cxn ang="0">
                    <a:pos x="10" y="5"/>
                  </a:cxn>
                  <a:cxn ang="0">
                    <a:pos x="7" y="7"/>
                  </a:cxn>
                  <a:cxn ang="0">
                    <a:pos x="5" y="7"/>
                  </a:cxn>
                  <a:cxn ang="0">
                    <a:pos x="2" y="5"/>
                  </a:cxn>
                  <a:cxn ang="0">
                    <a:pos x="1" y="4"/>
                  </a:cxn>
                  <a:cxn ang="0">
                    <a:pos x="1" y="3"/>
                  </a:cxn>
                  <a:cxn ang="0">
                    <a:pos x="0" y="2"/>
                  </a:cxn>
                  <a:cxn ang="0">
                    <a:pos x="3" y="0"/>
                  </a:cxn>
                </a:cxnLst>
                <a:rect l="0" t="0" r="r" b="b"/>
                <a:pathLst>
                  <a:path w="13" h="7">
                    <a:moveTo>
                      <a:pt x="3" y="0"/>
                    </a:moveTo>
                    <a:lnTo>
                      <a:pt x="13" y="0"/>
                    </a:lnTo>
                    <a:lnTo>
                      <a:pt x="12" y="3"/>
                    </a:lnTo>
                    <a:lnTo>
                      <a:pt x="10" y="5"/>
                    </a:lnTo>
                    <a:lnTo>
                      <a:pt x="7" y="7"/>
                    </a:lnTo>
                    <a:lnTo>
                      <a:pt x="5" y="7"/>
                    </a:lnTo>
                    <a:lnTo>
                      <a:pt x="2" y="5"/>
                    </a:lnTo>
                    <a:lnTo>
                      <a:pt x="1" y="4"/>
                    </a:lnTo>
                    <a:lnTo>
                      <a:pt x="1"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7" name="Freeform 1347">
                <a:extLst>
                  <a:ext uri="{FF2B5EF4-FFF2-40B4-BE49-F238E27FC236}">
                    <a16:creationId xmlns:a16="http://schemas.microsoft.com/office/drawing/2014/main" id="{E80A366A-CEF2-6E4D-9F4F-0A24F2E562D1}"/>
                  </a:ext>
                </a:extLst>
              </p:cNvPr>
              <p:cNvSpPr>
                <a:spLocks/>
              </p:cNvSpPr>
              <p:nvPr/>
            </p:nvSpPr>
            <p:spPr bwMode="auto">
              <a:xfrm>
                <a:off x="9058765" y="2084690"/>
                <a:ext cx="184456" cy="70466"/>
              </a:xfrm>
              <a:custGeom>
                <a:avLst/>
                <a:gdLst/>
                <a:ahLst/>
                <a:cxnLst>
                  <a:cxn ang="0">
                    <a:pos x="13" y="0"/>
                  </a:cxn>
                  <a:cxn ang="0">
                    <a:pos x="17" y="0"/>
                  </a:cxn>
                  <a:cxn ang="0">
                    <a:pos x="25" y="3"/>
                  </a:cxn>
                  <a:cxn ang="0">
                    <a:pos x="35" y="11"/>
                  </a:cxn>
                  <a:cxn ang="0">
                    <a:pos x="42" y="13"/>
                  </a:cxn>
                  <a:cxn ang="0">
                    <a:pos x="42" y="9"/>
                  </a:cxn>
                  <a:cxn ang="0">
                    <a:pos x="46" y="2"/>
                  </a:cxn>
                  <a:cxn ang="0">
                    <a:pos x="49" y="2"/>
                  </a:cxn>
                  <a:cxn ang="0">
                    <a:pos x="57" y="3"/>
                  </a:cxn>
                  <a:cxn ang="0">
                    <a:pos x="80" y="11"/>
                  </a:cxn>
                  <a:cxn ang="0">
                    <a:pos x="89" y="13"/>
                  </a:cxn>
                  <a:cxn ang="0">
                    <a:pos x="87" y="17"/>
                  </a:cxn>
                  <a:cxn ang="0">
                    <a:pos x="85" y="19"/>
                  </a:cxn>
                  <a:cxn ang="0">
                    <a:pos x="81" y="27"/>
                  </a:cxn>
                  <a:cxn ang="0">
                    <a:pos x="69" y="27"/>
                  </a:cxn>
                  <a:cxn ang="0">
                    <a:pos x="66" y="28"/>
                  </a:cxn>
                  <a:cxn ang="0">
                    <a:pos x="64" y="31"/>
                  </a:cxn>
                  <a:cxn ang="0">
                    <a:pos x="59" y="31"/>
                  </a:cxn>
                  <a:cxn ang="0">
                    <a:pos x="57" y="28"/>
                  </a:cxn>
                  <a:cxn ang="0">
                    <a:pos x="55" y="27"/>
                  </a:cxn>
                  <a:cxn ang="0">
                    <a:pos x="51" y="27"/>
                  </a:cxn>
                  <a:cxn ang="0">
                    <a:pos x="50" y="28"/>
                  </a:cxn>
                  <a:cxn ang="0">
                    <a:pos x="47" y="29"/>
                  </a:cxn>
                  <a:cxn ang="0">
                    <a:pos x="42" y="29"/>
                  </a:cxn>
                  <a:cxn ang="0">
                    <a:pos x="38" y="33"/>
                  </a:cxn>
                  <a:cxn ang="0">
                    <a:pos x="33" y="33"/>
                  </a:cxn>
                  <a:cxn ang="0">
                    <a:pos x="28" y="28"/>
                  </a:cxn>
                  <a:cxn ang="0">
                    <a:pos x="25" y="32"/>
                  </a:cxn>
                  <a:cxn ang="0">
                    <a:pos x="20" y="34"/>
                  </a:cxn>
                  <a:cxn ang="0">
                    <a:pos x="10" y="32"/>
                  </a:cxn>
                  <a:cxn ang="0">
                    <a:pos x="2" y="26"/>
                  </a:cxn>
                  <a:cxn ang="0">
                    <a:pos x="0" y="17"/>
                  </a:cxn>
                  <a:cxn ang="0">
                    <a:pos x="1" y="12"/>
                  </a:cxn>
                  <a:cxn ang="0">
                    <a:pos x="2" y="8"/>
                  </a:cxn>
                  <a:cxn ang="0">
                    <a:pos x="6" y="4"/>
                  </a:cxn>
                  <a:cxn ang="0">
                    <a:pos x="10" y="3"/>
                  </a:cxn>
                  <a:cxn ang="0">
                    <a:pos x="13" y="0"/>
                  </a:cxn>
                </a:cxnLst>
                <a:rect l="0" t="0" r="r" b="b"/>
                <a:pathLst>
                  <a:path w="89" h="34">
                    <a:moveTo>
                      <a:pt x="13" y="0"/>
                    </a:moveTo>
                    <a:lnTo>
                      <a:pt x="17" y="0"/>
                    </a:lnTo>
                    <a:lnTo>
                      <a:pt x="25" y="3"/>
                    </a:lnTo>
                    <a:lnTo>
                      <a:pt x="35" y="11"/>
                    </a:lnTo>
                    <a:lnTo>
                      <a:pt x="42" y="13"/>
                    </a:lnTo>
                    <a:lnTo>
                      <a:pt x="42" y="9"/>
                    </a:lnTo>
                    <a:lnTo>
                      <a:pt x="46" y="2"/>
                    </a:lnTo>
                    <a:lnTo>
                      <a:pt x="49" y="2"/>
                    </a:lnTo>
                    <a:lnTo>
                      <a:pt x="57" y="3"/>
                    </a:lnTo>
                    <a:lnTo>
                      <a:pt x="80" y="11"/>
                    </a:lnTo>
                    <a:lnTo>
                      <a:pt x="89" y="13"/>
                    </a:lnTo>
                    <a:lnTo>
                      <a:pt x="87" y="17"/>
                    </a:lnTo>
                    <a:lnTo>
                      <a:pt x="85" y="19"/>
                    </a:lnTo>
                    <a:lnTo>
                      <a:pt x="81" y="27"/>
                    </a:lnTo>
                    <a:lnTo>
                      <a:pt x="69" y="27"/>
                    </a:lnTo>
                    <a:lnTo>
                      <a:pt x="66" y="28"/>
                    </a:lnTo>
                    <a:lnTo>
                      <a:pt x="64" y="31"/>
                    </a:lnTo>
                    <a:lnTo>
                      <a:pt x="59" y="31"/>
                    </a:lnTo>
                    <a:lnTo>
                      <a:pt x="57" y="28"/>
                    </a:lnTo>
                    <a:lnTo>
                      <a:pt x="55" y="27"/>
                    </a:lnTo>
                    <a:lnTo>
                      <a:pt x="51" y="27"/>
                    </a:lnTo>
                    <a:lnTo>
                      <a:pt x="50" y="28"/>
                    </a:lnTo>
                    <a:lnTo>
                      <a:pt x="47" y="29"/>
                    </a:lnTo>
                    <a:lnTo>
                      <a:pt x="42" y="29"/>
                    </a:lnTo>
                    <a:lnTo>
                      <a:pt x="38" y="33"/>
                    </a:lnTo>
                    <a:lnTo>
                      <a:pt x="33" y="33"/>
                    </a:lnTo>
                    <a:lnTo>
                      <a:pt x="28" y="28"/>
                    </a:lnTo>
                    <a:lnTo>
                      <a:pt x="25" y="32"/>
                    </a:lnTo>
                    <a:lnTo>
                      <a:pt x="20" y="34"/>
                    </a:lnTo>
                    <a:lnTo>
                      <a:pt x="10" y="32"/>
                    </a:lnTo>
                    <a:lnTo>
                      <a:pt x="2" y="26"/>
                    </a:lnTo>
                    <a:lnTo>
                      <a:pt x="0" y="17"/>
                    </a:lnTo>
                    <a:lnTo>
                      <a:pt x="1" y="12"/>
                    </a:lnTo>
                    <a:lnTo>
                      <a:pt x="2" y="8"/>
                    </a:lnTo>
                    <a:lnTo>
                      <a:pt x="6" y="4"/>
                    </a:lnTo>
                    <a:lnTo>
                      <a:pt x="10" y="3"/>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8" name="Freeform 1349">
                <a:extLst>
                  <a:ext uri="{FF2B5EF4-FFF2-40B4-BE49-F238E27FC236}">
                    <a16:creationId xmlns:a16="http://schemas.microsoft.com/office/drawing/2014/main" id="{64FAEC0A-CAE2-D54A-8F83-28493EF97715}"/>
                  </a:ext>
                </a:extLst>
              </p:cNvPr>
              <p:cNvSpPr>
                <a:spLocks/>
              </p:cNvSpPr>
              <p:nvPr/>
            </p:nvSpPr>
            <p:spPr bwMode="auto">
              <a:xfrm>
                <a:off x="7042190" y="4132353"/>
                <a:ext cx="26944" cy="10363"/>
              </a:xfrm>
              <a:custGeom>
                <a:avLst/>
                <a:gdLst/>
                <a:ahLst/>
                <a:cxnLst>
                  <a:cxn ang="0">
                    <a:pos x="7" y="0"/>
                  </a:cxn>
                  <a:cxn ang="0">
                    <a:pos x="13" y="0"/>
                  </a:cxn>
                  <a:cxn ang="0">
                    <a:pos x="8" y="5"/>
                  </a:cxn>
                  <a:cxn ang="0">
                    <a:pos x="4" y="5"/>
                  </a:cxn>
                  <a:cxn ang="0">
                    <a:pos x="1" y="4"/>
                  </a:cxn>
                  <a:cxn ang="0">
                    <a:pos x="0" y="1"/>
                  </a:cxn>
                  <a:cxn ang="0">
                    <a:pos x="7" y="0"/>
                  </a:cxn>
                </a:cxnLst>
                <a:rect l="0" t="0" r="r" b="b"/>
                <a:pathLst>
                  <a:path w="13" h="5">
                    <a:moveTo>
                      <a:pt x="7" y="0"/>
                    </a:moveTo>
                    <a:lnTo>
                      <a:pt x="13" y="0"/>
                    </a:lnTo>
                    <a:lnTo>
                      <a:pt x="8" y="5"/>
                    </a:lnTo>
                    <a:lnTo>
                      <a:pt x="4" y="5"/>
                    </a:lnTo>
                    <a:lnTo>
                      <a:pt x="1" y="4"/>
                    </a:lnTo>
                    <a:lnTo>
                      <a:pt x="0"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99" name="Freeform 1351">
                <a:extLst>
                  <a:ext uri="{FF2B5EF4-FFF2-40B4-BE49-F238E27FC236}">
                    <a16:creationId xmlns:a16="http://schemas.microsoft.com/office/drawing/2014/main" id="{56C58606-34C0-BF4F-B5A7-64CA527ECD6A}"/>
                  </a:ext>
                </a:extLst>
              </p:cNvPr>
              <p:cNvSpPr>
                <a:spLocks/>
              </p:cNvSpPr>
              <p:nvPr/>
            </p:nvSpPr>
            <p:spPr bwMode="auto">
              <a:xfrm>
                <a:off x="9131304" y="2194533"/>
                <a:ext cx="80829" cy="35234"/>
              </a:xfrm>
              <a:custGeom>
                <a:avLst/>
                <a:gdLst/>
                <a:ahLst/>
                <a:cxnLst>
                  <a:cxn ang="0">
                    <a:pos x="20" y="0"/>
                  </a:cxn>
                  <a:cxn ang="0">
                    <a:pos x="26" y="2"/>
                  </a:cxn>
                  <a:cxn ang="0">
                    <a:pos x="30" y="3"/>
                  </a:cxn>
                  <a:cxn ang="0">
                    <a:pos x="35" y="7"/>
                  </a:cxn>
                  <a:cxn ang="0">
                    <a:pos x="37" y="12"/>
                  </a:cxn>
                  <a:cxn ang="0">
                    <a:pos x="39" y="17"/>
                  </a:cxn>
                  <a:cxn ang="0">
                    <a:pos x="26" y="17"/>
                  </a:cxn>
                  <a:cxn ang="0">
                    <a:pos x="19" y="13"/>
                  </a:cxn>
                  <a:cxn ang="0">
                    <a:pos x="10" y="12"/>
                  </a:cxn>
                  <a:cxn ang="0">
                    <a:pos x="2" y="10"/>
                  </a:cxn>
                  <a:cxn ang="0">
                    <a:pos x="0" y="12"/>
                  </a:cxn>
                  <a:cxn ang="0">
                    <a:pos x="5" y="5"/>
                  </a:cxn>
                  <a:cxn ang="0">
                    <a:pos x="11" y="2"/>
                  </a:cxn>
                  <a:cxn ang="0">
                    <a:pos x="20" y="0"/>
                  </a:cxn>
                </a:cxnLst>
                <a:rect l="0" t="0" r="r" b="b"/>
                <a:pathLst>
                  <a:path w="39" h="17">
                    <a:moveTo>
                      <a:pt x="20" y="0"/>
                    </a:moveTo>
                    <a:lnTo>
                      <a:pt x="26" y="2"/>
                    </a:lnTo>
                    <a:lnTo>
                      <a:pt x="30" y="3"/>
                    </a:lnTo>
                    <a:lnTo>
                      <a:pt x="35" y="7"/>
                    </a:lnTo>
                    <a:lnTo>
                      <a:pt x="37" y="12"/>
                    </a:lnTo>
                    <a:lnTo>
                      <a:pt x="39" y="17"/>
                    </a:lnTo>
                    <a:lnTo>
                      <a:pt x="26" y="17"/>
                    </a:lnTo>
                    <a:lnTo>
                      <a:pt x="19" y="13"/>
                    </a:lnTo>
                    <a:lnTo>
                      <a:pt x="10" y="12"/>
                    </a:lnTo>
                    <a:lnTo>
                      <a:pt x="2" y="10"/>
                    </a:lnTo>
                    <a:lnTo>
                      <a:pt x="0" y="12"/>
                    </a:lnTo>
                    <a:lnTo>
                      <a:pt x="5" y="5"/>
                    </a:lnTo>
                    <a:lnTo>
                      <a:pt x="11"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0" name="Freeform 1352">
                <a:extLst>
                  <a:ext uri="{FF2B5EF4-FFF2-40B4-BE49-F238E27FC236}">
                    <a16:creationId xmlns:a16="http://schemas.microsoft.com/office/drawing/2014/main" id="{BE050252-9C16-634B-8CCF-A896E515D1A5}"/>
                  </a:ext>
                </a:extLst>
              </p:cNvPr>
              <p:cNvSpPr>
                <a:spLocks/>
              </p:cNvSpPr>
              <p:nvPr/>
            </p:nvSpPr>
            <p:spPr bwMode="auto">
              <a:xfrm>
                <a:off x="9280526" y="2117850"/>
                <a:ext cx="109845" cy="35234"/>
              </a:xfrm>
              <a:custGeom>
                <a:avLst/>
                <a:gdLst/>
                <a:ahLst/>
                <a:cxnLst>
                  <a:cxn ang="0">
                    <a:pos x="0" y="0"/>
                  </a:cxn>
                  <a:cxn ang="0">
                    <a:pos x="6" y="1"/>
                  </a:cxn>
                  <a:cxn ang="0">
                    <a:pos x="14" y="2"/>
                  </a:cxn>
                  <a:cxn ang="0">
                    <a:pos x="26" y="5"/>
                  </a:cxn>
                  <a:cxn ang="0">
                    <a:pos x="37" y="6"/>
                  </a:cxn>
                  <a:cxn ang="0">
                    <a:pos x="46" y="7"/>
                  </a:cxn>
                  <a:cxn ang="0">
                    <a:pos x="51" y="7"/>
                  </a:cxn>
                  <a:cxn ang="0">
                    <a:pos x="53" y="10"/>
                  </a:cxn>
                  <a:cxn ang="0">
                    <a:pos x="53" y="11"/>
                  </a:cxn>
                  <a:cxn ang="0">
                    <a:pos x="52" y="13"/>
                  </a:cxn>
                  <a:cxn ang="0">
                    <a:pos x="51" y="15"/>
                  </a:cxn>
                  <a:cxn ang="0">
                    <a:pos x="48" y="16"/>
                  </a:cxn>
                  <a:cxn ang="0">
                    <a:pos x="44" y="16"/>
                  </a:cxn>
                  <a:cxn ang="0">
                    <a:pos x="41" y="17"/>
                  </a:cxn>
                  <a:cxn ang="0">
                    <a:pos x="34" y="17"/>
                  </a:cxn>
                  <a:cxn ang="0">
                    <a:pos x="26" y="16"/>
                  </a:cxn>
                  <a:cxn ang="0">
                    <a:pos x="17" y="13"/>
                  </a:cxn>
                  <a:cxn ang="0">
                    <a:pos x="8" y="8"/>
                  </a:cxn>
                  <a:cxn ang="0">
                    <a:pos x="6" y="2"/>
                  </a:cxn>
                  <a:cxn ang="0">
                    <a:pos x="0" y="0"/>
                  </a:cxn>
                </a:cxnLst>
                <a:rect l="0" t="0" r="r" b="b"/>
                <a:pathLst>
                  <a:path w="53" h="17">
                    <a:moveTo>
                      <a:pt x="0" y="0"/>
                    </a:moveTo>
                    <a:lnTo>
                      <a:pt x="6" y="1"/>
                    </a:lnTo>
                    <a:lnTo>
                      <a:pt x="14" y="2"/>
                    </a:lnTo>
                    <a:lnTo>
                      <a:pt x="26" y="5"/>
                    </a:lnTo>
                    <a:lnTo>
                      <a:pt x="37" y="6"/>
                    </a:lnTo>
                    <a:lnTo>
                      <a:pt x="46" y="7"/>
                    </a:lnTo>
                    <a:lnTo>
                      <a:pt x="51" y="7"/>
                    </a:lnTo>
                    <a:lnTo>
                      <a:pt x="53" y="10"/>
                    </a:lnTo>
                    <a:lnTo>
                      <a:pt x="53" y="11"/>
                    </a:lnTo>
                    <a:lnTo>
                      <a:pt x="52" y="13"/>
                    </a:lnTo>
                    <a:lnTo>
                      <a:pt x="51" y="15"/>
                    </a:lnTo>
                    <a:lnTo>
                      <a:pt x="48" y="16"/>
                    </a:lnTo>
                    <a:lnTo>
                      <a:pt x="44" y="16"/>
                    </a:lnTo>
                    <a:lnTo>
                      <a:pt x="41" y="17"/>
                    </a:lnTo>
                    <a:lnTo>
                      <a:pt x="34" y="17"/>
                    </a:lnTo>
                    <a:lnTo>
                      <a:pt x="26" y="16"/>
                    </a:lnTo>
                    <a:lnTo>
                      <a:pt x="17" y="13"/>
                    </a:lnTo>
                    <a:lnTo>
                      <a:pt x="8" y="8"/>
                    </a:lnTo>
                    <a:lnTo>
                      <a:pt x="6"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1" name="Freeform 1353">
                <a:extLst>
                  <a:ext uri="{FF2B5EF4-FFF2-40B4-BE49-F238E27FC236}">
                    <a16:creationId xmlns:a16="http://schemas.microsoft.com/office/drawing/2014/main" id="{4EB31F87-8487-8342-813A-B09278E66BA0}"/>
                  </a:ext>
                </a:extLst>
              </p:cNvPr>
              <p:cNvSpPr>
                <a:spLocks/>
              </p:cNvSpPr>
              <p:nvPr/>
            </p:nvSpPr>
            <p:spPr bwMode="auto">
              <a:xfrm>
                <a:off x="9127159" y="2173808"/>
                <a:ext cx="24870" cy="20725"/>
              </a:xfrm>
              <a:custGeom>
                <a:avLst/>
                <a:gdLst/>
                <a:ahLst/>
                <a:cxnLst>
                  <a:cxn ang="0">
                    <a:pos x="5" y="0"/>
                  </a:cxn>
                  <a:cxn ang="0">
                    <a:pos x="7" y="0"/>
                  </a:cxn>
                  <a:cxn ang="0">
                    <a:pos x="12" y="3"/>
                  </a:cxn>
                  <a:cxn ang="0">
                    <a:pos x="12" y="7"/>
                  </a:cxn>
                  <a:cxn ang="0">
                    <a:pos x="10" y="9"/>
                  </a:cxn>
                  <a:cxn ang="0">
                    <a:pos x="8" y="10"/>
                  </a:cxn>
                  <a:cxn ang="0">
                    <a:pos x="3" y="10"/>
                  </a:cxn>
                  <a:cxn ang="0">
                    <a:pos x="2" y="9"/>
                  </a:cxn>
                  <a:cxn ang="0">
                    <a:pos x="0" y="7"/>
                  </a:cxn>
                  <a:cxn ang="0">
                    <a:pos x="0" y="3"/>
                  </a:cxn>
                  <a:cxn ang="0">
                    <a:pos x="5" y="0"/>
                  </a:cxn>
                </a:cxnLst>
                <a:rect l="0" t="0" r="r" b="b"/>
                <a:pathLst>
                  <a:path w="12" h="10">
                    <a:moveTo>
                      <a:pt x="5" y="0"/>
                    </a:moveTo>
                    <a:lnTo>
                      <a:pt x="7" y="0"/>
                    </a:lnTo>
                    <a:lnTo>
                      <a:pt x="12" y="3"/>
                    </a:lnTo>
                    <a:lnTo>
                      <a:pt x="12" y="7"/>
                    </a:lnTo>
                    <a:lnTo>
                      <a:pt x="10" y="9"/>
                    </a:lnTo>
                    <a:lnTo>
                      <a:pt x="8" y="10"/>
                    </a:lnTo>
                    <a:lnTo>
                      <a:pt x="3" y="10"/>
                    </a:lnTo>
                    <a:lnTo>
                      <a:pt x="2" y="9"/>
                    </a:lnTo>
                    <a:lnTo>
                      <a:pt x="0" y="7"/>
                    </a:lnTo>
                    <a:lnTo>
                      <a:pt x="0"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02" name="Freeform 1358">
                <a:extLst>
                  <a:ext uri="{FF2B5EF4-FFF2-40B4-BE49-F238E27FC236}">
                    <a16:creationId xmlns:a16="http://schemas.microsoft.com/office/drawing/2014/main" id="{3E68F6EB-5E9D-974E-8C0D-B298246BE13E}"/>
                  </a:ext>
                </a:extLst>
              </p:cNvPr>
              <p:cNvSpPr>
                <a:spLocks/>
              </p:cNvSpPr>
              <p:nvPr/>
            </p:nvSpPr>
            <p:spPr bwMode="auto">
              <a:xfrm>
                <a:off x="6389342" y="2018369"/>
                <a:ext cx="3937813" cy="2379268"/>
              </a:xfrm>
              <a:custGeom>
                <a:avLst/>
                <a:gdLst/>
                <a:ahLst/>
                <a:cxnLst>
                  <a:cxn ang="0">
                    <a:pos x="944" y="103"/>
                  </a:cxn>
                  <a:cxn ang="0">
                    <a:pos x="1190" y="99"/>
                  </a:cxn>
                  <a:cxn ang="0">
                    <a:pos x="1318" y="137"/>
                  </a:cxn>
                  <a:cxn ang="0">
                    <a:pos x="1552" y="177"/>
                  </a:cxn>
                  <a:cxn ang="0">
                    <a:pos x="1861" y="229"/>
                  </a:cxn>
                  <a:cxn ang="0">
                    <a:pos x="1781" y="271"/>
                  </a:cxn>
                  <a:cxn ang="0">
                    <a:pos x="1645" y="362"/>
                  </a:cxn>
                  <a:cxn ang="0">
                    <a:pos x="1551" y="464"/>
                  </a:cxn>
                  <a:cxn ang="0">
                    <a:pos x="1576" y="352"/>
                  </a:cxn>
                  <a:cxn ang="0">
                    <a:pos x="1537" y="334"/>
                  </a:cxn>
                  <a:cxn ang="0">
                    <a:pos x="1286" y="430"/>
                  </a:cxn>
                  <a:cxn ang="0">
                    <a:pos x="1320" y="551"/>
                  </a:cxn>
                  <a:cxn ang="0">
                    <a:pos x="1178" y="673"/>
                  </a:cxn>
                  <a:cxn ang="0">
                    <a:pos x="1171" y="743"/>
                  </a:cxn>
                  <a:cxn ang="0">
                    <a:pos x="1163" y="703"/>
                  </a:cxn>
                  <a:cxn ang="0">
                    <a:pos x="1103" y="681"/>
                  </a:cxn>
                  <a:cxn ang="0">
                    <a:pos x="1063" y="693"/>
                  </a:cxn>
                  <a:cxn ang="0">
                    <a:pos x="1117" y="708"/>
                  </a:cxn>
                  <a:cxn ang="0">
                    <a:pos x="1094" y="758"/>
                  </a:cxn>
                  <a:cxn ang="0">
                    <a:pos x="1063" y="876"/>
                  </a:cxn>
                  <a:cxn ang="0">
                    <a:pos x="976" y="913"/>
                  </a:cxn>
                  <a:cxn ang="0">
                    <a:pos x="949" y="972"/>
                  </a:cxn>
                  <a:cxn ang="0">
                    <a:pos x="916" y="1064"/>
                  </a:cxn>
                  <a:cxn ang="0">
                    <a:pos x="881" y="1020"/>
                  </a:cxn>
                  <a:cxn ang="0">
                    <a:pos x="851" y="1054"/>
                  </a:cxn>
                  <a:cxn ang="0">
                    <a:pos x="905" y="1138"/>
                  </a:cxn>
                  <a:cxn ang="0">
                    <a:pos x="840" y="1064"/>
                  </a:cxn>
                  <a:cxn ang="0">
                    <a:pos x="827" y="970"/>
                  </a:cxn>
                  <a:cxn ang="0">
                    <a:pos x="791" y="953"/>
                  </a:cxn>
                  <a:cxn ang="0">
                    <a:pos x="714" y="905"/>
                  </a:cxn>
                  <a:cxn ang="0">
                    <a:pos x="626" y="981"/>
                  </a:cxn>
                  <a:cxn ang="0">
                    <a:pos x="599" y="1068"/>
                  </a:cxn>
                  <a:cxn ang="0">
                    <a:pos x="549" y="975"/>
                  </a:cxn>
                  <a:cxn ang="0">
                    <a:pos x="527" y="915"/>
                  </a:cxn>
                  <a:cxn ang="0">
                    <a:pos x="471" y="865"/>
                  </a:cxn>
                  <a:cxn ang="0">
                    <a:pos x="362" y="856"/>
                  </a:cxn>
                  <a:cxn ang="0">
                    <a:pos x="273" y="802"/>
                  </a:cxn>
                  <a:cxn ang="0">
                    <a:pos x="293" y="863"/>
                  </a:cxn>
                  <a:cxn ang="0">
                    <a:pos x="382" y="893"/>
                  </a:cxn>
                  <a:cxn ang="0">
                    <a:pos x="359" y="942"/>
                  </a:cxn>
                  <a:cxn ang="0">
                    <a:pos x="251" y="1006"/>
                  </a:cxn>
                  <a:cxn ang="0">
                    <a:pos x="189" y="963"/>
                  </a:cxn>
                  <a:cxn ang="0">
                    <a:pos x="127" y="865"/>
                  </a:cxn>
                  <a:cxn ang="0">
                    <a:pos x="111" y="751"/>
                  </a:cxn>
                  <a:cxn ang="0">
                    <a:pos x="74" y="724"/>
                  </a:cxn>
                  <a:cxn ang="0">
                    <a:pos x="13" y="704"/>
                  </a:cxn>
                  <a:cxn ang="0">
                    <a:pos x="35" y="658"/>
                  </a:cxn>
                  <a:cxn ang="0">
                    <a:pos x="181" y="649"/>
                  </a:cxn>
                  <a:cxn ang="0">
                    <a:pos x="251" y="675"/>
                  </a:cxn>
                  <a:cxn ang="0">
                    <a:pos x="315" y="715"/>
                  </a:cxn>
                  <a:cxn ang="0">
                    <a:pos x="322" y="646"/>
                  </a:cxn>
                  <a:cxn ang="0">
                    <a:pos x="329" y="595"/>
                  </a:cxn>
                  <a:cxn ang="0">
                    <a:pos x="353" y="583"/>
                  </a:cxn>
                  <a:cxn ang="0">
                    <a:pos x="392" y="588"/>
                  </a:cxn>
                  <a:cxn ang="0">
                    <a:pos x="367" y="548"/>
                  </a:cxn>
                  <a:cxn ang="0">
                    <a:pos x="362" y="493"/>
                  </a:cxn>
                  <a:cxn ang="0">
                    <a:pos x="370" y="386"/>
                  </a:cxn>
                  <a:cxn ang="0">
                    <a:pos x="391" y="297"/>
                  </a:cxn>
                  <a:cxn ang="0">
                    <a:pos x="429" y="195"/>
                  </a:cxn>
                  <a:cxn ang="0">
                    <a:pos x="473" y="143"/>
                  </a:cxn>
                  <a:cxn ang="0">
                    <a:pos x="559" y="206"/>
                  </a:cxn>
                  <a:cxn ang="0">
                    <a:pos x="593" y="124"/>
                  </a:cxn>
                  <a:cxn ang="0">
                    <a:pos x="746" y="46"/>
                  </a:cxn>
                </a:cxnLst>
                <a:rect l="0" t="0" r="r" b="b"/>
                <a:pathLst>
                  <a:path w="1900" h="1148">
                    <a:moveTo>
                      <a:pt x="906" y="0"/>
                    </a:moveTo>
                    <a:lnTo>
                      <a:pt x="917" y="1"/>
                    </a:lnTo>
                    <a:lnTo>
                      <a:pt x="926" y="6"/>
                    </a:lnTo>
                    <a:lnTo>
                      <a:pt x="933" y="14"/>
                    </a:lnTo>
                    <a:lnTo>
                      <a:pt x="936" y="22"/>
                    </a:lnTo>
                    <a:lnTo>
                      <a:pt x="979" y="22"/>
                    </a:lnTo>
                    <a:lnTo>
                      <a:pt x="1000" y="29"/>
                    </a:lnTo>
                    <a:lnTo>
                      <a:pt x="1013" y="35"/>
                    </a:lnTo>
                    <a:lnTo>
                      <a:pt x="1018" y="41"/>
                    </a:lnTo>
                    <a:lnTo>
                      <a:pt x="1018" y="49"/>
                    </a:lnTo>
                    <a:lnTo>
                      <a:pt x="1013" y="55"/>
                    </a:lnTo>
                    <a:lnTo>
                      <a:pt x="1005" y="61"/>
                    </a:lnTo>
                    <a:lnTo>
                      <a:pt x="994" y="68"/>
                    </a:lnTo>
                    <a:lnTo>
                      <a:pt x="981" y="74"/>
                    </a:lnTo>
                    <a:lnTo>
                      <a:pt x="959" y="87"/>
                    </a:lnTo>
                    <a:lnTo>
                      <a:pt x="950" y="90"/>
                    </a:lnTo>
                    <a:lnTo>
                      <a:pt x="945" y="95"/>
                    </a:lnTo>
                    <a:lnTo>
                      <a:pt x="945" y="97"/>
                    </a:lnTo>
                    <a:lnTo>
                      <a:pt x="944" y="98"/>
                    </a:lnTo>
                    <a:lnTo>
                      <a:pt x="944" y="103"/>
                    </a:lnTo>
                    <a:lnTo>
                      <a:pt x="945" y="104"/>
                    </a:lnTo>
                    <a:lnTo>
                      <a:pt x="949" y="104"/>
                    </a:lnTo>
                    <a:lnTo>
                      <a:pt x="961" y="98"/>
                    </a:lnTo>
                    <a:lnTo>
                      <a:pt x="973" y="90"/>
                    </a:lnTo>
                    <a:lnTo>
                      <a:pt x="986" y="79"/>
                    </a:lnTo>
                    <a:lnTo>
                      <a:pt x="994" y="85"/>
                    </a:lnTo>
                    <a:lnTo>
                      <a:pt x="1007" y="90"/>
                    </a:lnTo>
                    <a:lnTo>
                      <a:pt x="1039" y="98"/>
                    </a:lnTo>
                    <a:lnTo>
                      <a:pt x="1057" y="102"/>
                    </a:lnTo>
                    <a:lnTo>
                      <a:pt x="1071" y="104"/>
                    </a:lnTo>
                    <a:lnTo>
                      <a:pt x="1079" y="105"/>
                    </a:lnTo>
                    <a:lnTo>
                      <a:pt x="1123" y="105"/>
                    </a:lnTo>
                    <a:lnTo>
                      <a:pt x="1123" y="99"/>
                    </a:lnTo>
                    <a:lnTo>
                      <a:pt x="1128" y="92"/>
                    </a:lnTo>
                    <a:lnTo>
                      <a:pt x="1131" y="90"/>
                    </a:lnTo>
                    <a:lnTo>
                      <a:pt x="1135" y="89"/>
                    </a:lnTo>
                    <a:lnTo>
                      <a:pt x="1140" y="89"/>
                    </a:lnTo>
                    <a:lnTo>
                      <a:pt x="1163" y="92"/>
                    </a:lnTo>
                    <a:lnTo>
                      <a:pt x="1180" y="95"/>
                    </a:lnTo>
                    <a:lnTo>
                      <a:pt x="1190" y="99"/>
                    </a:lnTo>
                    <a:lnTo>
                      <a:pt x="1196" y="104"/>
                    </a:lnTo>
                    <a:lnTo>
                      <a:pt x="1197" y="108"/>
                    </a:lnTo>
                    <a:lnTo>
                      <a:pt x="1195" y="115"/>
                    </a:lnTo>
                    <a:lnTo>
                      <a:pt x="1191" y="119"/>
                    </a:lnTo>
                    <a:lnTo>
                      <a:pt x="1192" y="127"/>
                    </a:lnTo>
                    <a:lnTo>
                      <a:pt x="1195" y="136"/>
                    </a:lnTo>
                    <a:lnTo>
                      <a:pt x="1200" y="143"/>
                    </a:lnTo>
                    <a:lnTo>
                      <a:pt x="1206" y="149"/>
                    </a:lnTo>
                    <a:lnTo>
                      <a:pt x="1215" y="152"/>
                    </a:lnTo>
                    <a:lnTo>
                      <a:pt x="1220" y="149"/>
                    </a:lnTo>
                    <a:lnTo>
                      <a:pt x="1221" y="147"/>
                    </a:lnTo>
                    <a:lnTo>
                      <a:pt x="1222" y="143"/>
                    </a:lnTo>
                    <a:lnTo>
                      <a:pt x="1224" y="141"/>
                    </a:lnTo>
                    <a:lnTo>
                      <a:pt x="1225" y="137"/>
                    </a:lnTo>
                    <a:lnTo>
                      <a:pt x="1225" y="134"/>
                    </a:lnTo>
                    <a:lnTo>
                      <a:pt x="1234" y="136"/>
                    </a:lnTo>
                    <a:lnTo>
                      <a:pt x="1244" y="143"/>
                    </a:lnTo>
                    <a:lnTo>
                      <a:pt x="1251" y="144"/>
                    </a:lnTo>
                    <a:lnTo>
                      <a:pt x="1316" y="144"/>
                    </a:lnTo>
                    <a:lnTo>
                      <a:pt x="1318" y="137"/>
                    </a:lnTo>
                    <a:lnTo>
                      <a:pt x="1320" y="128"/>
                    </a:lnTo>
                    <a:lnTo>
                      <a:pt x="1325" y="122"/>
                    </a:lnTo>
                    <a:lnTo>
                      <a:pt x="1331" y="117"/>
                    </a:lnTo>
                    <a:lnTo>
                      <a:pt x="1342" y="113"/>
                    </a:lnTo>
                    <a:lnTo>
                      <a:pt x="1355" y="112"/>
                    </a:lnTo>
                    <a:lnTo>
                      <a:pt x="1385" y="114"/>
                    </a:lnTo>
                    <a:lnTo>
                      <a:pt x="1413" y="118"/>
                    </a:lnTo>
                    <a:lnTo>
                      <a:pt x="1438" y="126"/>
                    </a:lnTo>
                    <a:lnTo>
                      <a:pt x="1446" y="129"/>
                    </a:lnTo>
                    <a:lnTo>
                      <a:pt x="1451" y="134"/>
                    </a:lnTo>
                    <a:lnTo>
                      <a:pt x="1454" y="141"/>
                    </a:lnTo>
                    <a:lnTo>
                      <a:pt x="1459" y="146"/>
                    </a:lnTo>
                    <a:lnTo>
                      <a:pt x="1466" y="149"/>
                    </a:lnTo>
                    <a:lnTo>
                      <a:pt x="1476" y="151"/>
                    </a:lnTo>
                    <a:lnTo>
                      <a:pt x="1496" y="148"/>
                    </a:lnTo>
                    <a:lnTo>
                      <a:pt x="1506" y="148"/>
                    </a:lnTo>
                    <a:lnTo>
                      <a:pt x="1525" y="149"/>
                    </a:lnTo>
                    <a:lnTo>
                      <a:pt x="1537" y="154"/>
                    </a:lnTo>
                    <a:lnTo>
                      <a:pt x="1547" y="163"/>
                    </a:lnTo>
                    <a:lnTo>
                      <a:pt x="1552" y="177"/>
                    </a:lnTo>
                    <a:lnTo>
                      <a:pt x="1646" y="178"/>
                    </a:lnTo>
                    <a:lnTo>
                      <a:pt x="1650" y="180"/>
                    </a:lnTo>
                    <a:lnTo>
                      <a:pt x="1654" y="183"/>
                    </a:lnTo>
                    <a:lnTo>
                      <a:pt x="1659" y="187"/>
                    </a:lnTo>
                    <a:lnTo>
                      <a:pt x="1665" y="192"/>
                    </a:lnTo>
                    <a:lnTo>
                      <a:pt x="1669" y="195"/>
                    </a:lnTo>
                    <a:lnTo>
                      <a:pt x="1673" y="196"/>
                    </a:lnTo>
                    <a:lnTo>
                      <a:pt x="1675" y="195"/>
                    </a:lnTo>
                    <a:lnTo>
                      <a:pt x="1675" y="188"/>
                    </a:lnTo>
                    <a:lnTo>
                      <a:pt x="1673" y="178"/>
                    </a:lnTo>
                    <a:lnTo>
                      <a:pt x="1673" y="175"/>
                    </a:lnTo>
                    <a:lnTo>
                      <a:pt x="1678" y="172"/>
                    </a:lnTo>
                    <a:lnTo>
                      <a:pt x="1684" y="171"/>
                    </a:lnTo>
                    <a:lnTo>
                      <a:pt x="1693" y="171"/>
                    </a:lnTo>
                    <a:lnTo>
                      <a:pt x="1728" y="175"/>
                    </a:lnTo>
                    <a:lnTo>
                      <a:pt x="1759" y="183"/>
                    </a:lnTo>
                    <a:lnTo>
                      <a:pt x="1789" y="196"/>
                    </a:lnTo>
                    <a:lnTo>
                      <a:pt x="1815" y="210"/>
                    </a:lnTo>
                    <a:lnTo>
                      <a:pt x="1828" y="216"/>
                    </a:lnTo>
                    <a:lnTo>
                      <a:pt x="1861" y="229"/>
                    </a:lnTo>
                    <a:lnTo>
                      <a:pt x="1877" y="236"/>
                    </a:lnTo>
                    <a:lnTo>
                      <a:pt x="1890" y="245"/>
                    </a:lnTo>
                    <a:lnTo>
                      <a:pt x="1900" y="254"/>
                    </a:lnTo>
                    <a:lnTo>
                      <a:pt x="1882" y="259"/>
                    </a:lnTo>
                    <a:lnTo>
                      <a:pt x="1876" y="264"/>
                    </a:lnTo>
                    <a:lnTo>
                      <a:pt x="1872" y="270"/>
                    </a:lnTo>
                    <a:lnTo>
                      <a:pt x="1867" y="283"/>
                    </a:lnTo>
                    <a:lnTo>
                      <a:pt x="1862" y="285"/>
                    </a:lnTo>
                    <a:lnTo>
                      <a:pt x="1851" y="281"/>
                    </a:lnTo>
                    <a:lnTo>
                      <a:pt x="1838" y="273"/>
                    </a:lnTo>
                    <a:lnTo>
                      <a:pt x="1826" y="263"/>
                    </a:lnTo>
                    <a:lnTo>
                      <a:pt x="1812" y="254"/>
                    </a:lnTo>
                    <a:lnTo>
                      <a:pt x="1797" y="250"/>
                    </a:lnTo>
                    <a:lnTo>
                      <a:pt x="1794" y="250"/>
                    </a:lnTo>
                    <a:lnTo>
                      <a:pt x="1792" y="251"/>
                    </a:lnTo>
                    <a:lnTo>
                      <a:pt x="1792" y="254"/>
                    </a:lnTo>
                    <a:lnTo>
                      <a:pt x="1791" y="255"/>
                    </a:lnTo>
                    <a:lnTo>
                      <a:pt x="1791" y="264"/>
                    </a:lnTo>
                    <a:lnTo>
                      <a:pt x="1787" y="268"/>
                    </a:lnTo>
                    <a:lnTo>
                      <a:pt x="1781" y="271"/>
                    </a:lnTo>
                    <a:lnTo>
                      <a:pt x="1768" y="276"/>
                    </a:lnTo>
                    <a:lnTo>
                      <a:pt x="1763" y="281"/>
                    </a:lnTo>
                    <a:lnTo>
                      <a:pt x="1762" y="289"/>
                    </a:lnTo>
                    <a:lnTo>
                      <a:pt x="1763" y="292"/>
                    </a:lnTo>
                    <a:lnTo>
                      <a:pt x="1767" y="295"/>
                    </a:lnTo>
                    <a:lnTo>
                      <a:pt x="1772" y="299"/>
                    </a:lnTo>
                    <a:lnTo>
                      <a:pt x="1777" y="304"/>
                    </a:lnTo>
                    <a:lnTo>
                      <a:pt x="1779" y="308"/>
                    </a:lnTo>
                    <a:lnTo>
                      <a:pt x="1779" y="312"/>
                    </a:lnTo>
                    <a:lnTo>
                      <a:pt x="1776" y="315"/>
                    </a:lnTo>
                    <a:lnTo>
                      <a:pt x="1766" y="318"/>
                    </a:lnTo>
                    <a:lnTo>
                      <a:pt x="1749" y="319"/>
                    </a:lnTo>
                    <a:lnTo>
                      <a:pt x="1734" y="323"/>
                    </a:lnTo>
                    <a:lnTo>
                      <a:pt x="1719" y="332"/>
                    </a:lnTo>
                    <a:lnTo>
                      <a:pt x="1705" y="343"/>
                    </a:lnTo>
                    <a:lnTo>
                      <a:pt x="1690" y="354"/>
                    </a:lnTo>
                    <a:lnTo>
                      <a:pt x="1674" y="362"/>
                    </a:lnTo>
                    <a:lnTo>
                      <a:pt x="1656" y="366"/>
                    </a:lnTo>
                    <a:lnTo>
                      <a:pt x="1651" y="365"/>
                    </a:lnTo>
                    <a:lnTo>
                      <a:pt x="1645" y="362"/>
                    </a:lnTo>
                    <a:lnTo>
                      <a:pt x="1639" y="358"/>
                    </a:lnTo>
                    <a:lnTo>
                      <a:pt x="1630" y="356"/>
                    </a:lnTo>
                    <a:lnTo>
                      <a:pt x="1621" y="356"/>
                    </a:lnTo>
                    <a:lnTo>
                      <a:pt x="1613" y="358"/>
                    </a:lnTo>
                    <a:lnTo>
                      <a:pt x="1602" y="366"/>
                    </a:lnTo>
                    <a:lnTo>
                      <a:pt x="1592" y="378"/>
                    </a:lnTo>
                    <a:lnTo>
                      <a:pt x="1581" y="398"/>
                    </a:lnTo>
                    <a:lnTo>
                      <a:pt x="1580" y="402"/>
                    </a:lnTo>
                    <a:lnTo>
                      <a:pt x="1580" y="412"/>
                    </a:lnTo>
                    <a:lnTo>
                      <a:pt x="1581" y="415"/>
                    </a:lnTo>
                    <a:lnTo>
                      <a:pt x="1581" y="417"/>
                    </a:lnTo>
                    <a:lnTo>
                      <a:pt x="1579" y="422"/>
                    </a:lnTo>
                    <a:lnTo>
                      <a:pt x="1575" y="427"/>
                    </a:lnTo>
                    <a:lnTo>
                      <a:pt x="1570" y="434"/>
                    </a:lnTo>
                    <a:lnTo>
                      <a:pt x="1567" y="441"/>
                    </a:lnTo>
                    <a:lnTo>
                      <a:pt x="1565" y="446"/>
                    </a:lnTo>
                    <a:lnTo>
                      <a:pt x="1561" y="450"/>
                    </a:lnTo>
                    <a:lnTo>
                      <a:pt x="1556" y="454"/>
                    </a:lnTo>
                    <a:lnTo>
                      <a:pt x="1552" y="458"/>
                    </a:lnTo>
                    <a:lnTo>
                      <a:pt x="1551" y="464"/>
                    </a:lnTo>
                    <a:lnTo>
                      <a:pt x="1542" y="468"/>
                    </a:lnTo>
                    <a:lnTo>
                      <a:pt x="1535" y="475"/>
                    </a:lnTo>
                    <a:lnTo>
                      <a:pt x="1530" y="485"/>
                    </a:lnTo>
                    <a:lnTo>
                      <a:pt x="1520" y="503"/>
                    </a:lnTo>
                    <a:lnTo>
                      <a:pt x="1515" y="495"/>
                    </a:lnTo>
                    <a:lnTo>
                      <a:pt x="1511" y="484"/>
                    </a:lnTo>
                    <a:lnTo>
                      <a:pt x="1507" y="469"/>
                    </a:lnTo>
                    <a:lnTo>
                      <a:pt x="1505" y="454"/>
                    </a:lnTo>
                    <a:lnTo>
                      <a:pt x="1503" y="440"/>
                    </a:lnTo>
                    <a:lnTo>
                      <a:pt x="1503" y="430"/>
                    </a:lnTo>
                    <a:lnTo>
                      <a:pt x="1506" y="419"/>
                    </a:lnTo>
                    <a:lnTo>
                      <a:pt x="1512" y="409"/>
                    </a:lnTo>
                    <a:lnTo>
                      <a:pt x="1521" y="402"/>
                    </a:lnTo>
                    <a:lnTo>
                      <a:pt x="1528" y="397"/>
                    </a:lnTo>
                    <a:lnTo>
                      <a:pt x="1539" y="387"/>
                    </a:lnTo>
                    <a:lnTo>
                      <a:pt x="1549" y="375"/>
                    </a:lnTo>
                    <a:lnTo>
                      <a:pt x="1556" y="362"/>
                    </a:lnTo>
                    <a:lnTo>
                      <a:pt x="1562" y="357"/>
                    </a:lnTo>
                    <a:lnTo>
                      <a:pt x="1569" y="354"/>
                    </a:lnTo>
                    <a:lnTo>
                      <a:pt x="1576" y="352"/>
                    </a:lnTo>
                    <a:lnTo>
                      <a:pt x="1585" y="348"/>
                    </a:lnTo>
                    <a:lnTo>
                      <a:pt x="1596" y="341"/>
                    </a:lnTo>
                    <a:lnTo>
                      <a:pt x="1601" y="333"/>
                    </a:lnTo>
                    <a:lnTo>
                      <a:pt x="1602" y="328"/>
                    </a:lnTo>
                    <a:lnTo>
                      <a:pt x="1601" y="324"/>
                    </a:lnTo>
                    <a:lnTo>
                      <a:pt x="1594" y="319"/>
                    </a:lnTo>
                    <a:lnTo>
                      <a:pt x="1591" y="319"/>
                    </a:lnTo>
                    <a:lnTo>
                      <a:pt x="1580" y="333"/>
                    </a:lnTo>
                    <a:lnTo>
                      <a:pt x="1570" y="343"/>
                    </a:lnTo>
                    <a:lnTo>
                      <a:pt x="1564" y="348"/>
                    </a:lnTo>
                    <a:lnTo>
                      <a:pt x="1559" y="349"/>
                    </a:lnTo>
                    <a:lnTo>
                      <a:pt x="1555" y="349"/>
                    </a:lnTo>
                    <a:lnTo>
                      <a:pt x="1554" y="347"/>
                    </a:lnTo>
                    <a:lnTo>
                      <a:pt x="1552" y="343"/>
                    </a:lnTo>
                    <a:lnTo>
                      <a:pt x="1554" y="341"/>
                    </a:lnTo>
                    <a:lnTo>
                      <a:pt x="1555" y="337"/>
                    </a:lnTo>
                    <a:lnTo>
                      <a:pt x="1556" y="334"/>
                    </a:lnTo>
                    <a:lnTo>
                      <a:pt x="1547" y="333"/>
                    </a:lnTo>
                    <a:lnTo>
                      <a:pt x="1542" y="333"/>
                    </a:lnTo>
                    <a:lnTo>
                      <a:pt x="1537" y="334"/>
                    </a:lnTo>
                    <a:lnTo>
                      <a:pt x="1532" y="334"/>
                    </a:lnTo>
                    <a:lnTo>
                      <a:pt x="1517" y="336"/>
                    </a:lnTo>
                    <a:lnTo>
                      <a:pt x="1506" y="342"/>
                    </a:lnTo>
                    <a:lnTo>
                      <a:pt x="1497" y="351"/>
                    </a:lnTo>
                    <a:lnTo>
                      <a:pt x="1491" y="362"/>
                    </a:lnTo>
                    <a:lnTo>
                      <a:pt x="1486" y="377"/>
                    </a:lnTo>
                    <a:lnTo>
                      <a:pt x="1463" y="377"/>
                    </a:lnTo>
                    <a:lnTo>
                      <a:pt x="1456" y="376"/>
                    </a:lnTo>
                    <a:lnTo>
                      <a:pt x="1448" y="372"/>
                    </a:lnTo>
                    <a:lnTo>
                      <a:pt x="1439" y="370"/>
                    </a:lnTo>
                    <a:lnTo>
                      <a:pt x="1428" y="368"/>
                    </a:lnTo>
                    <a:lnTo>
                      <a:pt x="1417" y="368"/>
                    </a:lnTo>
                    <a:lnTo>
                      <a:pt x="1401" y="370"/>
                    </a:lnTo>
                    <a:lnTo>
                      <a:pt x="1382" y="372"/>
                    </a:lnTo>
                    <a:lnTo>
                      <a:pt x="1364" y="375"/>
                    </a:lnTo>
                    <a:lnTo>
                      <a:pt x="1352" y="377"/>
                    </a:lnTo>
                    <a:lnTo>
                      <a:pt x="1339" y="383"/>
                    </a:lnTo>
                    <a:lnTo>
                      <a:pt x="1326" y="392"/>
                    </a:lnTo>
                    <a:lnTo>
                      <a:pt x="1296" y="422"/>
                    </a:lnTo>
                    <a:lnTo>
                      <a:pt x="1286" y="430"/>
                    </a:lnTo>
                    <a:lnTo>
                      <a:pt x="1278" y="439"/>
                    </a:lnTo>
                    <a:lnTo>
                      <a:pt x="1274" y="448"/>
                    </a:lnTo>
                    <a:lnTo>
                      <a:pt x="1275" y="450"/>
                    </a:lnTo>
                    <a:lnTo>
                      <a:pt x="1278" y="456"/>
                    </a:lnTo>
                    <a:lnTo>
                      <a:pt x="1283" y="461"/>
                    </a:lnTo>
                    <a:lnTo>
                      <a:pt x="1290" y="465"/>
                    </a:lnTo>
                    <a:lnTo>
                      <a:pt x="1299" y="465"/>
                    </a:lnTo>
                    <a:lnTo>
                      <a:pt x="1310" y="460"/>
                    </a:lnTo>
                    <a:lnTo>
                      <a:pt x="1316" y="459"/>
                    </a:lnTo>
                    <a:lnTo>
                      <a:pt x="1323" y="464"/>
                    </a:lnTo>
                    <a:lnTo>
                      <a:pt x="1330" y="470"/>
                    </a:lnTo>
                    <a:lnTo>
                      <a:pt x="1334" y="479"/>
                    </a:lnTo>
                    <a:lnTo>
                      <a:pt x="1337" y="487"/>
                    </a:lnTo>
                    <a:lnTo>
                      <a:pt x="1334" y="499"/>
                    </a:lnTo>
                    <a:lnTo>
                      <a:pt x="1329" y="509"/>
                    </a:lnTo>
                    <a:lnTo>
                      <a:pt x="1326" y="517"/>
                    </a:lnTo>
                    <a:lnTo>
                      <a:pt x="1325" y="524"/>
                    </a:lnTo>
                    <a:lnTo>
                      <a:pt x="1326" y="532"/>
                    </a:lnTo>
                    <a:lnTo>
                      <a:pt x="1325" y="539"/>
                    </a:lnTo>
                    <a:lnTo>
                      <a:pt x="1320" y="551"/>
                    </a:lnTo>
                    <a:lnTo>
                      <a:pt x="1314" y="562"/>
                    </a:lnTo>
                    <a:lnTo>
                      <a:pt x="1306" y="570"/>
                    </a:lnTo>
                    <a:lnTo>
                      <a:pt x="1298" y="580"/>
                    </a:lnTo>
                    <a:lnTo>
                      <a:pt x="1289" y="593"/>
                    </a:lnTo>
                    <a:lnTo>
                      <a:pt x="1279" y="609"/>
                    </a:lnTo>
                    <a:lnTo>
                      <a:pt x="1268" y="621"/>
                    </a:lnTo>
                    <a:lnTo>
                      <a:pt x="1256" y="631"/>
                    </a:lnTo>
                    <a:lnTo>
                      <a:pt x="1245" y="635"/>
                    </a:lnTo>
                    <a:lnTo>
                      <a:pt x="1235" y="635"/>
                    </a:lnTo>
                    <a:lnTo>
                      <a:pt x="1226" y="632"/>
                    </a:lnTo>
                    <a:lnTo>
                      <a:pt x="1220" y="631"/>
                    </a:lnTo>
                    <a:lnTo>
                      <a:pt x="1217" y="631"/>
                    </a:lnTo>
                    <a:lnTo>
                      <a:pt x="1209" y="639"/>
                    </a:lnTo>
                    <a:lnTo>
                      <a:pt x="1204" y="646"/>
                    </a:lnTo>
                    <a:lnTo>
                      <a:pt x="1199" y="656"/>
                    </a:lnTo>
                    <a:lnTo>
                      <a:pt x="1193" y="661"/>
                    </a:lnTo>
                    <a:lnTo>
                      <a:pt x="1190" y="664"/>
                    </a:lnTo>
                    <a:lnTo>
                      <a:pt x="1185" y="669"/>
                    </a:lnTo>
                    <a:lnTo>
                      <a:pt x="1181" y="671"/>
                    </a:lnTo>
                    <a:lnTo>
                      <a:pt x="1178" y="673"/>
                    </a:lnTo>
                    <a:lnTo>
                      <a:pt x="1175" y="673"/>
                    </a:lnTo>
                    <a:lnTo>
                      <a:pt x="1175" y="676"/>
                    </a:lnTo>
                    <a:lnTo>
                      <a:pt x="1176" y="680"/>
                    </a:lnTo>
                    <a:lnTo>
                      <a:pt x="1177" y="683"/>
                    </a:lnTo>
                    <a:lnTo>
                      <a:pt x="1182" y="688"/>
                    </a:lnTo>
                    <a:lnTo>
                      <a:pt x="1190" y="697"/>
                    </a:lnTo>
                    <a:lnTo>
                      <a:pt x="1195" y="708"/>
                    </a:lnTo>
                    <a:lnTo>
                      <a:pt x="1197" y="722"/>
                    </a:lnTo>
                    <a:lnTo>
                      <a:pt x="1197" y="727"/>
                    </a:lnTo>
                    <a:lnTo>
                      <a:pt x="1196" y="731"/>
                    </a:lnTo>
                    <a:lnTo>
                      <a:pt x="1195" y="733"/>
                    </a:lnTo>
                    <a:lnTo>
                      <a:pt x="1192" y="736"/>
                    </a:lnTo>
                    <a:lnTo>
                      <a:pt x="1188" y="737"/>
                    </a:lnTo>
                    <a:lnTo>
                      <a:pt x="1187" y="737"/>
                    </a:lnTo>
                    <a:lnTo>
                      <a:pt x="1185" y="738"/>
                    </a:lnTo>
                    <a:lnTo>
                      <a:pt x="1181" y="738"/>
                    </a:lnTo>
                    <a:lnTo>
                      <a:pt x="1178" y="739"/>
                    </a:lnTo>
                    <a:lnTo>
                      <a:pt x="1176" y="742"/>
                    </a:lnTo>
                    <a:lnTo>
                      <a:pt x="1173" y="743"/>
                    </a:lnTo>
                    <a:lnTo>
                      <a:pt x="1171" y="743"/>
                    </a:lnTo>
                    <a:lnTo>
                      <a:pt x="1168" y="746"/>
                    </a:lnTo>
                    <a:lnTo>
                      <a:pt x="1162" y="746"/>
                    </a:lnTo>
                    <a:lnTo>
                      <a:pt x="1162" y="743"/>
                    </a:lnTo>
                    <a:lnTo>
                      <a:pt x="1165" y="741"/>
                    </a:lnTo>
                    <a:lnTo>
                      <a:pt x="1162" y="738"/>
                    </a:lnTo>
                    <a:lnTo>
                      <a:pt x="1162" y="734"/>
                    </a:lnTo>
                    <a:lnTo>
                      <a:pt x="1165" y="729"/>
                    </a:lnTo>
                    <a:lnTo>
                      <a:pt x="1166" y="728"/>
                    </a:lnTo>
                    <a:lnTo>
                      <a:pt x="1166" y="727"/>
                    </a:lnTo>
                    <a:lnTo>
                      <a:pt x="1165" y="724"/>
                    </a:lnTo>
                    <a:lnTo>
                      <a:pt x="1165" y="722"/>
                    </a:lnTo>
                    <a:lnTo>
                      <a:pt x="1163" y="719"/>
                    </a:lnTo>
                    <a:lnTo>
                      <a:pt x="1162" y="719"/>
                    </a:lnTo>
                    <a:lnTo>
                      <a:pt x="1160" y="717"/>
                    </a:lnTo>
                    <a:lnTo>
                      <a:pt x="1160" y="713"/>
                    </a:lnTo>
                    <a:lnTo>
                      <a:pt x="1162" y="713"/>
                    </a:lnTo>
                    <a:lnTo>
                      <a:pt x="1165" y="712"/>
                    </a:lnTo>
                    <a:lnTo>
                      <a:pt x="1166" y="709"/>
                    </a:lnTo>
                    <a:lnTo>
                      <a:pt x="1166" y="708"/>
                    </a:lnTo>
                    <a:lnTo>
                      <a:pt x="1163" y="703"/>
                    </a:lnTo>
                    <a:lnTo>
                      <a:pt x="1161" y="700"/>
                    </a:lnTo>
                    <a:lnTo>
                      <a:pt x="1157" y="699"/>
                    </a:lnTo>
                    <a:lnTo>
                      <a:pt x="1153" y="699"/>
                    </a:lnTo>
                    <a:lnTo>
                      <a:pt x="1151" y="702"/>
                    </a:lnTo>
                    <a:lnTo>
                      <a:pt x="1150" y="702"/>
                    </a:lnTo>
                    <a:lnTo>
                      <a:pt x="1147" y="699"/>
                    </a:lnTo>
                    <a:lnTo>
                      <a:pt x="1146" y="697"/>
                    </a:lnTo>
                    <a:lnTo>
                      <a:pt x="1146" y="692"/>
                    </a:lnTo>
                    <a:lnTo>
                      <a:pt x="1150" y="688"/>
                    </a:lnTo>
                    <a:lnTo>
                      <a:pt x="1150" y="676"/>
                    </a:lnTo>
                    <a:lnTo>
                      <a:pt x="1146" y="676"/>
                    </a:lnTo>
                    <a:lnTo>
                      <a:pt x="1143" y="675"/>
                    </a:lnTo>
                    <a:lnTo>
                      <a:pt x="1142" y="674"/>
                    </a:lnTo>
                    <a:lnTo>
                      <a:pt x="1140" y="673"/>
                    </a:lnTo>
                    <a:lnTo>
                      <a:pt x="1137" y="673"/>
                    </a:lnTo>
                    <a:lnTo>
                      <a:pt x="1127" y="675"/>
                    </a:lnTo>
                    <a:lnTo>
                      <a:pt x="1119" y="679"/>
                    </a:lnTo>
                    <a:lnTo>
                      <a:pt x="1111" y="683"/>
                    </a:lnTo>
                    <a:lnTo>
                      <a:pt x="1103" y="685"/>
                    </a:lnTo>
                    <a:lnTo>
                      <a:pt x="1103" y="681"/>
                    </a:lnTo>
                    <a:lnTo>
                      <a:pt x="1106" y="679"/>
                    </a:lnTo>
                    <a:lnTo>
                      <a:pt x="1108" y="674"/>
                    </a:lnTo>
                    <a:lnTo>
                      <a:pt x="1111" y="670"/>
                    </a:lnTo>
                    <a:lnTo>
                      <a:pt x="1111" y="668"/>
                    </a:lnTo>
                    <a:lnTo>
                      <a:pt x="1108" y="663"/>
                    </a:lnTo>
                    <a:lnTo>
                      <a:pt x="1103" y="660"/>
                    </a:lnTo>
                    <a:lnTo>
                      <a:pt x="1101" y="660"/>
                    </a:lnTo>
                    <a:lnTo>
                      <a:pt x="1097" y="664"/>
                    </a:lnTo>
                    <a:lnTo>
                      <a:pt x="1097" y="665"/>
                    </a:lnTo>
                    <a:lnTo>
                      <a:pt x="1093" y="670"/>
                    </a:lnTo>
                    <a:lnTo>
                      <a:pt x="1083" y="678"/>
                    </a:lnTo>
                    <a:lnTo>
                      <a:pt x="1079" y="680"/>
                    </a:lnTo>
                    <a:lnTo>
                      <a:pt x="1074" y="683"/>
                    </a:lnTo>
                    <a:lnTo>
                      <a:pt x="1071" y="683"/>
                    </a:lnTo>
                    <a:lnTo>
                      <a:pt x="1068" y="684"/>
                    </a:lnTo>
                    <a:lnTo>
                      <a:pt x="1066" y="684"/>
                    </a:lnTo>
                    <a:lnTo>
                      <a:pt x="1063" y="685"/>
                    </a:lnTo>
                    <a:lnTo>
                      <a:pt x="1062" y="688"/>
                    </a:lnTo>
                    <a:lnTo>
                      <a:pt x="1062" y="690"/>
                    </a:lnTo>
                    <a:lnTo>
                      <a:pt x="1063" y="693"/>
                    </a:lnTo>
                    <a:lnTo>
                      <a:pt x="1064" y="694"/>
                    </a:lnTo>
                    <a:lnTo>
                      <a:pt x="1069" y="697"/>
                    </a:lnTo>
                    <a:lnTo>
                      <a:pt x="1073" y="700"/>
                    </a:lnTo>
                    <a:lnTo>
                      <a:pt x="1074" y="703"/>
                    </a:lnTo>
                    <a:lnTo>
                      <a:pt x="1074" y="704"/>
                    </a:lnTo>
                    <a:lnTo>
                      <a:pt x="1076" y="707"/>
                    </a:lnTo>
                    <a:lnTo>
                      <a:pt x="1081" y="709"/>
                    </a:lnTo>
                    <a:lnTo>
                      <a:pt x="1089" y="709"/>
                    </a:lnTo>
                    <a:lnTo>
                      <a:pt x="1091" y="708"/>
                    </a:lnTo>
                    <a:lnTo>
                      <a:pt x="1091" y="707"/>
                    </a:lnTo>
                    <a:lnTo>
                      <a:pt x="1092" y="704"/>
                    </a:lnTo>
                    <a:lnTo>
                      <a:pt x="1093" y="703"/>
                    </a:lnTo>
                    <a:lnTo>
                      <a:pt x="1093" y="702"/>
                    </a:lnTo>
                    <a:lnTo>
                      <a:pt x="1094" y="700"/>
                    </a:lnTo>
                    <a:lnTo>
                      <a:pt x="1097" y="700"/>
                    </a:lnTo>
                    <a:lnTo>
                      <a:pt x="1099" y="702"/>
                    </a:lnTo>
                    <a:lnTo>
                      <a:pt x="1103" y="705"/>
                    </a:lnTo>
                    <a:lnTo>
                      <a:pt x="1106" y="707"/>
                    </a:lnTo>
                    <a:lnTo>
                      <a:pt x="1114" y="707"/>
                    </a:lnTo>
                    <a:lnTo>
                      <a:pt x="1117" y="708"/>
                    </a:lnTo>
                    <a:lnTo>
                      <a:pt x="1118" y="709"/>
                    </a:lnTo>
                    <a:lnTo>
                      <a:pt x="1111" y="714"/>
                    </a:lnTo>
                    <a:lnTo>
                      <a:pt x="1102" y="717"/>
                    </a:lnTo>
                    <a:lnTo>
                      <a:pt x="1094" y="722"/>
                    </a:lnTo>
                    <a:lnTo>
                      <a:pt x="1089" y="728"/>
                    </a:lnTo>
                    <a:lnTo>
                      <a:pt x="1088" y="731"/>
                    </a:lnTo>
                    <a:lnTo>
                      <a:pt x="1087" y="732"/>
                    </a:lnTo>
                    <a:lnTo>
                      <a:pt x="1084" y="733"/>
                    </a:lnTo>
                    <a:lnTo>
                      <a:pt x="1083" y="734"/>
                    </a:lnTo>
                    <a:lnTo>
                      <a:pt x="1081" y="736"/>
                    </a:lnTo>
                    <a:lnTo>
                      <a:pt x="1081" y="738"/>
                    </a:lnTo>
                    <a:lnTo>
                      <a:pt x="1082" y="742"/>
                    </a:lnTo>
                    <a:lnTo>
                      <a:pt x="1083" y="744"/>
                    </a:lnTo>
                    <a:lnTo>
                      <a:pt x="1087" y="747"/>
                    </a:lnTo>
                    <a:lnTo>
                      <a:pt x="1089" y="748"/>
                    </a:lnTo>
                    <a:lnTo>
                      <a:pt x="1092" y="748"/>
                    </a:lnTo>
                    <a:lnTo>
                      <a:pt x="1092" y="756"/>
                    </a:lnTo>
                    <a:lnTo>
                      <a:pt x="1093" y="756"/>
                    </a:lnTo>
                    <a:lnTo>
                      <a:pt x="1093" y="757"/>
                    </a:lnTo>
                    <a:lnTo>
                      <a:pt x="1094" y="758"/>
                    </a:lnTo>
                    <a:lnTo>
                      <a:pt x="1096" y="761"/>
                    </a:lnTo>
                    <a:lnTo>
                      <a:pt x="1096" y="763"/>
                    </a:lnTo>
                    <a:lnTo>
                      <a:pt x="1097" y="766"/>
                    </a:lnTo>
                    <a:lnTo>
                      <a:pt x="1102" y="773"/>
                    </a:lnTo>
                    <a:lnTo>
                      <a:pt x="1106" y="781"/>
                    </a:lnTo>
                    <a:lnTo>
                      <a:pt x="1108" y="790"/>
                    </a:lnTo>
                    <a:lnTo>
                      <a:pt x="1109" y="801"/>
                    </a:lnTo>
                    <a:lnTo>
                      <a:pt x="1108" y="810"/>
                    </a:lnTo>
                    <a:lnTo>
                      <a:pt x="1104" y="817"/>
                    </a:lnTo>
                    <a:lnTo>
                      <a:pt x="1103" y="825"/>
                    </a:lnTo>
                    <a:lnTo>
                      <a:pt x="1098" y="829"/>
                    </a:lnTo>
                    <a:lnTo>
                      <a:pt x="1092" y="835"/>
                    </a:lnTo>
                    <a:lnTo>
                      <a:pt x="1087" y="842"/>
                    </a:lnTo>
                    <a:lnTo>
                      <a:pt x="1083" y="848"/>
                    </a:lnTo>
                    <a:lnTo>
                      <a:pt x="1081" y="854"/>
                    </a:lnTo>
                    <a:lnTo>
                      <a:pt x="1077" y="861"/>
                    </a:lnTo>
                    <a:lnTo>
                      <a:pt x="1073" y="868"/>
                    </a:lnTo>
                    <a:lnTo>
                      <a:pt x="1067" y="870"/>
                    </a:lnTo>
                    <a:lnTo>
                      <a:pt x="1064" y="875"/>
                    </a:lnTo>
                    <a:lnTo>
                      <a:pt x="1063" y="876"/>
                    </a:lnTo>
                    <a:lnTo>
                      <a:pt x="1060" y="878"/>
                    </a:lnTo>
                    <a:lnTo>
                      <a:pt x="1054" y="881"/>
                    </a:lnTo>
                    <a:lnTo>
                      <a:pt x="1049" y="886"/>
                    </a:lnTo>
                    <a:lnTo>
                      <a:pt x="1043" y="892"/>
                    </a:lnTo>
                    <a:lnTo>
                      <a:pt x="1037" y="895"/>
                    </a:lnTo>
                    <a:lnTo>
                      <a:pt x="1027" y="897"/>
                    </a:lnTo>
                    <a:lnTo>
                      <a:pt x="1024" y="897"/>
                    </a:lnTo>
                    <a:lnTo>
                      <a:pt x="1022" y="895"/>
                    </a:lnTo>
                    <a:lnTo>
                      <a:pt x="1019" y="893"/>
                    </a:lnTo>
                    <a:lnTo>
                      <a:pt x="1015" y="893"/>
                    </a:lnTo>
                    <a:lnTo>
                      <a:pt x="1015" y="895"/>
                    </a:lnTo>
                    <a:lnTo>
                      <a:pt x="1013" y="898"/>
                    </a:lnTo>
                    <a:lnTo>
                      <a:pt x="1012" y="900"/>
                    </a:lnTo>
                    <a:lnTo>
                      <a:pt x="1005" y="904"/>
                    </a:lnTo>
                    <a:lnTo>
                      <a:pt x="999" y="905"/>
                    </a:lnTo>
                    <a:lnTo>
                      <a:pt x="991" y="908"/>
                    </a:lnTo>
                    <a:lnTo>
                      <a:pt x="989" y="909"/>
                    </a:lnTo>
                    <a:lnTo>
                      <a:pt x="985" y="909"/>
                    </a:lnTo>
                    <a:lnTo>
                      <a:pt x="981" y="910"/>
                    </a:lnTo>
                    <a:lnTo>
                      <a:pt x="976" y="913"/>
                    </a:lnTo>
                    <a:lnTo>
                      <a:pt x="975" y="915"/>
                    </a:lnTo>
                    <a:lnTo>
                      <a:pt x="975" y="919"/>
                    </a:lnTo>
                    <a:lnTo>
                      <a:pt x="974" y="920"/>
                    </a:lnTo>
                    <a:lnTo>
                      <a:pt x="974" y="922"/>
                    </a:lnTo>
                    <a:lnTo>
                      <a:pt x="971" y="922"/>
                    </a:lnTo>
                    <a:lnTo>
                      <a:pt x="969" y="919"/>
                    </a:lnTo>
                    <a:lnTo>
                      <a:pt x="969" y="912"/>
                    </a:lnTo>
                    <a:lnTo>
                      <a:pt x="961" y="909"/>
                    </a:lnTo>
                    <a:lnTo>
                      <a:pt x="958" y="909"/>
                    </a:lnTo>
                    <a:lnTo>
                      <a:pt x="950" y="907"/>
                    </a:lnTo>
                    <a:lnTo>
                      <a:pt x="944" y="913"/>
                    </a:lnTo>
                    <a:lnTo>
                      <a:pt x="936" y="919"/>
                    </a:lnTo>
                    <a:lnTo>
                      <a:pt x="929" y="924"/>
                    </a:lnTo>
                    <a:lnTo>
                      <a:pt x="924" y="932"/>
                    </a:lnTo>
                    <a:lnTo>
                      <a:pt x="921" y="941"/>
                    </a:lnTo>
                    <a:lnTo>
                      <a:pt x="921" y="942"/>
                    </a:lnTo>
                    <a:lnTo>
                      <a:pt x="925" y="946"/>
                    </a:lnTo>
                    <a:lnTo>
                      <a:pt x="934" y="956"/>
                    </a:lnTo>
                    <a:lnTo>
                      <a:pt x="940" y="964"/>
                    </a:lnTo>
                    <a:lnTo>
                      <a:pt x="949" y="972"/>
                    </a:lnTo>
                    <a:lnTo>
                      <a:pt x="958" y="982"/>
                    </a:lnTo>
                    <a:lnTo>
                      <a:pt x="963" y="996"/>
                    </a:lnTo>
                    <a:lnTo>
                      <a:pt x="965" y="1011"/>
                    </a:lnTo>
                    <a:lnTo>
                      <a:pt x="964" y="1019"/>
                    </a:lnTo>
                    <a:lnTo>
                      <a:pt x="961" y="1025"/>
                    </a:lnTo>
                    <a:lnTo>
                      <a:pt x="960" y="1031"/>
                    </a:lnTo>
                    <a:lnTo>
                      <a:pt x="950" y="1035"/>
                    </a:lnTo>
                    <a:lnTo>
                      <a:pt x="944" y="1039"/>
                    </a:lnTo>
                    <a:lnTo>
                      <a:pt x="935" y="1044"/>
                    </a:lnTo>
                    <a:lnTo>
                      <a:pt x="934" y="1045"/>
                    </a:lnTo>
                    <a:lnTo>
                      <a:pt x="933" y="1047"/>
                    </a:lnTo>
                    <a:lnTo>
                      <a:pt x="931" y="1049"/>
                    </a:lnTo>
                    <a:lnTo>
                      <a:pt x="930" y="1051"/>
                    </a:lnTo>
                    <a:lnTo>
                      <a:pt x="929" y="1053"/>
                    </a:lnTo>
                    <a:lnTo>
                      <a:pt x="925" y="1053"/>
                    </a:lnTo>
                    <a:lnTo>
                      <a:pt x="925" y="1056"/>
                    </a:lnTo>
                    <a:lnTo>
                      <a:pt x="922" y="1058"/>
                    </a:lnTo>
                    <a:lnTo>
                      <a:pt x="921" y="1060"/>
                    </a:lnTo>
                    <a:lnTo>
                      <a:pt x="917" y="1064"/>
                    </a:lnTo>
                    <a:lnTo>
                      <a:pt x="916" y="1064"/>
                    </a:lnTo>
                    <a:lnTo>
                      <a:pt x="914" y="1061"/>
                    </a:lnTo>
                    <a:lnTo>
                      <a:pt x="912" y="1059"/>
                    </a:lnTo>
                    <a:lnTo>
                      <a:pt x="912" y="1051"/>
                    </a:lnTo>
                    <a:lnTo>
                      <a:pt x="914" y="1050"/>
                    </a:lnTo>
                    <a:lnTo>
                      <a:pt x="912" y="1047"/>
                    </a:lnTo>
                    <a:lnTo>
                      <a:pt x="911" y="1044"/>
                    </a:lnTo>
                    <a:lnTo>
                      <a:pt x="905" y="1044"/>
                    </a:lnTo>
                    <a:lnTo>
                      <a:pt x="900" y="1041"/>
                    </a:lnTo>
                    <a:lnTo>
                      <a:pt x="897" y="1039"/>
                    </a:lnTo>
                    <a:lnTo>
                      <a:pt x="897" y="1036"/>
                    </a:lnTo>
                    <a:lnTo>
                      <a:pt x="895" y="1036"/>
                    </a:lnTo>
                    <a:lnTo>
                      <a:pt x="892" y="1035"/>
                    </a:lnTo>
                    <a:lnTo>
                      <a:pt x="891" y="1034"/>
                    </a:lnTo>
                    <a:lnTo>
                      <a:pt x="891" y="1032"/>
                    </a:lnTo>
                    <a:lnTo>
                      <a:pt x="890" y="1031"/>
                    </a:lnTo>
                    <a:lnTo>
                      <a:pt x="890" y="1029"/>
                    </a:lnTo>
                    <a:lnTo>
                      <a:pt x="889" y="1027"/>
                    </a:lnTo>
                    <a:lnTo>
                      <a:pt x="887" y="1025"/>
                    </a:lnTo>
                    <a:lnTo>
                      <a:pt x="884" y="1022"/>
                    </a:lnTo>
                    <a:lnTo>
                      <a:pt x="881" y="1020"/>
                    </a:lnTo>
                    <a:lnTo>
                      <a:pt x="870" y="1016"/>
                    </a:lnTo>
                    <a:lnTo>
                      <a:pt x="869" y="1015"/>
                    </a:lnTo>
                    <a:lnTo>
                      <a:pt x="869" y="1014"/>
                    </a:lnTo>
                    <a:lnTo>
                      <a:pt x="867" y="1012"/>
                    </a:lnTo>
                    <a:lnTo>
                      <a:pt x="867" y="1011"/>
                    </a:lnTo>
                    <a:lnTo>
                      <a:pt x="866" y="1009"/>
                    </a:lnTo>
                    <a:lnTo>
                      <a:pt x="864" y="1007"/>
                    </a:lnTo>
                    <a:lnTo>
                      <a:pt x="860" y="1006"/>
                    </a:lnTo>
                    <a:lnTo>
                      <a:pt x="856" y="1006"/>
                    </a:lnTo>
                    <a:lnTo>
                      <a:pt x="855" y="1007"/>
                    </a:lnTo>
                    <a:lnTo>
                      <a:pt x="855" y="1014"/>
                    </a:lnTo>
                    <a:lnTo>
                      <a:pt x="856" y="1015"/>
                    </a:lnTo>
                    <a:lnTo>
                      <a:pt x="856" y="1019"/>
                    </a:lnTo>
                    <a:lnTo>
                      <a:pt x="855" y="1026"/>
                    </a:lnTo>
                    <a:lnTo>
                      <a:pt x="851" y="1032"/>
                    </a:lnTo>
                    <a:lnTo>
                      <a:pt x="846" y="1037"/>
                    </a:lnTo>
                    <a:lnTo>
                      <a:pt x="845" y="1045"/>
                    </a:lnTo>
                    <a:lnTo>
                      <a:pt x="845" y="1049"/>
                    </a:lnTo>
                    <a:lnTo>
                      <a:pt x="846" y="1051"/>
                    </a:lnTo>
                    <a:lnTo>
                      <a:pt x="851" y="1054"/>
                    </a:lnTo>
                    <a:lnTo>
                      <a:pt x="852" y="1055"/>
                    </a:lnTo>
                    <a:lnTo>
                      <a:pt x="855" y="1056"/>
                    </a:lnTo>
                    <a:lnTo>
                      <a:pt x="858" y="1060"/>
                    </a:lnTo>
                    <a:lnTo>
                      <a:pt x="858" y="1064"/>
                    </a:lnTo>
                    <a:lnTo>
                      <a:pt x="857" y="1064"/>
                    </a:lnTo>
                    <a:lnTo>
                      <a:pt x="861" y="1075"/>
                    </a:lnTo>
                    <a:lnTo>
                      <a:pt x="862" y="1078"/>
                    </a:lnTo>
                    <a:lnTo>
                      <a:pt x="869" y="1083"/>
                    </a:lnTo>
                    <a:lnTo>
                      <a:pt x="876" y="1086"/>
                    </a:lnTo>
                    <a:lnTo>
                      <a:pt x="884" y="1092"/>
                    </a:lnTo>
                    <a:lnTo>
                      <a:pt x="891" y="1095"/>
                    </a:lnTo>
                    <a:lnTo>
                      <a:pt x="896" y="1103"/>
                    </a:lnTo>
                    <a:lnTo>
                      <a:pt x="897" y="1112"/>
                    </a:lnTo>
                    <a:lnTo>
                      <a:pt x="897" y="1115"/>
                    </a:lnTo>
                    <a:lnTo>
                      <a:pt x="896" y="1117"/>
                    </a:lnTo>
                    <a:lnTo>
                      <a:pt x="896" y="1123"/>
                    </a:lnTo>
                    <a:lnTo>
                      <a:pt x="897" y="1125"/>
                    </a:lnTo>
                    <a:lnTo>
                      <a:pt x="901" y="1129"/>
                    </a:lnTo>
                    <a:lnTo>
                      <a:pt x="904" y="1134"/>
                    </a:lnTo>
                    <a:lnTo>
                      <a:pt x="905" y="1138"/>
                    </a:lnTo>
                    <a:lnTo>
                      <a:pt x="905" y="1141"/>
                    </a:lnTo>
                    <a:lnTo>
                      <a:pt x="906" y="1142"/>
                    </a:lnTo>
                    <a:lnTo>
                      <a:pt x="907" y="1146"/>
                    </a:lnTo>
                    <a:lnTo>
                      <a:pt x="902" y="1146"/>
                    </a:lnTo>
                    <a:lnTo>
                      <a:pt x="901" y="1147"/>
                    </a:lnTo>
                    <a:lnTo>
                      <a:pt x="900" y="1147"/>
                    </a:lnTo>
                    <a:lnTo>
                      <a:pt x="899" y="1148"/>
                    </a:lnTo>
                    <a:lnTo>
                      <a:pt x="897" y="1148"/>
                    </a:lnTo>
                    <a:lnTo>
                      <a:pt x="894" y="1144"/>
                    </a:lnTo>
                    <a:lnTo>
                      <a:pt x="892" y="1144"/>
                    </a:lnTo>
                    <a:lnTo>
                      <a:pt x="880" y="1137"/>
                    </a:lnTo>
                    <a:lnTo>
                      <a:pt x="871" y="1127"/>
                    </a:lnTo>
                    <a:lnTo>
                      <a:pt x="864" y="1114"/>
                    </a:lnTo>
                    <a:lnTo>
                      <a:pt x="860" y="1099"/>
                    </a:lnTo>
                    <a:lnTo>
                      <a:pt x="855" y="1084"/>
                    </a:lnTo>
                    <a:lnTo>
                      <a:pt x="852" y="1079"/>
                    </a:lnTo>
                    <a:lnTo>
                      <a:pt x="850" y="1073"/>
                    </a:lnTo>
                    <a:lnTo>
                      <a:pt x="846" y="1066"/>
                    </a:lnTo>
                    <a:lnTo>
                      <a:pt x="842" y="1064"/>
                    </a:lnTo>
                    <a:lnTo>
                      <a:pt x="840" y="1064"/>
                    </a:lnTo>
                    <a:lnTo>
                      <a:pt x="840" y="1065"/>
                    </a:lnTo>
                    <a:lnTo>
                      <a:pt x="838" y="1065"/>
                    </a:lnTo>
                    <a:lnTo>
                      <a:pt x="837" y="1064"/>
                    </a:lnTo>
                    <a:lnTo>
                      <a:pt x="837" y="1061"/>
                    </a:lnTo>
                    <a:lnTo>
                      <a:pt x="840" y="1046"/>
                    </a:lnTo>
                    <a:lnTo>
                      <a:pt x="841" y="1046"/>
                    </a:lnTo>
                    <a:lnTo>
                      <a:pt x="840" y="1045"/>
                    </a:lnTo>
                    <a:lnTo>
                      <a:pt x="840" y="1040"/>
                    </a:lnTo>
                    <a:lnTo>
                      <a:pt x="841" y="1036"/>
                    </a:lnTo>
                    <a:lnTo>
                      <a:pt x="841" y="1031"/>
                    </a:lnTo>
                    <a:lnTo>
                      <a:pt x="840" y="1019"/>
                    </a:lnTo>
                    <a:lnTo>
                      <a:pt x="832" y="998"/>
                    </a:lnTo>
                    <a:lnTo>
                      <a:pt x="831" y="988"/>
                    </a:lnTo>
                    <a:lnTo>
                      <a:pt x="830" y="988"/>
                    </a:lnTo>
                    <a:lnTo>
                      <a:pt x="828" y="987"/>
                    </a:lnTo>
                    <a:lnTo>
                      <a:pt x="828" y="985"/>
                    </a:lnTo>
                    <a:lnTo>
                      <a:pt x="830" y="982"/>
                    </a:lnTo>
                    <a:lnTo>
                      <a:pt x="830" y="973"/>
                    </a:lnTo>
                    <a:lnTo>
                      <a:pt x="828" y="971"/>
                    </a:lnTo>
                    <a:lnTo>
                      <a:pt x="827" y="970"/>
                    </a:lnTo>
                    <a:lnTo>
                      <a:pt x="826" y="970"/>
                    </a:lnTo>
                    <a:lnTo>
                      <a:pt x="823" y="968"/>
                    </a:lnTo>
                    <a:lnTo>
                      <a:pt x="822" y="967"/>
                    </a:lnTo>
                    <a:lnTo>
                      <a:pt x="822" y="966"/>
                    </a:lnTo>
                    <a:lnTo>
                      <a:pt x="821" y="963"/>
                    </a:lnTo>
                    <a:lnTo>
                      <a:pt x="820" y="962"/>
                    </a:lnTo>
                    <a:lnTo>
                      <a:pt x="815" y="968"/>
                    </a:lnTo>
                    <a:lnTo>
                      <a:pt x="811" y="975"/>
                    </a:lnTo>
                    <a:lnTo>
                      <a:pt x="806" y="980"/>
                    </a:lnTo>
                    <a:lnTo>
                      <a:pt x="798" y="981"/>
                    </a:lnTo>
                    <a:lnTo>
                      <a:pt x="796" y="981"/>
                    </a:lnTo>
                    <a:lnTo>
                      <a:pt x="793" y="980"/>
                    </a:lnTo>
                    <a:lnTo>
                      <a:pt x="793" y="978"/>
                    </a:lnTo>
                    <a:lnTo>
                      <a:pt x="792" y="976"/>
                    </a:lnTo>
                    <a:lnTo>
                      <a:pt x="792" y="967"/>
                    </a:lnTo>
                    <a:lnTo>
                      <a:pt x="793" y="964"/>
                    </a:lnTo>
                    <a:lnTo>
                      <a:pt x="793" y="957"/>
                    </a:lnTo>
                    <a:lnTo>
                      <a:pt x="792" y="956"/>
                    </a:lnTo>
                    <a:lnTo>
                      <a:pt x="792" y="954"/>
                    </a:lnTo>
                    <a:lnTo>
                      <a:pt x="791" y="953"/>
                    </a:lnTo>
                    <a:lnTo>
                      <a:pt x="786" y="942"/>
                    </a:lnTo>
                    <a:lnTo>
                      <a:pt x="779" y="932"/>
                    </a:lnTo>
                    <a:lnTo>
                      <a:pt x="776" y="928"/>
                    </a:lnTo>
                    <a:lnTo>
                      <a:pt x="772" y="925"/>
                    </a:lnTo>
                    <a:lnTo>
                      <a:pt x="768" y="922"/>
                    </a:lnTo>
                    <a:lnTo>
                      <a:pt x="766" y="918"/>
                    </a:lnTo>
                    <a:lnTo>
                      <a:pt x="763" y="910"/>
                    </a:lnTo>
                    <a:lnTo>
                      <a:pt x="763" y="905"/>
                    </a:lnTo>
                    <a:lnTo>
                      <a:pt x="762" y="902"/>
                    </a:lnTo>
                    <a:lnTo>
                      <a:pt x="761" y="899"/>
                    </a:lnTo>
                    <a:lnTo>
                      <a:pt x="758" y="897"/>
                    </a:lnTo>
                    <a:lnTo>
                      <a:pt x="747" y="893"/>
                    </a:lnTo>
                    <a:lnTo>
                      <a:pt x="744" y="900"/>
                    </a:lnTo>
                    <a:lnTo>
                      <a:pt x="741" y="905"/>
                    </a:lnTo>
                    <a:lnTo>
                      <a:pt x="733" y="908"/>
                    </a:lnTo>
                    <a:lnTo>
                      <a:pt x="723" y="908"/>
                    </a:lnTo>
                    <a:lnTo>
                      <a:pt x="720" y="907"/>
                    </a:lnTo>
                    <a:lnTo>
                      <a:pt x="718" y="904"/>
                    </a:lnTo>
                    <a:lnTo>
                      <a:pt x="715" y="903"/>
                    </a:lnTo>
                    <a:lnTo>
                      <a:pt x="714" y="905"/>
                    </a:lnTo>
                    <a:lnTo>
                      <a:pt x="712" y="908"/>
                    </a:lnTo>
                    <a:lnTo>
                      <a:pt x="704" y="912"/>
                    </a:lnTo>
                    <a:lnTo>
                      <a:pt x="703" y="913"/>
                    </a:lnTo>
                    <a:lnTo>
                      <a:pt x="702" y="918"/>
                    </a:lnTo>
                    <a:lnTo>
                      <a:pt x="702" y="922"/>
                    </a:lnTo>
                    <a:lnTo>
                      <a:pt x="700" y="924"/>
                    </a:lnTo>
                    <a:lnTo>
                      <a:pt x="698" y="927"/>
                    </a:lnTo>
                    <a:lnTo>
                      <a:pt x="689" y="933"/>
                    </a:lnTo>
                    <a:lnTo>
                      <a:pt x="680" y="938"/>
                    </a:lnTo>
                    <a:lnTo>
                      <a:pt x="673" y="943"/>
                    </a:lnTo>
                    <a:lnTo>
                      <a:pt x="649" y="967"/>
                    </a:lnTo>
                    <a:lnTo>
                      <a:pt x="648" y="970"/>
                    </a:lnTo>
                    <a:lnTo>
                      <a:pt x="645" y="972"/>
                    </a:lnTo>
                    <a:lnTo>
                      <a:pt x="643" y="973"/>
                    </a:lnTo>
                    <a:lnTo>
                      <a:pt x="640" y="976"/>
                    </a:lnTo>
                    <a:lnTo>
                      <a:pt x="639" y="976"/>
                    </a:lnTo>
                    <a:lnTo>
                      <a:pt x="635" y="977"/>
                    </a:lnTo>
                    <a:lnTo>
                      <a:pt x="633" y="978"/>
                    </a:lnTo>
                    <a:lnTo>
                      <a:pt x="629" y="980"/>
                    </a:lnTo>
                    <a:lnTo>
                      <a:pt x="626" y="981"/>
                    </a:lnTo>
                    <a:lnTo>
                      <a:pt x="623" y="985"/>
                    </a:lnTo>
                    <a:lnTo>
                      <a:pt x="623" y="993"/>
                    </a:lnTo>
                    <a:lnTo>
                      <a:pt x="624" y="997"/>
                    </a:lnTo>
                    <a:lnTo>
                      <a:pt x="625" y="1002"/>
                    </a:lnTo>
                    <a:lnTo>
                      <a:pt x="625" y="1006"/>
                    </a:lnTo>
                    <a:lnTo>
                      <a:pt x="624" y="1020"/>
                    </a:lnTo>
                    <a:lnTo>
                      <a:pt x="621" y="1031"/>
                    </a:lnTo>
                    <a:lnTo>
                      <a:pt x="623" y="1041"/>
                    </a:lnTo>
                    <a:lnTo>
                      <a:pt x="621" y="1042"/>
                    </a:lnTo>
                    <a:lnTo>
                      <a:pt x="621" y="1044"/>
                    </a:lnTo>
                    <a:lnTo>
                      <a:pt x="616" y="1044"/>
                    </a:lnTo>
                    <a:lnTo>
                      <a:pt x="614" y="1046"/>
                    </a:lnTo>
                    <a:lnTo>
                      <a:pt x="613" y="1049"/>
                    </a:lnTo>
                    <a:lnTo>
                      <a:pt x="611" y="1053"/>
                    </a:lnTo>
                    <a:lnTo>
                      <a:pt x="611" y="1055"/>
                    </a:lnTo>
                    <a:lnTo>
                      <a:pt x="609" y="1058"/>
                    </a:lnTo>
                    <a:lnTo>
                      <a:pt x="606" y="1059"/>
                    </a:lnTo>
                    <a:lnTo>
                      <a:pt x="605" y="1059"/>
                    </a:lnTo>
                    <a:lnTo>
                      <a:pt x="601" y="1063"/>
                    </a:lnTo>
                    <a:lnTo>
                      <a:pt x="599" y="1068"/>
                    </a:lnTo>
                    <a:lnTo>
                      <a:pt x="596" y="1070"/>
                    </a:lnTo>
                    <a:lnTo>
                      <a:pt x="591" y="1070"/>
                    </a:lnTo>
                    <a:lnTo>
                      <a:pt x="590" y="1068"/>
                    </a:lnTo>
                    <a:lnTo>
                      <a:pt x="590" y="1066"/>
                    </a:lnTo>
                    <a:lnTo>
                      <a:pt x="589" y="1066"/>
                    </a:lnTo>
                    <a:lnTo>
                      <a:pt x="586" y="1064"/>
                    </a:lnTo>
                    <a:lnTo>
                      <a:pt x="586" y="1063"/>
                    </a:lnTo>
                    <a:lnTo>
                      <a:pt x="581" y="1049"/>
                    </a:lnTo>
                    <a:lnTo>
                      <a:pt x="576" y="1036"/>
                    </a:lnTo>
                    <a:lnTo>
                      <a:pt x="569" y="1025"/>
                    </a:lnTo>
                    <a:lnTo>
                      <a:pt x="566" y="1022"/>
                    </a:lnTo>
                    <a:lnTo>
                      <a:pt x="565" y="1017"/>
                    </a:lnTo>
                    <a:lnTo>
                      <a:pt x="565" y="1014"/>
                    </a:lnTo>
                    <a:lnTo>
                      <a:pt x="562" y="1006"/>
                    </a:lnTo>
                    <a:lnTo>
                      <a:pt x="560" y="1002"/>
                    </a:lnTo>
                    <a:lnTo>
                      <a:pt x="559" y="1000"/>
                    </a:lnTo>
                    <a:lnTo>
                      <a:pt x="559" y="997"/>
                    </a:lnTo>
                    <a:lnTo>
                      <a:pt x="557" y="993"/>
                    </a:lnTo>
                    <a:lnTo>
                      <a:pt x="554" y="985"/>
                    </a:lnTo>
                    <a:lnTo>
                      <a:pt x="549" y="975"/>
                    </a:lnTo>
                    <a:lnTo>
                      <a:pt x="545" y="964"/>
                    </a:lnTo>
                    <a:lnTo>
                      <a:pt x="541" y="952"/>
                    </a:lnTo>
                    <a:lnTo>
                      <a:pt x="539" y="941"/>
                    </a:lnTo>
                    <a:lnTo>
                      <a:pt x="539" y="939"/>
                    </a:lnTo>
                    <a:lnTo>
                      <a:pt x="537" y="937"/>
                    </a:lnTo>
                    <a:lnTo>
                      <a:pt x="537" y="936"/>
                    </a:lnTo>
                    <a:lnTo>
                      <a:pt x="539" y="932"/>
                    </a:lnTo>
                    <a:lnTo>
                      <a:pt x="539" y="929"/>
                    </a:lnTo>
                    <a:lnTo>
                      <a:pt x="540" y="927"/>
                    </a:lnTo>
                    <a:lnTo>
                      <a:pt x="540" y="919"/>
                    </a:lnTo>
                    <a:lnTo>
                      <a:pt x="539" y="914"/>
                    </a:lnTo>
                    <a:lnTo>
                      <a:pt x="536" y="910"/>
                    </a:lnTo>
                    <a:lnTo>
                      <a:pt x="536" y="905"/>
                    </a:lnTo>
                    <a:lnTo>
                      <a:pt x="539" y="903"/>
                    </a:lnTo>
                    <a:lnTo>
                      <a:pt x="539" y="902"/>
                    </a:lnTo>
                    <a:lnTo>
                      <a:pt x="535" y="902"/>
                    </a:lnTo>
                    <a:lnTo>
                      <a:pt x="532" y="907"/>
                    </a:lnTo>
                    <a:lnTo>
                      <a:pt x="531" y="910"/>
                    </a:lnTo>
                    <a:lnTo>
                      <a:pt x="529" y="913"/>
                    </a:lnTo>
                    <a:lnTo>
                      <a:pt x="527" y="915"/>
                    </a:lnTo>
                    <a:lnTo>
                      <a:pt x="522" y="920"/>
                    </a:lnTo>
                    <a:lnTo>
                      <a:pt x="518" y="920"/>
                    </a:lnTo>
                    <a:lnTo>
                      <a:pt x="511" y="918"/>
                    </a:lnTo>
                    <a:lnTo>
                      <a:pt x="505" y="913"/>
                    </a:lnTo>
                    <a:lnTo>
                      <a:pt x="500" y="907"/>
                    </a:lnTo>
                    <a:lnTo>
                      <a:pt x="495" y="902"/>
                    </a:lnTo>
                    <a:lnTo>
                      <a:pt x="497" y="900"/>
                    </a:lnTo>
                    <a:lnTo>
                      <a:pt x="505" y="900"/>
                    </a:lnTo>
                    <a:lnTo>
                      <a:pt x="507" y="899"/>
                    </a:lnTo>
                    <a:lnTo>
                      <a:pt x="508" y="898"/>
                    </a:lnTo>
                    <a:lnTo>
                      <a:pt x="510" y="895"/>
                    </a:lnTo>
                    <a:lnTo>
                      <a:pt x="511" y="894"/>
                    </a:lnTo>
                    <a:lnTo>
                      <a:pt x="507" y="893"/>
                    </a:lnTo>
                    <a:lnTo>
                      <a:pt x="501" y="893"/>
                    </a:lnTo>
                    <a:lnTo>
                      <a:pt x="492" y="890"/>
                    </a:lnTo>
                    <a:lnTo>
                      <a:pt x="483" y="885"/>
                    </a:lnTo>
                    <a:lnTo>
                      <a:pt x="477" y="879"/>
                    </a:lnTo>
                    <a:lnTo>
                      <a:pt x="476" y="876"/>
                    </a:lnTo>
                    <a:lnTo>
                      <a:pt x="473" y="873"/>
                    </a:lnTo>
                    <a:lnTo>
                      <a:pt x="471" y="865"/>
                    </a:lnTo>
                    <a:lnTo>
                      <a:pt x="470" y="864"/>
                    </a:lnTo>
                    <a:lnTo>
                      <a:pt x="467" y="863"/>
                    </a:lnTo>
                    <a:lnTo>
                      <a:pt x="451" y="863"/>
                    </a:lnTo>
                    <a:lnTo>
                      <a:pt x="449" y="864"/>
                    </a:lnTo>
                    <a:lnTo>
                      <a:pt x="447" y="865"/>
                    </a:lnTo>
                    <a:lnTo>
                      <a:pt x="444" y="865"/>
                    </a:lnTo>
                    <a:lnTo>
                      <a:pt x="433" y="863"/>
                    </a:lnTo>
                    <a:lnTo>
                      <a:pt x="431" y="865"/>
                    </a:lnTo>
                    <a:lnTo>
                      <a:pt x="414" y="865"/>
                    </a:lnTo>
                    <a:lnTo>
                      <a:pt x="403" y="864"/>
                    </a:lnTo>
                    <a:lnTo>
                      <a:pt x="389" y="863"/>
                    </a:lnTo>
                    <a:lnTo>
                      <a:pt x="377" y="861"/>
                    </a:lnTo>
                    <a:lnTo>
                      <a:pt x="375" y="861"/>
                    </a:lnTo>
                    <a:lnTo>
                      <a:pt x="373" y="860"/>
                    </a:lnTo>
                    <a:lnTo>
                      <a:pt x="370" y="860"/>
                    </a:lnTo>
                    <a:lnTo>
                      <a:pt x="368" y="859"/>
                    </a:lnTo>
                    <a:lnTo>
                      <a:pt x="365" y="859"/>
                    </a:lnTo>
                    <a:lnTo>
                      <a:pt x="364" y="858"/>
                    </a:lnTo>
                    <a:lnTo>
                      <a:pt x="363" y="858"/>
                    </a:lnTo>
                    <a:lnTo>
                      <a:pt x="362" y="856"/>
                    </a:lnTo>
                    <a:lnTo>
                      <a:pt x="359" y="851"/>
                    </a:lnTo>
                    <a:lnTo>
                      <a:pt x="359" y="848"/>
                    </a:lnTo>
                    <a:lnTo>
                      <a:pt x="353" y="841"/>
                    </a:lnTo>
                    <a:lnTo>
                      <a:pt x="348" y="841"/>
                    </a:lnTo>
                    <a:lnTo>
                      <a:pt x="345" y="842"/>
                    </a:lnTo>
                    <a:lnTo>
                      <a:pt x="344" y="844"/>
                    </a:lnTo>
                    <a:lnTo>
                      <a:pt x="343" y="846"/>
                    </a:lnTo>
                    <a:lnTo>
                      <a:pt x="342" y="848"/>
                    </a:lnTo>
                    <a:lnTo>
                      <a:pt x="322" y="848"/>
                    </a:lnTo>
                    <a:lnTo>
                      <a:pt x="314" y="842"/>
                    </a:lnTo>
                    <a:lnTo>
                      <a:pt x="308" y="836"/>
                    </a:lnTo>
                    <a:lnTo>
                      <a:pt x="304" y="834"/>
                    </a:lnTo>
                    <a:lnTo>
                      <a:pt x="301" y="832"/>
                    </a:lnTo>
                    <a:lnTo>
                      <a:pt x="298" y="832"/>
                    </a:lnTo>
                    <a:lnTo>
                      <a:pt x="295" y="831"/>
                    </a:lnTo>
                    <a:lnTo>
                      <a:pt x="291" y="829"/>
                    </a:lnTo>
                    <a:lnTo>
                      <a:pt x="290" y="827"/>
                    </a:lnTo>
                    <a:lnTo>
                      <a:pt x="290" y="822"/>
                    </a:lnTo>
                    <a:lnTo>
                      <a:pt x="280" y="807"/>
                    </a:lnTo>
                    <a:lnTo>
                      <a:pt x="273" y="802"/>
                    </a:lnTo>
                    <a:lnTo>
                      <a:pt x="265" y="800"/>
                    </a:lnTo>
                    <a:lnTo>
                      <a:pt x="263" y="800"/>
                    </a:lnTo>
                    <a:lnTo>
                      <a:pt x="260" y="802"/>
                    </a:lnTo>
                    <a:lnTo>
                      <a:pt x="256" y="810"/>
                    </a:lnTo>
                    <a:lnTo>
                      <a:pt x="256" y="819"/>
                    </a:lnTo>
                    <a:lnTo>
                      <a:pt x="258" y="822"/>
                    </a:lnTo>
                    <a:lnTo>
                      <a:pt x="261" y="831"/>
                    </a:lnTo>
                    <a:lnTo>
                      <a:pt x="266" y="840"/>
                    </a:lnTo>
                    <a:lnTo>
                      <a:pt x="274" y="848"/>
                    </a:lnTo>
                    <a:lnTo>
                      <a:pt x="281" y="851"/>
                    </a:lnTo>
                    <a:lnTo>
                      <a:pt x="281" y="855"/>
                    </a:lnTo>
                    <a:lnTo>
                      <a:pt x="283" y="856"/>
                    </a:lnTo>
                    <a:lnTo>
                      <a:pt x="283" y="859"/>
                    </a:lnTo>
                    <a:lnTo>
                      <a:pt x="284" y="861"/>
                    </a:lnTo>
                    <a:lnTo>
                      <a:pt x="286" y="860"/>
                    </a:lnTo>
                    <a:lnTo>
                      <a:pt x="288" y="859"/>
                    </a:lnTo>
                    <a:lnTo>
                      <a:pt x="289" y="856"/>
                    </a:lnTo>
                    <a:lnTo>
                      <a:pt x="291" y="854"/>
                    </a:lnTo>
                    <a:lnTo>
                      <a:pt x="293" y="856"/>
                    </a:lnTo>
                    <a:lnTo>
                      <a:pt x="293" y="863"/>
                    </a:lnTo>
                    <a:lnTo>
                      <a:pt x="291" y="865"/>
                    </a:lnTo>
                    <a:lnTo>
                      <a:pt x="289" y="868"/>
                    </a:lnTo>
                    <a:lnTo>
                      <a:pt x="289" y="871"/>
                    </a:lnTo>
                    <a:lnTo>
                      <a:pt x="291" y="876"/>
                    </a:lnTo>
                    <a:lnTo>
                      <a:pt x="296" y="879"/>
                    </a:lnTo>
                    <a:lnTo>
                      <a:pt x="300" y="879"/>
                    </a:lnTo>
                    <a:lnTo>
                      <a:pt x="304" y="880"/>
                    </a:lnTo>
                    <a:lnTo>
                      <a:pt x="306" y="880"/>
                    </a:lnTo>
                    <a:lnTo>
                      <a:pt x="320" y="879"/>
                    </a:lnTo>
                    <a:lnTo>
                      <a:pt x="329" y="874"/>
                    </a:lnTo>
                    <a:lnTo>
                      <a:pt x="337" y="868"/>
                    </a:lnTo>
                    <a:lnTo>
                      <a:pt x="343" y="860"/>
                    </a:lnTo>
                    <a:lnTo>
                      <a:pt x="350" y="853"/>
                    </a:lnTo>
                    <a:lnTo>
                      <a:pt x="350" y="868"/>
                    </a:lnTo>
                    <a:lnTo>
                      <a:pt x="357" y="876"/>
                    </a:lnTo>
                    <a:lnTo>
                      <a:pt x="364" y="881"/>
                    </a:lnTo>
                    <a:lnTo>
                      <a:pt x="375" y="885"/>
                    </a:lnTo>
                    <a:lnTo>
                      <a:pt x="378" y="886"/>
                    </a:lnTo>
                    <a:lnTo>
                      <a:pt x="380" y="892"/>
                    </a:lnTo>
                    <a:lnTo>
                      <a:pt x="382" y="893"/>
                    </a:lnTo>
                    <a:lnTo>
                      <a:pt x="383" y="895"/>
                    </a:lnTo>
                    <a:lnTo>
                      <a:pt x="383" y="894"/>
                    </a:lnTo>
                    <a:lnTo>
                      <a:pt x="384" y="895"/>
                    </a:lnTo>
                    <a:lnTo>
                      <a:pt x="387" y="897"/>
                    </a:lnTo>
                    <a:lnTo>
                      <a:pt x="388" y="898"/>
                    </a:lnTo>
                    <a:lnTo>
                      <a:pt x="391" y="899"/>
                    </a:lnTo>
                    <a:lnTo>
                      <a:pt x="391" y="900"/>
                    </a:lnTo>
                    <a:lnTo>
                      <a:pt x="389" y="907"/>
                    </a:lnTo>
                    <a:lnTo>
                      <a:pt x="385" y="912"/>
                    </a:lnTo>
                    <a:lnTo>
                      <a:pt x="380" y="917"/>
                    </a:lnTo>
                    <a:lnTo>
                      <a:pt x="379" y="923"/>
                    </a:lnTo>
                    <a:lnTo>
                      <a:pt x="375" y="923"/>
                    </a:lnTo>
                    <a:lnTo>
                      <a:pt x="372" y="924"/>
                    </a:lnTo>
                    <a:lnTo>
                      <a:pt x="367" y="929"/>
                    </a:lnTo>
                    <a:lnTo>
                      <a:pt x="367" y="932"/>
                    </a:lnTo>
                    <a:lnTo>
                      <a:pt x="365" y="934"/>
                    </a:lnTo>
                    <a:lnTo>
                      <a:pt x="365" y="938"/>
                    </a:lnTo>
                    <a:lnTo>
                      <a:pt x="364" y="939"/>
                    </a:lnTo>
                    <a:lnTo>
                      <a:pt x="363" y="942"/>
                    </a:lnTo>
                    <a:lnTo>
                      <a:pt x="359" y="942"/>
                    </a:lnTo>
                    <a:lnTo>
                      <a:pt x="357" y="944"/>
                    </a:lnTo>
                    <a:lnTo>
                      <a:pt x="355" y="947"/>
                    </a:lnTo>
                    <a:lnTo>
                      <a:pt x="354" y="948"/>
                    </a:lnTo>
                    <a:lnTo>
                      <a:pt x="352" y="953"/>
                    </a:lnTo>
                    <a:lnTo>
                      <a:pt x="347" y="953"/>
                    </a:lnTo>
                    <a:lnTo>
                      <a:pt x="342" y="958"/>
                    </a:lnTo>
                    <a:lnTo>
                      <a:pt x="340" y="961"/>
                    </a:lnTo>
                    <a:lnTo>
                      <a:pt x="338" y="963"/>
                    </a:lnTo>
                    <a:lnTo>
                      <a:pt x="338" y="966"/>
                    </a:lnTo>
                    <a:lnTo>
                      <a:pt x="330" y="967"/>
                    </a:lnTo>
                    <a:lnTo>
                      <a:pt x="320" y="970"/>
                    </a:lnTo>
                    <a:lnTo>
                      <a:pt x="311" y="972"/>
                    </a:lnTo>
                    <a:lnTo>
                      <a:pt x="304" y="976"/>
                    </a:lnTo>
                    <a:lnTo>
                      <a:pt x="301" y="981"/>
                    </a:lnTo>
                    <a:lnTo>
                      <a:pt x="303" y="983"/>
                    </a:lnTo>
                    <a:lnTo>
                      <a:pt x="304" y="985"/>
                    </a:lnTo>
                    <a:lnTo>
                      <a:pt x="271" y="995"/>
                    </a:lnTo>
                    <a:lnTo>
                      <a:pt x="266" y="997"/>
                    </a:lnTo>
                    <a:lnTo>
                      <a:pt x="259" y="1002"/>
                    </a:lnTo>
                    <a:lnTo>
                      <a:pt x="251" y="1006"/>
                    </a:lnTo>
                    <a:lnTo>
                      <a:pt x="245" y="1010"/>
                    </a:lnTo>
                    <a:lnTo>
                      <a:pt x="232" y="1010"/>
                    </a:lnTo>
                    <a:lnTo>
                      <a:pt x="229" y="1012"/>
                    </a:lnTo>
                    <a:lnTo>
                      <a:pt x="226" y="1015"/>
                    </a:lnTo>
                    <a:lnTo>
                      <a:pt x="221" y="1017"/>
                    </a:lnTo>
                    <a:lnTo>
                      <a:pt x="216" y="1017"/>
                    </a:lnTo>
                    <a:lnTo>
                      <a:pt x="214" y="1019"/>
                    </a:lnTo>
                    <a:lnTo>
                      <a:pt x="212" y="1019"/>
                    </a:lnTo>
                    <a:lnTo>
                      <a:pt x="202" y="1014"/>
                    </a:lnTo>
                    <a:lnTo>
                      <a:pt x="201" y="1014"/>
                    </a:lnTo>
                    <a:lnTo>
                      <a:pt x="202" y="1012"/>
                    </a:lnTo>
                    <a:lnTo>
                      <a:pt x="202" y="1011"/>
                    </a:lnTo>
                    <a:lnTo>
                      <a:pt x="196" y="998"/>
                    </a:lnTo>
                    <a:lnTo>
                      <a:pt x="194" y="988"/>
                    </a:lnTo>
                    <a:lnTo>
                      <a:pt x="191" y="986"/>
                    </a:lnTo>
                    <a:lnTo>
                      <a:pt x="191" y="980"/>
                    </a:lnTo>
                    <a:lnTo>
                      <a:pt x="192" y="977"/>
                    </a:lnTo>
                    <a:lnTo>
                      <a:pt x="192" y="968"/>
                    </a:lnTo>
                    <a:lnTo>
                      <a:pt x="191" y="966"/>
                    </a:lnTo>
                    <a:lnTo>
                      <a:pt x="189" y="963"/>
                    </a:lnTo>
                    <a:lnTo>
                      <a:pt x="186" y="962"/>
                    </a:lnTo>
                    <a:lnTo>
                      <a:pt x="178" y="954"/>
                    </a:lnTo>
                    <a:lnTo>
                      <a:pt x="173" y="947"/>
                    </a:lnTo>
                    <a:lnTo>
                      <a:pt x="168" y="938"/>
                    </a:lnTo>
                    <a:lnTo>
                      <a:pt x="167" y="931"/>
                    </a:lnTo>
                    <a:lnTo>
                      <a:pt x="156" y="925"/>
                    </a:lnTo>
                    <a:lnTo>
                      <a:pt x="151" y="917"/>
                    </a:lnTo>
                    <a:lnTo>
                      <a:pt x="150" y="903"/>
                    </a:lnTo>
                    <a:lnTo>
                      <a:pt x="150" y="899"/>
                    </a:lnTo>
                    <a:lnTo>
                      <a:pt x="148" y="895"/>
                    </a:lnTo>
                    <a:lnTo>
                      <a:pt x="145" y="888"/>
                    </a:lnTo>
                    <a:lnTo>
                      <a:pt x="143" y="884"/>
                    </a:lnTo>
                    <a:lnTo>
                      <a:pt x="141" y="883"/>
                    </a:lnTo>
                    <a:lnTo>
                      <a:pt x="136" y="878"/>
                    </a:lnTo>
                    <a:lnTo>
                      <a:pt x="131" y="878"/>
                    </a:lnTo>
                    <a:lnTo>
                      <a:pt x="130" y="876"/>
                    </a:lnTo>
                    <a:lnTo>
                      <a:pt x="128" y="874"/>
                    </a:lnTo>
                    <a:lnTo>
                      <a:pt x="128" y="869"/>
                    </a:lnTo>
                    <a:lnTo>
                      <a:pt x="127" y="868"/>
                    </a:lnTo>
                    <a:lnTo>
                      <a:pt x="127" y="865"/>
                    </a:lnTo>
                    <a:lnTo>
                      <a:pt x="126" y="861"/>
                    </a:lnTo>
                    <a:lnTo>
                      <a:pt x="121" y="856"/>
                    </a:lnTo>
                    <a:lnTo>
                      <a:pt x="108" y="836"/>
                    </a:lnTo>
                    <a:lnTo>
                      <a:pt x="107" y="835"/>
                    </a:lnTo>
                    <a:lnTo>
                      <a:pt x="106" y="832"/>
                    </a:lnTo>
                    <a:lnTo>
                      <a:pt x="101" y="827"/>
                    </a:lnTo>
                    <a:lnTo>
                      <a:pt x="101" y="824"/>
                    </a:lnTo>
                    <a:lnTo>
                      <a:pt x="102" y="820"/>
                    </a:lnTo>
                    <a:lnTo>
                      <a:pt x="102" y="816"/>
                    </a:lnTo>
                    <a:lnTo>
                      <a:pt x="103" y="812"/>
                    </a:lnTo>
                    <a:lnTo>
                      <a:pt x="103" y="809"/>
                    </a:lnTo>
                    <a:lnTo>
                      <a:pt x="94" y="787"/>
                    </a:lnTo>
                    <a:lnTo>
                      <a:pt x="94" y="786"/>
                    </a:lnTo>
                    <a:lnTo>
                      <a:pt x="97" y="783"/>
                    </a:lnTo>
                    <a:lnTo>
                      <a:pt x="98" y="783"/>
                    </a:lnTo>
                    <a:lnTo>
                      <a:pt x="98" y="782"/>
                    </a:lnTo>
                    <a:lnTo>
                      <a:pt x="102" y="771"/>
                    </a:lnTo>
                    <a:lnTo>
                      <a:pt x="104" y="761"/>
                    </a:lnTo>
                    <a:lnTo>
                      <a:pt x="107" y="756"/>
                    </a:lnTo>
                    <a:lnTo>
                      <a:pt x="111" y="751"/>
                    </a:lnTo>
                    <a:lnTo>
                      <a:pt x="114" y="747"/>
                    </a:lnTo>
                    <a:lnTo>
                      <a:pt x="116" y="741"/>
                    </a:lnTo>
                    <a:lnTo>
                      <a:pt x="116" y="736"/>
                    </a:lnTo>
                    <a:lnTo>
                      <a:pt x="114" y="732"/>
                    </a:lnTo>
                    <a:lnTo>
                      <a:pt x="113" y="727"/>
                    </a:lnTo>
                    <a:lnTo>
                      <a:pt x="113" y="722"/>
                    </a:lnTo>
                    <a:lnTo>
                      <a:pt x="114" y="720"/>
                    </a:lnTo>
                    <a:lnTo>
                      <a:pt x="116" y="720"/>
                    </a:lnTo>
                    <a:lnTo>
                      <a:pt x="116" y="715"/>
                    </a:lnTo>
                    <a:lnTo>
                      <a:pt x="114" y="717"/>
                    </a:lnTo>
                    <a:lnTo>
                      <a:pt x="112" y="718"/>
                    </a:lnTo>
                    <a:lnTo>
                      <a:pt x="111" y="719"/>
                    </a:lnTo>
                    <a:lnTo>
                      <a:pt x="104" y="719"/>
                    </a:lnTo>
                    <a:lnTo>
                      <a:pt x="102" y="718"/>
                    </a:lnTo>
                    <a:lnTo>
                      <a:pt x="101" y="715"/>
                    </a:lnTo>
                    <a:lnTo>
                      <a:pt x="96" y="719"/>
                    </a:lnTo>
                    <a:lnTo>
                      <a:pt x="92" y="722"/>
                    </a:lnTo>
                    <a:lnTo>
                      <a:pt x="87" y="724"/>
                    </a:lnTo>
                    <a:lnTo>
                      <a:pt x="79" y="726"/>
                    </a:lnTo>
                    <a:lnTo>
                      <a:pt x="74" y="724"/>
                    </a:lnTo>
                    <a:lnTo>
                      <a:pt x="69" y="720"/>
                    </a:lnTo>
                    <a:lnTo>
                      <a:pt x="66" y="717"/>
                    </a:lnTo>
                    <a:lnTo>
                      <a:pt x="59" y="715"/>
                    </a:lnTo>
                    <a:lnTo>
                      <a:pt x="57" y="715"/>
                    </a:lnTo>
                    <a:lnTo>
                      <a:pt x="54" y="717"/>
                    </a:lnTo>
                    <a:lnTo>
                      <a:pt x="53" y="719"/>
                    </a:lnTo>
                    <a:lnTo>
                      <a:pt x="50" y="722"/>
                    </a:lnTo>
                    <a:lnTo>
                      <a:pt x="49" y="724"/>
                    </a:lnTo>
                    <a:lnTo>
                      <a:pt x="48" y="726"/>
                    </a:lnTo>
                    <a:lnTo>
                      <a:pt x="45" y="726"/>
                    </a:lnTo>
                    <a:lnTo>
                      <a:pt x="40" y="724"/>
                    </a:lnTo>
                    <a:lnTo>
                      <a:pt x="35" y="720"/>
                    </a:lnTo>
                    <a:lnTo>
                      <a:pt x="30" y="718"/>
                    </a:lnTo>
                    <a:lnTo>
                      <a:pt x="22" y="718"/>
                    </a:lnTo>
                    <a:lnTo>
                      <a:pt x="24" y="715"/>
                    </a:lnTo>
                    <a:lnTo>
                      <a:pt x="23" y="714"/>
                    </a:lnTo>
                    <a:lnTo>
                      <a:pt x="20" y="713"/>
                    </a:lnTo>
                    <a:lnTo>
                      <a:pt x="18" y="710"/>
                    </a:lnTo>
                    <a:lnTo>
                      <a:pt x="15" y="709"/>
                    </a:lnTo>
                    <a:lnTo>
                      <a:pt x="13" y="704"/>
                    </a:lnTo>
                    <a:lnTo>
                      <a:pt x="14" y="703"/>
                    </a:lnTo>
                    <a:lnTo>
                      <a:pt x="12" y="700"/>
                    </a:lnTo>
                    <a:lnTo>
                      <a:pt x="8" y="698"/>
                    </a:lnTo>
                    <a:lnTo>
                      <a:pt x="0" y="695"/>
                    </a:lnTo>
                    <a:lnTo>
                      <a:pt x="4" y="692"/>
                    </a:lnTo>
                    <a:lnTo>
                      <a:pt x="7" y="690"/>
                    </a:lnTo>
                    <a:lnTo>
                      <a:pt x="8" y="689"/>
                    </a:lnTo>
                    <a:lnTo>
                      <a:pt x="9" y="687"/>
                    </a:lnTo>
                    <a:lnTo>
                      <a:pt x="9" y="679"/>
                    </a:lnTo>
                    <a:lnTo>
                      <a:pt x="4" y="679"/>
                    </a:lnTo>
                    <a:lnTo>
                      <a:pt x="2" y="678"/>
                    </a:lnTo>
                    <a:lnTo>
                      <a:pt x="2" y="676"/>
                    </a:lnTo>
                    <a:lnTo>
                      <a:pt x="4" y="671"/>
                    </a:lnTo>
                    <a:lnTo>
                      <a:pt x="9" y="668"/>
                    </a:lnTo>
                    <a:lnTo>
                      <a:pt x="27" y="665"/>
                    </a:lnTo>
                    <a:lnTo>
                      <a:pt x="34" y="664"/>
                    </a:lnTo>
                    <a:lnTo>
                      <a:pt x="39" y="663"/>
                    </a:lnTo>
                    <a:lnTo>
                      <a:pt x="37" y="660"/>
                    </a:lnTo>
                    <a:lnTo>
                      <a:pt x="35" y="660"/>
                    </a:lnTo>
                    <a:lnTo>
                      <a:pt x="35" y="658"/>
                    </a:lnTo>
                    <a:lnTo>
                      <a:pt x="38" y="656"/>
                    </a:lnTo>
                    <a:lnTo>
                      <a:pt x="62" y="656"/>
                    </a:lnTo>
                    <a:lnTo>
                      <a:pt x="64" y="654"/>
                    </a:lnTo>
                    <a:lnTo>
                      <a:pt x="68" y="653"/>
                    </a:lnTo>
                    <a:lnTo>
                      <a:pt x="72" y="650"/>
                    </a:lnTo>
                    <a:lnTo>
                      <a:pt x="74" y="648"/>
                    </a:lnTo>
                    <a:lnTo>
                      <a:pt x="81" y="646"/>
                    </a:lnTo>
                    <a:lnTo>
                      <a:pt x="89" y="645"/>
                    </a:lnTo>
                    <a:lnTo>
                      <a:pt x="98" y="645"/>
                    </a:lnTo>
                    <a:lnTo>
                      <a:pt x="104" y="646"/>
                    </a:lnTo>
                    <a:lnTo>
                      <a:pt x="112" y="649"/>
                    </a:lnTo>
                    <a:lnTo>
                      <a:pt x="118" y="650"/>
                    </a:lnTo>
                    <a:lnTo>
                      <a:pt x="121" y="654"/>
                    </a:lnTo>
                    <a:lnTo>
                      <a:pt x="127" y="656"/>
                    </a:lnTo>
                    <a:lnTo>
                      <a:pt x="133" y="658"/>
                    </a:lnTo>
                    <a:lnTo>
                      <a:pt x="138" y="659"/>
                    </a:lnTo>
                    <a:lnTo>
                      <a:pt x="162" y="659"/>
                    </a:lnTo>
                    <a:lnTo>
                      <a:pt x="168" y="658"/>
                    </a:lnTo>
                    <a:lnTo>
                      <a:pt x="175" y="653"/>
                    </a:lnTo>
                    <a:lnTo>
                      <a:pt x="181" y="649"/>
                    </a:lnTo>
                    <a:lnTo>
                      <a:pt x="190" y="648"/>
                    </a:lnTo>
                    <a:lnTo>
                      <a:pt x="195" y="648"/>
                    </a:lnTo>
                    <a:lnTo>
                      <a:pt x="200" y="650"/>
                    </a:lnTo>
                    <a:lnTo>
                      <a:pt x="202" y="653"/>
                    </a:lnTo>
                    <a:lnTo>
                      <a:pt x="202" y="655"/>
                    </a:lnTo>
                    <a:lnTo>
                      <a:pt x="205" y="660"/>
                    </a:lnTo>
                    <a:lnTo>
                      <a:pt x="206" y="664"/>
                    </a:lnTo>
                    <a:lnTo>
                      <a:pt x="209" y="666"/>
                    </a:lnTo>
                    <a:lnTo>
                      <a:pt x="214" y="669"/>
                    </a:lnTo>
                    <a:lnTo>
                      <a:pt x="215" y="670"/>
                    </a:lnTo>
                    <a:lnTo>
                      <a:pt x="216" y="670"/>
                    </a:lnTo>
                    <a:lnTo>
                      <a:pt x="221" y="674"/>
                    </a:lnTo>
                    <a:lnTo>
                      <a:pt x="225" y="679"/>
                    </a:lnTo>
                    <a:lnTo>
                      <a:pt x="230" y="683"/>
                    </a:lnTo>
                    <a:lnTo>
                      <a:pt x="236" y="685"/>
                    </a:lnTo>
                    <a:lnTo>
                      <a:pt x="240" y="685"/>
                    </a:lnTo>
                    <a:lnTo>
                      <a:pt x="242" y="684"/>
                    </a:lnTo>
                    <a:lnTo>
                      <a:pt x="244" y="681"/>
                    </a:lnTo>
                    <a:lnTo>
                      <a:pt x="249" y="676"/>
                    </a:lnTo>
                    <a:lnTo>
                      <a:pt x="251" y="675"/>
                    </a:lnTo>
                    <a:lnTo>
                      <a:pt x="252" y="675"/>
                    </a:lnTo>
                    <a:lnTo>
                      <a:pt x="254" y="674"/>
                    </a:lnTo>
                    <a:lnTo>
                      <a:pt x="256" y="674"/>
                    </a:lnTo>
                    <a:lnTo>
                      <a:pt x="258" y="676"/>
                    </a:lnTo>
                    <a:lnTo>
                      <a:pt x="258" y="678"/>
                    </a:lnTo>
                    <a:lnTo>
                      <a:pt x="259" y="680"/>
                    </a:lnTo>
                    <a:lnTo>
                      <a:pt x="260" y="681"/>
                    </a:lnTo>
                    <a:lnTo>
                      <a:pt x="260" y="687"/>
                    </a:lnTo>
                    <a:lnTo>
                      <a:pt x="265" y="692"/>
                    </a:lnTo>
                    <a:lnTo>
                      <a:pt x="266" y="694"/>
                    </a:lnTo>
                    <a:lnTo>
                      <a:pt x="266" y="702"/>
                    </a:lnTo>
                    <a:lnTo>
                      <a:pt x="269" y="707"/>
                    </a:lnTo>
                    <a:lnTo>
                      <a:pt x="279" y="707"/>
                    </a:lnTo>
                    <a:lnTo>
                      <a:pt x="281" y="708"/>
                    </a:lnTo>
                    <a:lnTo>
                      <a:pt x="283" y="710"/>
                    </a:lnTo>
                    <a:lnTo>
                      <a:pt x="284" y="712"/>
                    </a:lnTo>
                    <a:lnTo>
                      <a:pt x="285" y="714"/>
                    </a:lnTo>
                    <a:lnTo>
                      <a:pt x="290" y="717"/>
                    </a:lnTo>
                    <a:lnTo>
                      <a:pt x="304" y="717"/>
                    </a:lnTo>
                    <a:lnTo>
                      <a:pt x="315" y="715"/>
                    </a:lnTo>
                    <a:lnTo>
                      <a:pt x="324" y="714"/>
                    </a:lnTo>
                    <a:lnTo>
                      <a:pt x="324" y="707"/>
                    </a:lnTo>
                    <a:lnTo>
                      <a:pt x="319" y="702"/>
                    </a:lnTo>
                    <a:lnTo>
                      <a:pt x="319" y="697"/>
                    </a:lnTo>
                    <a:lnTo>
                      <a:pt x="322" y="694"/>
                    </a:lnTo>
                    <a:lnTo>
                      <a:pt x="323" y="692"/>
                    </a:lnTo>
                    <a:lnTo>
                      <a:pt x="323" y="689"/>
                    </a:lnTo>
                    <a:lnTo>
                      <a:pt x="322" y="684"/>
                    </a:lnTo>
                    <a:lnTo>
                      <a:pt x="320" y="680"/>
                    </a:lnTo>
                    <a:lnTo>
                      <a:pt x="316" y="676"/>
                    </a:lnTo>
                    <a:lnTo>
                      <a:pt x="313" y="674"/>
                    </a:lnTo>
                    <a:lnTo>
                      <a:pt x="308" y="673"/>
                    </a:lnTo>
                    <a:lnTo>
                      <a:pt x="309" y="668"/>
                    </a:lnTo>
                    <a:lnTo>
                      <a:pt x="314" y="663"/>
                    </a:lnTo>
                    <a:lnTo>
                      <a:pt x="316" y="661"/>
                    </a:lnTo>
                    <a:lnTo>
                      <a:pt x="328" y="661"/>
                    </a:lnTo>
                    <a:lnTo>
                      <a:pt x="327" y="659"/>
                    </a:lnTo>
                    <a:lnTo>
                      <a:pt x="325" y="655"/>
                    </a:lnTo>
                    <a:lnTo>
                      <a:pt x="323" y="650"/>
                    </a:lnTo>
                    <a:lnTo>
                      <a:pt x="322" y="646"/>
                    </a:lnTo>
                    <a:lnTo>
                      <a:pt x="319" y="646"/>
                    </a:lnTo>
                    <a:lnTo>
                      <a:pt x="316" y="648"/>
                    </a:lnTo>
                    <a:lnTo>
                      <a:pt x="314" y="650"/>
                    </a:lnTo>
                    <a:lnTo>
                      <a:pt x="310" y="651"/>
                    </a:lnTo>
                    <a:lnTo>
                      <a:pt x="308" y="653"/>
                    </a:lnTo>
                    <a:lnTo>
                      <a:pt x="306" y="642"/>
                    </a:lnTo>
                    <a:lnTo>
                      <a:pt x="301" y="634"/>
                    </a:lnTo>
                    <a:lnTo>
                      <a:pt x="295" y="626"/>
                    </a:lnTo>
                    <a:lnTo>
                      <a:pt x="289" y="617"/>
                    </a:lnTo>
                    <a:lnTo>
                      <a:pt x="288" y="616"/>
                    </a:lnTo>
                    <a:lnTo>
                      <a:pt x="285" y="615"/>
                    </a:lnTo>
                    <a:lnTo>
                      <a:pt x="280" y="610"/>
                    </a:lnTo>
                    <a:lnTo>
                      <a:pt x="280" y="606"/>
                    </a:lnTo>
                    <a:lnTo>
                      <a:pt x="284" y="605"/>
                    </a:lnTo>
                    <a:lnTo>
                      <a:pt x="290" y="601"/>
                    </a:lnTo>
                    <a:lnTo>
                      <a:pt x="299" y="597"/>
                    </a:lnTo>
                    <a:lnTo>
                      <a:pt x="308" y="596"/>
                    </a:lnTo>
                    <a:lnTo>
                      <a:pt x="315" y="597"/>
                    </a:lnTo>
                    <a:lnTo>
                      <a:pt x="323" y="597"/>
                    </a:lnTo>
                    <a:lnTo>
                      <a:pt x="329" y="595"/>
                    </a:lnTo>
                    <a:lnTo>
                      <a:pt x="328" y="592"/>
                    </a:lnTo>
                    <a:lnTo>
                      <a:pt x="325" y="590"/>
                    </a:lnTo>
                    <a:lnTo>
                      <a:pt x="325" y="583"/>
                    </a:lnTo>
                    <a:lnTo>
                      <a:pt x="328" y="582"/>
                    </a:lnTo>
                    <a:lnTo>
                      <a:pt x="328" y="585"/>
                    </a:lnTo>
                    <a:lnTo>
                      <a:pt x="329" y="585"/>
                    </a:lnTo>
                    <a:lnTo>
                      <a:pt x="329" y="586"/>
                    </a:lnTo>
                    <a:lnTo>
                      <a:pt x="330" y="587"/>
                    </a:lnTo>
                    <a:lnTo>
                      <a:pt x="334" y="588"/>
                    </a:lnTo>
                    <a:lnTo>
                      <a:pt x="337" y="590"/>
                    </a:lnTo>
                    <a:lnTo>
                      <a:pt x="338" y="590"/>
                    </a:lnTo>
                    <a:lnTo>
                      <a:pt x="342" y="587"/>
                    </a:lnTo>
                    <a:lnTo>
                      <a:pt x="342" y="586"/>
                    </a:lnTo>
                    <a:lnTo>
                      <a:pt x="344" y="583"/>
                    </a:lnTo>
                    <a:lnTo>
                      <a:pt x="347" y="583"/>
                    </a:lnTo>
                    <a:lnTo>
                      <a:pt x="348" y="582"/>
                    </a:lnTo>
                    <a:lnTo>
                      <a:pt x="349" y="582"/>
                    </a:lnTo>
                    <a:lnTo>
                      <a:pt x="350" y="583"/>
                    </a:lnTo>
                    <a:lnTo>
                      <a:pt x="352" y="582"/>
                    </a:lnTo>
                    <a:lnTo>
                      <a:pt x="353" y="583"/>
                    </a:lnTo>
                    <a:lnTo>
                      <a:pt x="355" y="585"/>
                    </a:lnTo>
                    <a:lnTo>
                      <a:pt x="358" y="583"/>
                    </a:lnTo>
                    <a:lnTo>
                      <a:pt x="359" y="582"/>
                    </a:lnTo>
                    <a:lnTo>
                      <a:pt x="362" y="582"/>
                    </a:lnTo>
                    <a:lnTo>
                      <a:pt x="363" y="581"/>
                    </a:lnTo>
                    <a:lnTo>
                      <a:pt x="365" y="582"/>
                    </a:lnTo>
                    <a:lnTo>
                      <a:pt x="367" y="583"/>
                    </a:lnTo>
                    <a:lnTo>
                      <a:pt x="367" y="587"/>
                    </a:lnTo>
                    <a:lnTo>
                      <a:pt x="368" y="587"/>
                    </a:lnTo>
                    <a:lnTo>
                      <a:pt x="369" y="588"/>
                    </a:lnTo>
                    <a:lnTo>
                      <a:pt x="373" y="588"/>
                    </a:lnTo>
                    <a:lnTo>
                      <a:pt x="375" y="590"/>
                    </a:lnTo>
                    <a:lnTo>
                      <a:pt x="375" y="591"/>
                    </a:lnTo>
                    <a:lnTo>
                      <a:pt x="379" y="591"/>
                    </a:lnTo>
                    <a:lnTo>
                      <a:pt x="380" y="590"/>
                    </a:lnTo>
                    <a:lnTo>
                      <a:pt x="382" y="587"/>
                    </a:lnTo>
                    <a:lnTo>
                      <a:pt x="383" y="586"/>
                    </a:lnTo>
                    <a:lnTo>
                      <a:pt x="385" y="588"/>
                    </a:lnTo>
                    <a:lnTo>
                      <a:pt x="389" y="590"/>
                    </a:lnTo>
                    <a:lnTo>
                      <a:pt x="392" y="588"/>
                    </a:lnTo>
                    <a:lnTo>
                      <a:pt x="393" y="587"/>
                    </a:lnTo>
                    <a:lnTo>
                      <a:pt x="397" y="587"/>
                    </a:lnTo>
                    <a:lnTo>
                      <a:pt x="398" y="580"/>
                    </a:lnTo>
                    <a:lnTo>
                      <a:pt x="399" y="578"/>
                    </a:lnTo>
                    <a:lnTo>
                      <a:pt x="398" y="577"/>
                    </a:lnTo>
                    <a:lnTo>
                      <a:pt x="398" y="576"/>
                    </a:lnTo>
                    <a:lnTo>
                      <a:pt x="392" y="576"/>
                    </a:lnTo>
                    <a:lnTo>
                      <a:pt x="391" y="575"/>
                    </a:lnTo>
                    <a:lnTo>
                      <a:pt x="391" y="573"/>
                    </a:lnTo>
                    <a:lnTo>
                      <a:pt x="387" y="572"/>
                    </a:lnTo>
                    <a:lnTo>
                      <a:pt x="385" y="572"/>
                    </a:lnTo>
                    <a:lnTo>
                      <a:pt x="385" y="570"/>
                    </a:lnTo>
                    <a:lnTo>
                      <a:pt x="382" y="568"/>
                    </a:lnTo>
                    <a:lnTo>
                      <a:pt x="382" y="567"/>
                    </a:lnTo>
                    <a:lnTo>
                      <a:pt x="380" y="562"/>
                    </a:lnTo>
                    <a:lnTo>
                      <a:pt x="379" y="559"/>
                    </a:lnTo>
                    <a:lnTo>
                      <a:pt x="373" y="559"/>
                    </a:lnTo>
                    <a:lnTo>
                      <a:pt x="369" y="561"/>
                    </a:lnTo>
                    <a:lnTo>
                      <a:pt x="369" y="557"/>
                    </a:lnTo>
                    <a:lnTo>
                      <a:pt x="367" y="548"/>
                    </a:lnTo>
                    <a:lnTo>
                      <a:pt x="365" y="543"/>
                    </a:lnTo>
                    <a:lnTo>
                      <a:pt x="367" y="539"/>
                    </a:lnTo>
                    <a:lnTo>
                      <a:pt x="370" y="533"/>
                    </a:lnTo>
                    <a:lnTo>
                      <a:pt x="375" y="528"/>
                    </a:lnTo>
                    <a:lnTo>
                      <a:pt x="377" y="520"/>
                    </a:lnTo>
                    <a:lnTo>
                      <a:pt x="378" y="518"/>
                    </a:lnTo>
                    <a:lnTo>
                      <a:pt x="375" y="517"/>
                    </a:lnTo>
                    <a:lnTo>
                      <a:pt x="368" y="520"/>
                    </a:lnTo>
                    <a:lnTo>
                      <a:pt x="364" y="524"/>
                    </a:lnTo>
                    <a:lnTo>
                      <a:pt x="355" y="522"/>
                    </a:lnTo>
                    <a:lnTo>
                      <a:pt x="352" y="515"/>
                    </a:lnTo>
                    <a:lnTo>
                      <a:pt x="349" y="508"/>
                    </a:lnTo>
                    <a:lnTo>
                      <a:pt x="353" y="505"/>
                    </a:lnTo>
                    <a:lnTo>
                      <a:pt x="358" y="509"/>
                    </a:lnTo>
                    <a:lnTo>
                      <a:pt x="365" y="509"/>
                    </a:lnTo>
                    <a:lnTo>
                      <a:pt x="369" y="507"/>
                    </a:lnTo>
                    <a:lnTo>
                      <a:pt x="370" y="500"/>
                    </a:lnTo>
                    <a:lnTo>
                      <a:pt x="370" y="493"/>
                    </a:lnTo>
                    <a:lnTo>
                      <a:pt x="365" y="492"/>
                    </a:lnTo>
                    <a:lnTo>
                      <a:pt x="362" y="493"/>
                    </a:lnTo>
                    <a:lnTo>
                      <a:pt x="355" y="492"/>
                    </a:lnTo>
                    <a:lnTo>
                      <a:pt x="352" y="485"/>
                    </a:lnTo>
                    <a:lnTo>
                      <a:pt x="352" y="478"/>
                    </a:lnTo>
                    <a:lnTo>
                      <a:pt x="355" y="470"/>
                    </a:lnTo>
                    <a:lnTo>
                      <a:pt x="359" y="459"/>
                    </a:lnTo>
                    <a:lnTo>
                      <a:pt x="365" y="454"/>
                    </a:lnTo>
                    <a:lnTo>
                      <a:pt x="370" y="446"/>
                    </a:lnTo>
                    <a:lnTo>
                      <a:pt x="372" y="441"/>
                    </a:lnTo>
                    <a:lnTo>
                      <a:pt x="369" y="434"/>
                    </a:lnTo>
                    <a:lnTo>
                      <a:pt x="363" y="427"/>
                    </a:lnTo>
                    <a:lnTo>
                      <a:pt x="360" y="424"/>
                    </a:lnTo>
                    <a:lnTo>
                      <a:pt x="363" y="421"/>
                    </a:lnTo>
                    <a:lnTo>
                      <a:pt x="360" y="416"/>
                    </a:lnTo>
                    <a:lnTo>
                      <a:pt x="363" y="415"/>
                    </a:lnTo>
                    <a:lnTo>
                      <a:pt x="367" y="412"/>
                    </a:lnTo>
                    <a:lnTo>
                      <a:pt x="372" y="402"/>
                    </a:lnTo>
                    <a:lnTo>
                      <a:pt x="370" y="395"/>
                    </a:lnTo>
                    <a:lnTo>
                      <a:pt x="367" y="390"/>
                    </a:lnTo>
                    <a:lnTo>
                      <a:pt x="367" y="385"/>
                    </a:lnTo>
                    <a:lnTo>
                      <a:pt x="370" y="386"/>
                    </a:lnTo>
                    <a:lnTo>
                      <a:pt x="372" y="382"/>
                    </a:lnTo>
                    <a:lnTo>
                      <a:pt x="370" y="377"/>
                    </a:lnTo>
                    <a:lnTo>
                      <a:pt x="370" y="373"/>
                    </a:lnTo>
                    <a:lnTo>
                      <a:pt x="369" y="366"/>
                    </a:lnTo>
                    <a:lnTo>
                      <a:pt x="369" y="365"/>
                    </a:lnTo>
                    <a:lnTo>
                      <a:pt x="370" y="357"/>
                    </a:lnTo>
                    <a:lnTo>
                      <a:pt x="369" y="352"/>
                    </a:lnTo>
                    <a:lnTo>
                      <a:pt x="368" y="354"/>
                    </a:lnTo>
                    <a:lnTo>
                      <a:pt x="367" y="354"/>
                    </a:lnTo>
                    <a:lnTo>
                      <a:pt x="367" y="352"/>
                    </a:lnTo>
                    <a:lnTo>
                      <a:pt x="372" y="339"/>
                    </a:lnTo>
                    <a:lnTo>
                      <a:pt x="370" y="329"/>
                    </a:lnTo>
                    <a:lnTo>
                      <a:pt x="373" y="323"/>
                    </a:lnTo>
                    <a:lnTo>
                      <a:pt x="374" y="317"/>
                    </a:lnTo>
                    <a:lnTo>
                      <a:pt x="377" y="310"/>
                    </a:lnTo>
                    <a:lnTo>
                      <a:pt x="375" y="305"/>
                    </a:lnTo>
                    <a:lnTo>
                      <a:pt x="377" y="302"/>
                    </a:lnTo>
                    <a:lnTo>
                      <a:pt x="380" y="300"/>
                    </a:lnTo>
                    <a:lnTo>
                      <a:pt x="385" y="300"/>
                    </a:lnTo>
                    <a:lnTo>
                      <a:pt x="391" y="297"/>
                    </a:lnTo>
                    <a:lnTo>
                      <a:pt x="396" y="288"/>
                    </a:lnTo>
                    <a:lnTo>
                      <a:pt x="404" y="281"/>
                    </a:lnTo>
                    <a:lnTo>
                      <a:pt x="414" y="273"/>
                    </a:lnTo>
                    <a:lnTo>
                      <a:pt x="417" y="264"/>
                    </a:lnTo>
                    <a:lnTo>
                      <a:pt x="422" y="256"/>
                    </a:lnTo>
                    <a:lnTo>
                      <a:pt x="427" y="255"/>
                    </a:lnTo>
                    <a:lnTo>
                      <a:pt x="433" y="251"/>
                    </a:lnTo>
                    <a:lnTo>
                      <a:pt x="436" y="246"/>
                    </a:lnTo>
                    <a:lnTo>
                      <a:pt x="436" y="243"/>
                    </a:lnTo>
                    <a:lnTo>
                      <a:pt x="438" y="241"/>
                    </a:lnTo>
                    <a:lnTo>
                      <a:pt x="441" y="241"/>
                    </a:lnTo>
                    <a:lnTo>
                      <a:pt x="442" y="235"/>
                    </a:lnTo>
                    <a:lnTo>
                      <a:pt x="442" y="225"/>
                    </a:lnTo>
                    <a:lnTo>
                      <a:pt x="436" y="225"/>
                    </a:lnTo>
                    <a:lnTo>
                      <a:pt x="432" y="221"/>
                    </a:lnTo>
                    <a:lnTo>
                      <a:pt x="432" y="215"/>
                    </a:lnTo>
                    <a:lnTo>
                      <a:pt x="434" y="212"/>
                    </a:lnTo>
                    <a:lnTo>
                      <a:pt x="436" y="205"/>
                    </a:lnTo>
                    <a:lnTo>
                      <a:pt x="432" y="200"/>
                    </a:lnTo>
                    <a:lnTo>
                      <a:pt x="429" y="195"/>
                    </a:lnTo>
                    <a:lnTo>
                      <a:pt x="431" y="188"/>
                    </a:lnTo>
                    <a:lnTo>
                      <a:pt x="429" y="183"/>
                    </a:lnTo>
                    <a:lnTo>
                      <a:pt x="428" y="181"/>
                    </a:lnTo>
                    <a:lnTo>
                      <a:pt x="431" y="182"/>
                    </a:lnTo>
                    <a:lnTo>
                      <a:pt x="434" y="183"/>
                    </a:lnTo>
                    <a:lnTo>
                      <a:pt x="437" y="183"/>
                    </a:lnTo>
                    <a:lnTo>
                      <a:pt x="444" y="186"/>
                    </a:lnTo>
                    <a:lnTo>
                      <a:pt x="462" y="195"/>
                    </a:lnTo>
                    <a:lnTo>
                      <a:pt x="471" y="200"/>
                    </a:lnTo>
                    <a:lnTo>
                      <a:pt x="480" y="204"/>
                    </a:lnTo>
                    <a:lnTo>
                      <a:pt x="487" y="206"/>
                    </a:lnTo>
                    <a:lnTo>
                      <a:pt x="492" y="207"/>
                    </a:lnTo>
                    <a:lnTo>
                      <a:pt x="495" y="206"/>
                    </a:lnTo>
                    <a:lnTo>
                      <a:pt x="495" y="202"/>
                    </a:lnTo>
                    <a:lnTo>
                      <a:pt x="490" y="193"/>
                    </a:lnTo>
                    <a:lnTo>
                      <a:pt x="482" y="186"/>
                    </a:lnTo>
                    <a:lnTo>
                      <a:pt x="477" y="176"/>
                    </a:lnTo>
                    <a:lnTo>
                      <a:pt x="472" y="165"/>
                    </a:lnTo>
                    <a:lnTo>
                      <a:pt x="471" y="152"/>
                    </a:lnTo>
                    <a:lnTo>
                      <a:pt x="473" y="143"/>
                    </a:lnTo>
                    <a:lnTo>
                      <a:pt x="480" y="134"/>
                    </a:lnTo>
                    <a:lnTo>
                      <a:pt x="490" y="124"/>
                    </a:lnTo>
                    <a:lnTo>
                      <a:pt x="500" y="117"/>
                    </a:lnTo>
                    <a:lnTo>
                      <a:pt x="511" y="112"/>
                    </a:lnTo>
                    <a:lnTo>
                      <a:pt x="521" y="112"/>
                    </a:lnTo>
                    <a:lnTo>
                      <a:pt x="534" y="115"/>
                    </a:lnTo>
                    <a:lnTo>
                      <a:pt x="540" y="118"/>
                    </a:lnTo>
                    <a:lnTo>
                      <a:pt x="541" y="122"/>
                    </a:lnTo>
                    <a:lnTo>
                      <a:pt x="539" y="127"/>
                    </a:lnTo>
                    <a:lnTo>
                      <a:pt x="535" y="132"/>
                    </a:lnTo>
                    <a:lnTo>
                      <a:pt x="534" y="138"/>
                    </a:lnTo>
                    <a:lnTo>
                      <a:pt x="534" y="146"/>
                    </a:lnTo>
                    <a:lnTo>
                      <a:pt x="535" y="158"/>
                    </a:lnTo>
                    <a:lnTo>
                      <a:pt x="537" y="172"/>
                    </a:lnTo>
                    <a:lnTo>
                      <a:pt x="540" y="187"/>
                    </a:lnTo>
                    <a:lnTo>
                      <a:pt x="544" y="200"/>
                    </a:lnTo>
                    <a:lnTo>
                      <a:pt x="549" y="209"/>
                    </a:lnTo>
                    <a:lnTo>
                      <a:pt x="555" y="212"/>
                    </a:lnTo>
                    <a:lnTo>
                      <a:pt x="559" y="211"/>
                    </a:lnTo>
                    <a:lnTo>
                      <a:pt x="559" y="206"/>
                    </a:lnTo>
                    <a:lnTo>
                      <a:pt x="557" y="200"/>
                    </a:lnTo>
                    <a:lnTo>
                      <a:pt x="554" y="192"/>
                    </a:lnTo>
                    <a:lnTo>
                      <a:pt x="551" y="185"/>
                    </a:lnTo>
                    <a:lnTo>
                      <a:pt x="550" y="177"/>
                    </a:lnTo>
                    <a:lnTo>
                      <a:pt x="556" y="165"/>
                    </a:lnTo>
                    <a:lnTo>
                      <a:pt x="556" y="157"/>
                    </a:lnTo>
                    <a:lnTo>
                      <a:pt x="552" y="149"/>
                    </a:lnTo>
                    <a:lnTo>
                      <a:pt x="547" y="143"/>
                    </a:lnTo>
                    <a:lnTo>
                      <a:pt x="544" y="136"/>
                    </a:lnTo>
                    <a:lnTo>
                      <a:pt x="554" y="131"/>
                    </a:lnTo>
                    <a:lnTo>
                      <a:pt x="561" y="122"/>
                    </a:lnTo>
                    <a:lnTo>
                      <a:pt x="565" y="112"/>
                    </a:lnTo>
                    <a:lnTo>
                      <a:pt x="567" y="115"/>
                    </a:lnTo>
                    <a:lnTo>
                      <a:pt x="569" y="122"/>
                    </a:lnTo>
                    <a:lnTo>
                      <a:pt x="570" y="127"/>
                    </a:lnTo>
                    <a:lnTo>
                      <a:pt x="572" y="133"/>
                    </a:lnTo>
                    <a:lnTo>
                      <a:pt x="575" y="136"/>
                    </a:lnTo>
                    <a:lnTo>
                      <a:pt x="579" y="137"/>
                    </a:lnTo>
                    <a:lnTo>
                      <a:pt x="585" y="133"/>
                    </a:lnTo>
                    <a:lnTo>
                      <a:pt x="593" y="124"/>
                    </a:lnTo>
                    <a:lnTo>
                      <a:pt x="606" y="124"/>
                    </a:lnTo>
                    <a:lnTo>
                      <a:pt x="616" y="126"/>
                    </a:lnTo>
                    <a:lnTo>
                      <a:pt x="624" y="127"/>
                    </a:lnTo>
                    <a:lnTo>
                      <a:pt x="629" y="127"/>
                    </a:lnTo>
                    <a:lnTo>
                      <a:pt x="634" y="124"/>
                    </a:lnTo>
                    <a:lnTo>
                      <a:pt x="631" y="119"/>
                    </a:lnTo>
                    <a:lnTo>
                      <a:pt x="630" y="114"/>
                    </a:lnTo>
                    <a:lnTo>
                      <a:pt x="629" y="110"/>
                    </a:lnTo>
                    <a:lnTo>
                      <a:pt x="628" y="108"/>
                    </a:lnTo>
                    <a:lnTo>
                      <a:pt x="630" y="99"/>
                    </a:lnTo>
                    <a:lnTo>
                      <a:pt x="638" y="94"/>
                    </a:lnTo>
                    <a:lnTo>
                      <a:pt x="649" y="90"/>
                    </a:lnTo>
                    <a:lnTo>
                      <a:pt x="660" y="89"/>
                    </a:lnTo>
                    <a:lnTo>
                      <a:pt x="692" y="89"/>
                    </a:lnTo>
                    <a:lnTo>
                      <a:pt x="697" y="87"/>
                    </a:lnTo>
                    <a:lnTo>
                      <a:pt x="702" y="80"/>
                    </a:lnTo>
                    <a:lnTo>
                      <a:pt x="705" y="73"/>
                    </a:lnTo>
                    <a:lnTo>
                      <a:pt x="709" y="66"/>
                    </a:lnTo>
                    <a:lnTo>
                      <a:pt x="725" y="55"/>
                    </a:lnTo>
                    <a:lnTo>
                      <a:pt x="746" y="46"/>
                    </a:lnTo>
                    <a:lnTo>
                      <a:pt x="766" y="41"/>
                    </a:lnTo>
                    <a:lnTo>
                      <a:pt x="783" y="37"/>
                    </a:lnTo>
                    <a:lnTo>
                      <a:pt x="800" y="35"/>
                    </a:lnTo>
                    <a:lnTo>
                      <a:pt x="810" y="32"/>
                    </a:lnTo>
                    <a:lnTo>
                      <a:pt x="810" y="37"/>
                    </a:lnTo>
                    <a:lnTo>
                      <a:pt x="815" y="40"/>
                    </a:lnTo>
                    <a:lnTo>
                      <a:pt x="823" y="40"/>
                    </a:lnTo>
                    <a:lnTo>
                      <a:pt x="832" y="37"/>
                    </a:lnTo>
                    <a:lnTo>
                      <a:pt x="852" y="30"/>
                    </a:lnTo>
                    <a:lnTo>
                      <a:pt x="865" y="24"/>
                    </a:lnTo>
                    <a:lnTo>
                      <a:pt x="871" y="17"/>
                    </a:lnTo>
                    <a:lnTo>
                      <a:pt x="879" y="11"/>
                    </a:lnTo>
                    <a:lnTo>
                      <a:pt x="886" y="6"/>
                    </a:lnTo>
                    <a:lnTo>
                      <a:pt x="895" y="1"/>
                    </a:lnTo>
                    <a:lnTo>
                      <a:pt x="9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sp>
          <p:nvSpPr>
            <p:cNvPr id="15" name="Freeform 1380">
              <a:extLst>
                <a:ext uri="{FF2B5EF4-FFF2-40B4-BE49-F238E27FC236}">
                  <a16:creationId xmlns:a16="http://schemas.microsoft.com/office/drawing/2014/main" id="{61B075FE-C8F0-5449-ABA8-8AC1A54DDDC4}"/>
                </a:ext>
              </a:extLst>
            </p:cNvPr>
            <p:cNvSpPr>
              <a:spLocks/>
            </p:cNvSpPr>
            <p:nvPr/>
          </p:nvSpPr>
          <p:spPr bwMode="auto">
            <a:xfrm>
              <a:off x="6824574" y="1840131"/>
              <a:ext cx="167876" cy="51814"/>
            </a:xfrm>
            <a:custGeom>
              <a:avLst/>
              <a:gdLst/>
              <a:ahLst/>
              <a:cxnLst>
                <a:cxn ang="0">
                  <a:pos x="24" y="0"/>
                </a:cxn>
                <a:cxn ang="0">
                  <a:pos x="31" y="0"/>
                </a:cxn>
                <a:cxn ang="0">
                  <a:pos x="40" y="1"/>
                </a:cxn>
                <a:cxn ang="0">
                  <a:pos x="48" y="4"/>
                </a:cxn>
                <a:cxn ang="0">
                  <a:pos x="55" y="5"/>
                </a:cxn>
                <a:cxn ang="0">
                  <a:pos x="58" y="5"/>
                </a:cxn>
                <a:cxn ang="0">
                  <a:pos x="61" y="4"/>
                </a:cxn>
                <a:cxn ang="0">
                  <a:pos x="64" y="1"/>
                </a:cxn>
                <a:cxn ang="0">
                  <a:pos x="66" y="0"/>
                </a:cxn>
                <a:cxn ang="0">
                  <a:pos x="73" y="0"/>
                </a:cxn>
                <a:cxn ang="0">
                  <a:pos x="76" y="3"/>
                </a:cxn>
                <a:cxn ang="0">
                  <a:pos x="81" y="5"/>
                </a:cxn>
                <a:cxn ang="0">
                  <a:pos x="81" y="8"/>
                </a:cxn>
                <a:cxn ang="0">
                  <a:pos x="80" y="9"/>
                </a:cxn>
                <a:cxn ang="0">
                  <a:pos x="76" y="9"/>
                </a:cxn>
                <a:cxn ang="0">
                  <a:pos x="75" y="10"/>
                </a:cxn>
                <a:cxn ang="0">
                  <a:pos x="73" y="10"/>
                </a:cxn>
                <a:cxn ang="0">
                  <a:pos x="70" y="13"/>
                </a:cxn>
                <a:cxn ang="0">
                  <a:pos x="68" y="13"/>
                </a:cxn>
                <a:cxn ang="0">
                  <a:pos x="66" y="12"/>
                </a:cxn>
                <a:cxn ang="0">
                  <a:pos x="66" y="14"/>
                </a:cxn>
                <a:cxn ang="0">
                  <a:pos x="64" y="15"/>
                </a:cxn>
                <a:cxn ang="0">
                  <a:pos x="55" y="15"/>
                </a:cxn>
                <a:cxn ang="0">
                  <a:pos x="50" y="18"/>
                </a:cxn>
                <a:cxn ang="0">
                  <a:pos x="48" y="23"/>
                </a:cxn>
                <a:cxn ang="0">
                  <a:pos x="46" y="24"/>
                </a:cxn>
                <a:cxn ang="0">
                  <a:pos x="44" y="25"/>
                </a:cxn>
                <a:cxn ang="0">
                  <a:pos x="42" y="23"/>
                </a:cxn>
                <a:cxn ang="0">
                  <a:pos x="40" y="20"/>
                </a:cxn>
                <a:cxn ang="0">
                  <a:pos x="32" y="20"/>
                </a:cxn>
                <a:cxn ang="0">
                  <a:pos x="30" y="19"/>
                </a:cxn>
                <a:cxn ang="0">
                  <a:pos x="29" y="17"/>
                </a:cxn>
                <a:cxn ang="0">
                  <a:pos x="34" y="14"/>
                </a:cxn>
                <a:cxn ang="0">
                  <a:pos x="35" y="14"/>
                </a:cxn>
                <a:cxn ang="0">
                  <a:pos x="37" y="13"/>
                </a:cxn>
                <a:cxn ang="0">
                  <a:pos x="31" y="13"/>
                </a:cxn>
                <a:cxn ang="0">
                  <a:pos x="30" y="12"/>
                </a:cxn>
                <a:cxn ang="0">
                  <a:pos x="31" y="10"/>
                </a:cxn>
                <a:cxn ang="0">
                  <a:pos x="34" y="10"/>
                </a:cxn>
                <a:cxn ang="0">
                  <a:pos x="36" y="8"/>
                </a:cxn>
                <a:cxn ang="0">
                  <a:pos x="31" y="7"/>
                </a:cxn>
                <a:cxn ang="0">
                  <a:pos x="27" y="5"/>
                </a:cxn>
                <a:cxn ang="0">
                  <a:pos x="24" y="5"/>
                </a:cxn>
                <a:cxn ang="0">
                  <a:pos x="20" y="7"/>
                </a:cxn>
                <a:cxn ang="0">
                  <a:pos x="16" y="9"/>
                </a:cxn>
                <a:cxn ang="0">
                  <a:pos x="12" y="10"/>
                </a:cxn>
                <a:cxn ang="0">
                  <a:pos x="5" y="10"/>
                </a:cxn>
                <a:cxn ang="0">
                  <a:pos x="0" y="8"/>
                </a:cxn>
                <a:cxn ang="0">
                  <a:pos x="5" y="4"/>
                </a:cxn>
                <a:cxn ang="0">
                  <a:pos x="14" y="1"/>
                </a:cxn>
                <a:cxn ang="0">
                  <a:pos x="24" y="0"/>
                </a:cxn>
              </a:cxnLst>
              <a:rect l="0" t="0" r="r" b="b"/>
              <a:pathLst>
                <a:path w="81" h="25">
                  <a:moveTo>
                    <a:pt x="24" y="0"/>
                  </a:moveTo>
                  <a:lnTo>
                    <a:pt x="31" y="0"/>
                  </a:lnTo>
                  <a:lnTo>
                    <a:pt x="40" y="1"/>
                  </a:lnTo>
                  <a:lnTo>
                    <a:pt x="48" y="4"/>
                  </a:lnTo>
                  <a:lnTo>
                    <a:pt x="55" y="5"/>
                  </a:lnTo>
                  <a:lnTo>
                    <a:pt x="58" y="5"/>
                  </a:lnTo>
                  <a:lnTo>
                    <a:pt x="61" y="4"/>
                  </a:lnTo>
                  <a:lnTo>
                    <a:pt x="64" y="1"/>
                  </a:lnTo>
                  <a:lnTo>
                    <a:pt x="66" y="0"/>
                  </a:lnTo>
                  <a:lnTo>
                    <a:pt x="73" y="0"/>
                  </a:lnTo>
                  <a:lnTo>
                    <a:pt x="76" y="3"/>
                  </a:lnTo>
                  <a:lnTo>
                    <a:pt x="81" y="5"/>
                  </a:lnTo>
                  <a:lnTo>
                    <a:pt x="81" y="8"/>
                  </a:lnTo>
                  <a:lnTo>
                    <a:pt x="80" y="9"/>
                  </a:lnTo>
                  <a:lnTo>
                    <a:pt x="76" y="9"/>
                  </a:lnTo>
                  <a:lnTo>
                    <a:pt x="75" y="10"/>
                  </a:lnTo>
                  <a:lnTo>
                    <a:pt x="73" y="10"/>
                  </a:lnTo>
                  <a:lnTo>
                    <a:pt x="70" y="13"/>
                  </a:lnTo>
                  <a:lnTo>
                    <a:pt x="68" y="13"/>
                  </a:lnTo>
                  <a:lnTo>
                    <a:pt x="66" y="12"/>
                  </a:lnTo>
                  <a:lnTo>
                    <a:pt x="66" y="14"/>
                  </a:lnTo>
                  <a:lnTo>
                    <a:pt x="64" y="15"/>
                  </a:lnTo>
                  <a:lnTo>
                    <a:pt x="55" y="15"/>
                  </a:lnTo>
                  <a:lnTo>
                    <a:pt x="50" y="18"/>
                  </a:lnTo>
                  <a:lnTo>
                    <a:pt x="48" y="23"/>
                  </a:lnTo>
                  <a:lnTo>
                    <a:pt x="46" y="24"/>
                  </a:lnTo>
                  <a:lnTo>
                    <a:pt x="44" y="25"/>
                  </a:lnTo>
                  <a:lnTo>
                    <a:pt x="42" y="23"/>
                  </a:lnTo>
                  <a:lnTo>
                    <a:pt x="40" y="20"/>
                  </a:lnTo>
                  <a:lnTo>
                    <a:pt x="32" y="20"/>
                  </a:lnTo>
                  <a:lnTo>
                    <a:pt x="30" y="19"/>
                  </a:lnTo>
                  <a:lnTo>
                    <a:pt x="29" y="17"/>
                  </a:lnTo>
                  <a:lnTo>
                    <a:pt x="34" y="14"/>
                  </a:lnTo>
                  <a:lnTo>
                    <a:pt x="35" y="14"/>
                  </a:lnTo>
                  <a:lnTo>
                    <a:pt x="37" y="13"/>
                  </a:lnTo>
                  <a:lnTo>
                    <a:pt x="31" y="13"/>
                  </a:lnTo>
                  <a:lnTo>
                    <a:pt x="30" y="12"/>
                  </a:lnTo>
                  <a:lnTo>
                    <a:pt x="31" y="10"/>
                  </a:lnTo>
                  <a:lnTo>
                    <a:pt x="34" y="10"/>
                  </a:lnTo>
                  <a:lnTo>
                    <a:pt x="36" y="8"/>
                  </a:lnTo>
                  <a:lnTo>
                    <a:pt x="31" y="7"/>
                  </a:lnTo>
                  <a:lnTo>
                    <a:pt x="27" y="5"/>
                  </a:lnTo>
                  <a:lnTo>
                    <a:pt x="24" y="5"/>
                  </a:lnTo>
                  <a:lnTo>
                    <a:pt x="20" y="7"/>
                  </a:lnTo>
                  <a:lnTo>
                    <a:pt x="16" y="9"/>
                  </a:lnTo>
                  <a:lnTo>
                    <a:pt x="12" y="10"/>
                  </a:lnTo>
                  <a:lnTo>
                    <a:pt x="5" y="10"/>
                  </a:lnTo>
                  <a:lnTo>
                    <a:pt x="0" y="8"/>
                  </a:lnTo>
                  <a:lnTo>
                    <a:pt x="5" y="4"/>
                  </a:lnTo>
                  <a:lnTo>
                    <a:pt x="14"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nvGrpSpPr>
            <p:cNvPr id="16" name="Group 15">
              <a:extLst>
                <a:ext uri="{FF2B5EF4-FFF2-40B4-BE49-F238E27FC236}">
                  <a16:creationId xmlns:a16="http://schemas.microsoft.com/office/drawing/2014/main" id="{60974DFB-966B-5143-88E3-FA6EA24A6C50}"/>
                </a:ext>
              </a:extLst>
            </p:cNvPr>
            <p:cNvGrpSpPr/>
            <p:nvPr/>
          </p:nvGrpSpPr>
          <p:grpSpPr>
            <a:xfrm>
              <a:off x="5601779" y="1788317"/>
              <a:ext cx="1875644" cy="1772016"/>
              <a:chOff x="5601779" y="1788317"/>
              <a:chExt cx="1875644" cy="1772016"/>
            </a:xfrm>
            <a:grpFill/>
          </p:grpSpPr>
          <p:sp>
            <p:nvSpPr>
              <p:cNvPr id="18" name="Freeform 1232">
                <a:extLst>
                  <a:ext uri="{FF2B5EF4-FFF2-40B4-BE49-F238E27FC236}">
                    <a16:creationId xmlns:a16="http://schemas.microsoft.com/office/drawing/2014/main" id="{BEBF45EA-7618-D244-8906-42135BD5533E}"/>
                  </a:ext>
                </a:extLst>
              </p:cNvPr>
              <p:cNvSpPr>
                <a:spLocks/>
              </p:cNvSpPr>
              <p:nvPr/>
            </p:nvSpPr>
            <p:spPr bwMode="auto">
              <a:xfrm>
                <a:off x="6339601" y="3545825"/>
                <a:ext cx="53886" cy="8290"/>
              </a:xfrm>
              <a:custGeom>
                <a:avLst/>
                <a:gdLst/>
                <a:ahLst/>
                <a:cxnLst>
                  <a:cxn ang="0">
                    <a:pos x="0" y="0"/>
                  </a:cxn>
                  <a:cxn ang="0">
                    <a:pos x="14" y="0"/>
                  </a:cxn>
                  <a:cxn ang="0">
                    <a:pos x="26" y="2"/>
                  </a:cxn>
                  <a:cxn ang="0">
                    <a:pos x="23" y="4"/>
                  </a:cxn>
                  <a:cxn ang="0">
                    <a:pos x="13" y="4"/>
                  </a:cxn>
                  <a:cxn ang="0">
                    <a:pos x="9" y="2"/>
                  </a:cxn>
                  <a:cxn ang="0">
                    <a:pos x="4" y="1"/>
                  </a:cxn>
                  <a:cxn ang="0">
                    <a:pos x="0" y="0"/>
                  </a:cxn>
                </a:cxnLst>
                <a:rect l="0" t="0" r="r" b="b"/>
                <a:pathLst>
                  <a:path w="26" h="4">
                    <a:moveTo>
                      <a:pt x="0" y="0"/>
                    </a:moveTo>
                    <a:lnTo>
                      <a:pt x="14" y="0"/>
                    </a:lnTo>
                    <a:lnTo>
                      <a:pt x="26" y="2"/>
                    </a:lnTo>
                    <a:lnTo>
                      <a:pt x="23" y="4"/>
                    </a:lnTo>
                    <a:lnTo>
                      <a:pt x="13" y="4"/>
                    </a:lnTo>
                    <a:lnTo>
                      <a:pt x="9" y="2"/>
                    </a:lnTo>
                    <a:lnTo>
                      <a:pt x="4"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19" name="Freeform 1346">
                <a:extLst>
                  <a:ext uri="{FF2B5EF4-FFF2-40B4-BE49-F238E27FC236}">
                    <a16:creationId xmlns:a16="http://schemas.microsoft.com/office/drawing/2014/main" id="{78D1BFFE-23AE-2B45-962F-1E34473D1366}"/>
                  </a:ext>
                </a:extLst>
              </p:cNvPr>
              <p:cNvSpPr>
                <a:spLocks/>
              </p:cNvSpPr>
              <p:nvPr/>
            </p:nvSpPr>
            <p:spPr bwMode="auto">
              <a:xfrm>
                <a:off x="7266024" y="1806970"/>
                <a:ext cx="60104" cy="39379"/>
              </a:xfrm>
              <a:custGeom>
                <a:avLst/>
                <a:gdLst/>
                <a:ahLst/>
                <a:cxnLst>
                  <a:cxn ang="0">
                    <a:pos x="23" y="0"/>
                  </a:cxn>
                  <a:cxn ang="0">
                    <a:pos x="29" y="14"/>
                  </a:cxn>
                  <a:cxn ang="0">
                    <a:pos x="24" y="15"/>
                  </a:cxn>
                  <a:cxn ang="0">
                    <a:pos x="18" y="16"/>
                  </a:cxn>
                  <a:cxn ang="0">
                    <a:pos x="11" y="19"/>
                  </a:cxn>
                  <a:cxn ang="0">
                    <a:pos x="4" y="19"/>
                  </a:cxn>
                  <a:cxn ang="0">
                    <a:pos x="0" y="15"/>
                  </a:cxn>
                  <a:cxn ang="0">
                    <a:pos x="0" y="12"/>
                  </a:cxn>
                  <a:cxn ang="0">
                    <a:pos x="3" y="7"/>
                  </a:cxn>
                  <a:cxn ang="0">
                    <a:pos x="9" y="4"/>
                  </a:cxn>
                  <a:cxn ang="0">
                    <a:pos x="16" y="1"/>
                  </a:cxn>
                  <a:cxn ang="0">
                    <a:pos x="23" y="0"/>
                  </a:cxn>
                </a:cxnLst>
                <a:rect l="0" t="0" r="r" b="b"/>
                <a:pathLst>
                  <a:path w="29" h="19">
                    <a:moveTo>
                      <a:pt x="23" y="0"/>
                    </a:moveTo>
                    <a:lnTo>
                      <a:pt x="29" y="14"/>
                    </a:lnTo>
                    <a:lnTo>
                      <a:pt x="24" y="15"/>
                    </a:lnTo>
                    <a:lnTo>
                      <a:pt x="18" y="16"/>
                    </a:lnTo>
                    <a:lnTo>
                      <a:pt x="11" y="19"/>
                    </a:lnTo>
                    <a:lnTo>
                      <a:pt x="4" y="19"/>
                    </a:lnTo>
                    <a:lnTo>
                      <a:pt x="0" y="15"/>
                    </a:lnTo>
                    <a:lnTo>
                      <a:pt x="0" y="12"/>
                    </a:lnTo>
                    <a:lnTo>
                      <a:pt x="3" y="7"/>
                    </a:lnTo>
                    <a:lnTo>
                      <a:pt x="9" y="4"/>
                    </a:lnTo>
                    <a:lnTo>
                      <a:pt x="16"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0" name="Freeform 1348">
                <a:extLst>
                  <a:ext uri="{FF2B5EF4-FFF2-40B4-BE49-F238E27FC236}">
                    <a16:creationId xmlns:a16="http://schemas.microsoft.com/office/drawing/2014/main" id="{09F9A180-8D48-A742-83CF-D79B86857CBB}"/>
                  </a:ext>
                </a:extLst>
              </p:cNvPr>
              <p:cNvSpPr>
                <a:spLocks/>
              </p:cNvSpPr>
              <p:nvPr/>
            </p:nvSpPr>
            <p:spPr bwMode="auto">
              <a:xfrm>
                <a:off x="6542709" y="3535463"/>
                <a:ext cx="49741" cy="24870"/>
              </a:xfrm>
              <a:custGeom>
                <a:avLst/>
                <a:gdLst/>
                <a:ahLst/>
                <a:cxnLst>
                  <a:cxn ang="0">
                    <a:pos x="24" y="0"/>
                  </a:cxn>
                  <a:cxn ang="0">
                    <a:pos x="23" y="2"/>
                  </a:cxn>
                  <a:cxn ang="0">
                    <a:pos x="22" y="2"/>
                  </a:cxn>
                  <a:cxn ang="0">
                    <a:pos x="20" y="4"/>
                  </a:cxn>
                  <a:cxn ang="0">
                    <a:pos x="18" y="4"/>
                  </a:cxn>
                  <a:cxn ang="0">
                    <a:pos x="18" y="7"/>
                  </a:cxn>
                  <a:cxn ang="0">
                    <a:pos x="15" y="9"/>
                  </a:cxn>
                  <a:cxn ang="0">
                    <a:pos x="13" y="11"/>
                  </a:cxn>
                  <a:cxn ang="0">
                    <a:pos x="9" y="12"/>
                  </a:cxn>
                  <a:cxn ang="0">
                    <a:pos x="5" y="12"/>
                  </a:cxn>
                  <a:cxn ang="0">
                    <a:pos x="3" y="10"/>
                  </a:cxn>
                  <a:cxn ang="0">
                    <a:pos x="2" y="10"/>
                  </a:cxn>
                  <a:cxn ang="0">
                    <a:pos x="0" y="9"/>
                  </a:cxn>
                  <a:cxn ang="0">
                    <a:pos x="12" y="4"/>
                  </a:cxn>
                  <a:cxn ang="0">
                    <a:pos x="24" y="0"/>
                  </a:cxn>
                </a:cxnLst>
                <a:rect l="0" t="0" r="r" b="b"/>
                <a:pathLst>
                  <a:path w="24" h="12">
                    <a:moveTo>
                      <a:pt x="24" y="0"/>
                    </a:moveTo>
                    <a:lnTo>
                      <a:pt x="23" y="2"/>
                    </a:lnTo>
                    <a:lnTo>
                      <a:pt x="22" y="2"/>
                    </a:lnTo>
                    <a:lnTo>
                      <a:pt x="20" y="4"/>
                    </a:lnTo>
                    <a:lnTo>
                      <a:pt x="18" y="4"/>
                    </a:lnTo>
                    <a:lnTo>
                      <a:pt x="18" y="7"/>
                    </a:lnTo>
                    <a:lnTo>
                      <a:pt x="15" y="9"/>
                    </a:lnTo>
                    <a:lnTo>
                      <a:pt x="13" y="11"/>
                    </a:lnTo>
                    <a:lnTo>
                      <a:pt x="9" y="12"/>
                    </a:lnTo>
                    <a:lnTo>
                      <a:pt x="5" y="12"/>
                    </a:lnTo>
                    <a:lnTo>
                      <a:pt x="3" y="10"/>
                    </a:lnTo>
                    <a:lnTo>
                      <a:pt x="2" y="10"/>
                    </a:lnTo>
                    <a:lnTo>
                      <a:pt x="0" y="9"/>
                    </a:lnTo>
                    <a:lnTo>
                      <a:pt x="12" y="4"/>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1" name="Freeform 1350">
                <a:extLst>
                  <a:ext uri="{FF2B5EF4-FFF2-40B4-BE49-F238E27FC236}">
                    <a16:creationId xmlns:a16="http://schemas.microsoft.com/office/drawing/2014/main" id="{DEFA29B7-9CAB-F34C-A503-55898F474339}"/>
                  </a:ext>
                </a:extLst>
              </p:cNvPr>
              <p:cNvSpPr>
                <a:spLocks/>
              </p:cNvSpPr>
              <p:nvPr/>
            </p:nvSpPr>
            <p:spPr bwMode="auto">
              <a:xfrm>
                <a:off x="7442189" y="2219404"/>
                <a:ext cx="35234" cy="24870"/>
              </a:xfrm>
              <a:custGeom>
                <a:avLst/>
                <a:gdLst/>
                <a:ahLst/>
                <a:cxnLst>
                  <a:cxn ang="0">
                    <a:pos x="7" y="0"/>
                  </a:cxn>
                  <a:cxn ang="0">
                    <a:pos x="9" y="0"/>
                  </a:cxn>
                  <a:cxn ang="0">
                    <a:pos x="13" y="3"/>
                  </a:cxn>
                  <a:cxn ang="0">
                    <a:pos x="14" y="6"/>
                  </a:cxn>
                  <a:cxn ang="0">
                    <a:pos x="17" y="8"/>
                  </a:cxn>
                  <a:cxn ang="0">
                    <a:pos x="14" y="10"/>
                  </a:cxn>
                  <a:cxn ang="0">
                    <a:pos x="12" y="10"/>
                  </a:cxn>
                  <a:cxn ang="0">
                    <a:pos x="4" y="12"/>
                  </a:cxn>
                  <a:cxn ang="0">
                    <a:pos x="0" y="12"/>
                  </a:cxn>
                  <a:cxn ang="0">
                    <a:pos x="0" y="6"/>
                  </a:cxn>
                  <a:cxn ang="0">
                    <a:pos x="2" y="2"/>
                  </a:cxn>
                  <a:cxn ang="0">
                    <a:pos x="7" y="0"/>
                  </a:cxn>
                </a:cxnLst>
                <a:rect l="0" t="0" r="r" b="b"/>
                <a:pathLst>
                  <a:path w="17" h="12">
                    <a:moveTo>
                      <a:pt x="7" y="0"/>
                    </a:moveTo>
                    <a:lnTo>
                      <a:pt x="9" y="0"/>
                    </a:lnTo>
                    <a:lnTo>
                      <a:pt x="13" y="3"/>
                    </a:lnTo>
                    <a:lnTo>
                      <a:pt x="14" y="6"/>
                    </a:lnTo>
                    <a:lnTo>
                      <a:pt x="17" y="8"/>
                    </a:lnTo>
                    <a:lnTo>
                      <a:pt x="14" y="10"/>
                    </a:lnTo>
                    <a:lnTo>
                      <a:pt x="12" y="10"/>
                    </a:lnTo>
                    <a:lnTo>
                      <a:pt x="4" y="12"/>
                    </a:lnTo>
                    <a:lnTo>
                      <a:pt x="0" y="12"/>
                    </a:lnTo>
                    <a:lnTo>
                      <a:pt x="0" y="6"/>
                    </a:lnTo>
                    <a:lnTo>
                      <a:pt x="2"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2" name="Freeform 1354">
                <a:extLst>
                  <a:ext uri="{FF2B5EF4-FFF2-40B4-BE49-F238E27FC236}">
                    <a16:creationId xmlns:a16="http://schemas.microsoft.com/office/drawing/2014/main" id="{94145DB2-CB3C-854C-94A5-14B7CAAE76E4}"/>
                  </a:ext>
                </a:extLst>
              </p:cNvPr>
              <p:cNvSpPr>
                <a:spLocks/>
              </p:cNvSpPr>
              <p:nvPr/>
            </p:nvSpPr>
            <p:spPr bwMode="auto">
              <a:xfrm>
                <a:off x="6975869" y="3203858"/>
                <a:ext cx="14508" cy="2073"/>
              </a:xfrm>
              <a:custGeom>
                <a:avLst/>
                <a:gdLst/>
                <a:ahLst/>
                <a:cxnLst>
                  <a:cxn ang="0">
                    <a:pos x="1" y="0"/>
                  </a:cxn>
                  <a:cxn ang="0">
                    <a:pos x="7" y="0"/>
                  </a:cxn>
                  <a:cxn ang="0">
                    <a:pos x="3" y="1"/>
                  </a:cxn>
                  <a:cxn ang="0">
                    <a:pos x="0" y="1"/>
                  </a:cxn>
                  <a:cxn ang="0">
                    <a:pos x="1" y="0"/>
                  </a:cxn>
                </a:cxnLst>
                <a:rect l="0" t="0" r="r" b="b"/>
                <a:pathLst>
                  <a:path w="7" h="1">
                    <a:moveTo>
                      <a:pt x="1" y="0"/>
                    </a:moveTo>
                    <a:lnTo>
                      <a:pt x="7" y="0"/>
                    </a:lnTo>
                    <a:lnTo>
                      <a:pt x="3" y="1"/>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3" name="Freeform 1355">
                <a:extLst>
                  <a:ext uri="{FF2B5EF4-FFF2-40B4-BE49-F238E27FC236}">
                    <a16:creationId xmlns:a16="http://schemas.microsoft.com/office/drawing/2014/main" id="{B2FE0EE4-B9F4-A044-A9BB-F4169875DBF0}"/>
                  </a:ext>
                </a:extLst>
              </p:cNvPr>
              <p:cNvSpPr>
                <a:spLocks/>
              </p:cNvSpPr>
              <p:nvPr/>
            </p:nvSpPr>
            <p:spPr bwMode="auto">
              <a:xfrm>
                <a:off x="7110583" y="2437020"/>
                <a:ext cx="18653" cy="10363"/>
              </a:xfrm>
              <a:custGeom>
                <a:avLst/>
                <a:gdLst/>
                <a:ahLst/>
                <a:cxnLst>
                  <a:cxn ang="0">
                    <a:pos x="9" y="0"/>
                  </a:cxn>
                  <a:cxn ang="0">
                    <a:pos x="6" y="5"/>
                  </a:cxn>
                  <a:cxn ang="0">
                    <a:pos x="4" y="5"/>
                  </a:cxn>
                  <a:cxn ang="0">
                    <a:pos x="2" y="4"/>
                  </a:cxn>
                  <a:cxn ang="0">
                    <a:pos x="0" y="4"/>
                  </a:cxn>
                  <a:cxn ang="0">
                    <a:pos x="5" y="2"/>
                  </a:cxn>
                  <a:cxn ang="0">
                    <a:pos x="9" y="0"/>
                  </a:cxn>
                </a:cxnLst>
                <a:rect l="0" t="0" r="r" b="b"/>
                <a:pathLst>
                  <a:path w="9" h="5">
                    <a:moveTo>
                      <a:pt x="9" y="0"/>
                    </a:moveTo>
                    <a:lnTo>
                      <a:pt x="6" y="5"/>
                    </a:lnTo>
                    <a:lnTo>
                      <a:pt x="4" y="5"/>
                    </a:lnTo>
                    <a:lnTo>
                      <a:pt x="2" y="4"/>
                    </a:lnTo>
                    <a:lnTo>
                      <a:pt x="0" y="4"/>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4" name="Freeform 1356">
                <a:extLst>
                  <a:ext uri="{FF2B5EF4-FFF2-40B4-BE49-F238E27FC236}">
                    <a16:creationId xmlns:a16="http://schemas.microsoft.com/office/drawing/2014/main" id="{12DE4985-8B1C-3E4E-8F6C-D2A1DC6A8899}"/>
                  </a:ext>
                </a:extLst>
              </p:cNvPr>
              <p:cNvSpPr>
                <a:spLocks/>
              </p:cNvSpPr>
              <p:nvPr/>
            </p:nvSpPr>
            <p:spPr bwMode="auto">
              <a:xfrm>
                <a:off x="7160324" y="2426657"/>
                <a:ext cx="26944" cy="35234"/>
              </a:xfrm>
              <a:custGeom>
                <a:avLst/>
                <a:gdLst/>
                <a:ahLst/>
                <a:cxnLst>
                  <a:cxn ang="0">
                    <a:pos x="1" y="0"/>
                  </a:cxn>
                  <a:cxn ang="0">
                    <a:pos x="7" y="0"/>
                  </a:cxn>
                  <a:cxn ang="0">
                    <a:pos x="10" y="1"/>
                  </a:cxn>
                  <a:cxn ang="0">
                    <a:pos x="11" y="4"/>
                  </a:cxn>
                  <a:cxn ang="0">
                    <a:pos x="13" y="5"/>
                  </a:cxn>
                  <a:cxn ang="0">
                    <a:pos x="8" y="7"/>
                  </a:cxn>
                  <a:cxn ang="0">
                    <a:pos x="8" y="9"/>
                  </a:cxn>
                  <a:cxn ang="0">
                    <a:pos x="10" y="10"/>
                  </a:cxn>
                  <a:cxn ang="0">
                    <a:pos x="10" y="13"/>
                  </a:cxn>
                  <a:cxn ang="0">
                    <a:pos x="7" y="15"/>
                  </a:cxn>
                  <a:cxn ang="0">
                    <a:pos x="5" y="17"/>
                  </a:cxn>
                  <a:cxn ang="0">
                    <a:pos x="2" y="15"/>
                  </a:cxn>
                  <a:cxn ang="0">
                    <a:pos x="0" y="13"/>
                  </a:cxn>
                  <a:cxn ang="0">
                    <a:pos x="0" y="10"/>
                  </a:cxn>
                  <a:cxn ang="0">
                    <a:pos x="1" y="8"/>
                  </a:cxn>
                  <a:cxn ang="0">
                    <a:pos x="3" y="5"/>
                  </a:cxn>
                  <a:cxn ang="0">
                    <a:pos x="1" y="0"/>
                  </a:cxn>
                </a:cxnLst>
                <a:rect l="0" t="0" r="r" b="b"/>
                <a:pathLst>
                  <a:path w="13" h="17">
                    <a:moveTo>
                      <a:pt x="1" y="0"/>
                    </a:moveTo>
                    <a:lnTo>
                      <a:pt x="7" y="0"/>
                    </a:lnTo>
                    <a:lnTo>
                      <a:pt x="10" y="1"/>
                    </a:lnTo>
                    <a:lnTo>
                      <a:pt x="11" y="4"/>
                    </a:lnTo>
                    <a:lnTo>
                      <a:pt x="13" y="5"/>
                    </a:lnTo>
                    <a:lnTo>
                      <a:pt x="8" y="7"/>
                    </a:lnTo>
                    <a:lnTo>
                      <a:pt x="8" y="9"/>
                    </a:lnTo>
                    <a:lnTo>
                      <a:pt x="10" y="10"/>
                    </a:lnTo>
                    <a:lnTo>
                      <a:pt x="10" y="13"/>
                    </a:lnTo>
                    <a:lnTo>
                      <a:pt x="7" y="15"/>
                    </a:lnTo>
                    <a:lnTo>
                      <a:pt x="5" y="17"/>
                    </a:lnTo>
                    <a:lnTo>
                      <a:pt x="2" y="15"/>
                    </a:lnTo>
                    <a:lnTo>
                      <a:pt x="0" y="13"/>
                    </a:lnTo>
                    <a:lnTo>
                      <a:pt x="0" y="10"/>
                    </a:lnTo>
                    <a:lnTo>
                      <a:pt x="1" y="8"/>
                    </a:lnTo>
                    <a:lnTo>
                      <a:pt x="3" y="5"/>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5" name="Rectangle 1357">
                <a:extLst>
                  <a:ext uri="{FF2B5EF4-FFF2-40B4-BE49-F238E27FC236}">
                    <a16:creationId xmlns:a16="http://schemas.microsoft.com/office/drawing/2014/main" id="{EC42B10E-6599-C14D-8A8E-ABE06C35B966}"/>
                  </a:ext>
                </a:extLst>
              </p:cNvPr>
              <p:cNvSpPr>
                <a:spLocks noChangeArrowheads="1"/>
              </p:cNvSpPr>
              <p:nvPr/>
            </p:nvSpPr>
            <p:spPr bwMode="auto">
              <a:xfrm>
                <a:off x="7002812" y="3201784"/>
                <a:ext cx="10363" cy="207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6" name="Freeform 1359">
                <a:extLst>
                  <a:ext uri="{FF2B5EF4-FFF2-40B4-BE49-F238E27FC236}">
                    <a16:creationId xmlns:a16="http://schemas.microsoft.com/office/drawing/2014/main" id="{3E86124F-7D27-D441-982D-7CC17E4A008C}"/>
                  </a:ext>
                </a:extLst>
              </p:cNvPr>
              <p:cNvSpPr>
                <a:spLocks/>
              </p:cNvSpPr>
              <p:nvPr/>
            </p:nvSpPr>
            <p:spPr bwMode="auto">
              <a:xfrm>
                <a:off x="7029755" y="3205930"/>
                <a:ext cx="12435" cy="8290"/>
              </a:xfrm>
              <a:custGeom>
                <a:avLst/>
                <a:gdLst/>
                <a:ahLst/>
                <a:cxnLst>
                  <a:cxn ang="0">
                    <a:pos x="1" y="0"/>
                  </a:cxn>
                  <a:cxn ang="0">
                    <a:pos x="4" y="0"/>
                  </a:cxn>
                  <a:cxn ang="0">
                    <a:pos x="6" y="3"/>
                  </a:cxn>
                  <a:cxn ang="0">
                    <a:pos x="6" y="4"/>
                  </a:cxn>
                  <a:cxn ang="0">
                    <a:pos x="4" y="3"/>
                  </a:cxn>
                  <a:cxn ang="0">
                    <a:pos x="0" y="2"/>
                  </a:cxn>
                  <a:cxn ang="0">
                    <a:pos x="1" y="0"/>
                  </a:cxn>
                </a:cxnLst>
                <a:rect l="0" t="0" r="r" b="b"/>
                <a:pathLst>
                  <a:path w="6" h="4">
                    <a:moveTo>
                      <a:pt x="1" y="0"/>
                    </a:moveTo>
                    <a:lnTo>
                      <a:pt x="4" y="0"/>
                    </a:lnTo>
                    <a:lnTo>
                      <a:pt x="6" y="3"/>
                    </a:lnTo>
                    <a:lnTo>
                      <a:pt x="6" y="4"/>
                    </a:lnTo>
                    <a:lnTo>
                      <a:pt x="4" y="3"/>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7" name="Freeform 1360">
                <a:extLst>
                  <a:ext uri="{FF2B5EF4-FFF2-40B4-BE49-F238E27FC236}">
                    <a16:creationId xmlns:a16="http://schemas.microsoft.com/office/drawing/2014/main" id="{0658127C-8E22-364B-B92B-6FBC86526FF0}"/>
                  </a:ext>
                </a:extLst>
              </p:cNvPr>
              <p:cNvSpPr>
                <a:spLocks/>
              </p:cNvSpPr>
              <p:nvPr/>
            </p:nvSpPr>
            <p:spPr bwMode="auto">
              <a:xfrm>
                <a:off x="6020431" y="1889872"/>
                <a:ext cx="335750" cy="184456"/>
              </a:xfrm>
              <a:custGeom>
                <a:avLst/>
                <a:gdLst/>
                <a:ahLst/>
                <a:cxnLst>
                  <a:cxn ang="0">
                    <a:pos x="80" y="4"/>
                  </a:cxn>
                  <a:cxn ang="0">
                    <a:pos x="82" y="16"/>
                  </a:cxn>
                  <a:cxn ang="0">
                    <a:pos x="87" y="11"/>
                  </a:cxn>
                  <a:cxn ang="0">
                    <a:pos x="94" y="15"/>
                  </a:cxn>
                  <a:cxn ang="0">
                    <a:pos x="93" y="21"/>
                  </a:cxn>
                  <a:cxn ang="0">
                    <a:pos x="111" y="27"/>
                  </a:cxn>
                  <a:cxn ang="0">
                    <a:pos x="131" y="39"/>
                  </a:cxn>
                  <a:cxn ang="0">
                    <a:pos x="134" y="43"/>
                  </a:cxn>
                  <a:cxn ang="0">
                    <a:pos x="147" y="49"/>
                  </a:cxn>
                  <a:cxn ang="0">
                    <a:pos x="157" y="57"/>
                  </a:cxn>
                  <a:cxn ang="0">
                    <a:pos x="162" y="59"/>
                  </a:cxn>
                  <a:cxn ang="0">
                    <a:pos x="136" y="68"/>
                  </a:cxn>
                  <a:cxn ang="0">
                    <a:pos x="118" y="66"/>
                  </a:cxn>
                  <a:cxn ang="0">
                    <a:pos x="122" y="58"/>
                  </a:cxn>
                  <a:cxn ang="0">
                    <a:pos x="122" y="53"/>
                  </a:cxn>
                  <a:cxn ang="0">
                    <a:pos x="116" y="43"/>
                  </a:cxn>
                  <a:cxn ang="0">
                    <a:pos x="118" y="40"/>
                  </a:cxn>
                  <a:cxn ang="0">
                    <a:pos x="104" y="38"/>
                  </a:cxn>
                  <a:cxn ang="0">
                    <a:pos x="92" y="58"/>
                  </a:cxn>
                  <a:cxn ang="0">
                    <a:pos x="88" y="66"/>
                  </a:cxn>
                  <a:cxn ang="0">
                    <a:pos x="83" y="68"/>
                  </a:cxn>
                  <a:cxn ang="0">
                    <a:pos x="72" y="89"/>
                  </a:cxn>
                  <a:cxn ang="0">
                    <a:pos x="43" y="72"/>
                  </a:cxn>
                  <a:cxn ang="0">
                    <a:pos x="58" y="63"/>
                  </a:cxn>
                  <a:cxn ang="0">
                    <a:pos x="68" y="62"/>
                  </a:cxn>
                  <a:cxn ang="0">
                    <a:pos x="59" y="59"/>
                  </a:cxn>
                  <a:cxn ang="0">
                    <a:pos x="38" y="60"/>
                  </a:cxn>
                  <a:cxn ang="0">
                    <a:pos x="34" y="54"/>
                  </a:cxn>
                  <a:cxn ang="0">
                    <a:pos x="47" y="50"/>
                  </a:cxn>
                  <a:cxn ang="0">
                    <a:pos x="67" y="40"/>
                  </a:cxn>
                  <a:cxn ang="0">
                    <a:pos x="52" y="38"/>
                  </a:cxn>
                  <a:cxn ang="0">
                    <a:pos x="44" y="39"/>
                  </a:cxn>
                  <a:cxn ang="0">
                    <a:pos x="40" y="45"/>
                  </a:cxn>
                  <a:cxn ang="0">
                    <a:pos x="26" y="45"/>
                  </a:cxn>
                  <a:cxn ang="0">
                    <a:pos x="21" y="38"/>
                  </a:cxn>
                  <a:cxn ang="0">
                    <a:pos x="14" y="27"/>
                  </a:cxn>
                  <a:cxn ang="0">
                    <a:pos x="6" y="23"/>
                  </a:cxn>
                  <a:cxn ang="0">
                    <a:pos x="0" y="15"/>
                  </a:cxn>
                  <a:cxn ang="0">
                    <a:pos x="5" y="9"/>
                  </a:cxn>
                  <a:cxn ang="0">
                    <a:pos x="23" y="5"/>
                  </a:cxn>
                  <a:cxn ang="0">
                    <a:pos x="30" y="13"/>
                  </a:cxn>
                  <a:cxn ang="0">
                    <a:pos x="39" y="18"/>
                  </a:cxn>
                  <a:cxn ang="0">
                    <a:pos x="38" y="13"/>
                  </a:cxn>
                  <a:cxn ang="0">
                    <a:pos x="49" y="6"/>
                  </a:cxn>
                  <a:cxn ang="0">
                    <a:pos x="55" y="16"/>
                  </a:cxn>
                  <a:cxn ang="0">
                    <a:pos x="63" y="24"/>
                  </a:cxn>
                  <a:cxn ang="0">
                    <a:pos x="58" y="11"/>
                  </a:cxn>
                  <a:cxn ang="0">
                    <a:pos x="62" y="0"/>
                  </a:cxn>
                </a:cxnLst>
                <a:rect l="0" t="0" r="r" b="b"/>
                <a:pathLst>
                  <a:path w="162" h="89">
                    <a:moveTo>
                      <a:pt x="62" y="0"/>
                    </a:moveTo>
                    <a:lnTo>
                      <a:pt x="69" y="0"/>
                    </a:lnTo>
                    <a:lnTo>
                      <a:pt x="80" y="4"/>
                    </a:lnTo>
                    <a:lnTo>
                      <a:pt x="83" y="9"/>
                    </a:lnTo>
                    <a:lnTo>
                      <a:pt x="83" y="13"/>
                    </a:lnTo>
                    <a:lnTo>
                      <a:pt x="82" y="16"/>
                    </a:lnTo>
                    <a:lnTo>
                      <a:pt x="83" y="15"/>
                    </a:lnTo>
                    <a:lnTo>
                      <a:pt x="85" y="14"/>
                    </a:lnTo>
                    <a:lnTo>
                      <a:pt x="87" y="11"/>
                    </a:lnTo>
                    <a:lnTo>
                      <a:pt x="92" y="11"/>
                    </a:lnTo>
                    <a:lnTo>
                      <a:pt x="93" y="13"/>
                    </a:lnTo>
                    <a:lnTo>
                      <a:pt x="94" y="15"/>
                    </a:lnTo>
                    <a:lnTo>
                      <a:pt x="94" y="18"/>
                    </a:lnTo>
                    <a:lnTo>
                      <a:pt x="93" y="19"/>
                    </a:lnTo>
                    <a:lnTo>
                      <a:pt x="93" y="21"/>
                    </a:lnTo>
                    <a:lnTo>
                      <a:pt x="98" y="21"/>
                    </a:lnTo>
                    <a:lnTo>
                      <a:pt x="103" y="23"/>
                    </a:lnTo>
                    <a:lnTo>
                      <a:pt x="111" y="27"/>
                    </a:lnTo>
                    <a:lnTo>
                      <a:pt x="119" y="30"/>
                    </a:lnTo>
                    <a:lnTo>
                      <a:pt x="126" y="35"/>
                    </a:lnTo>
                    <a:lnTo>
                      <a:pt x="131" y="39"/>
                    </a:lnTo>
                    <a:lnTo>
                      <a:pt x="133" y="39"/>
                    </a:lnTo>
                    <a:lnTo>
                      <a:pt x="134" y="40"/>
                    </a:lnTo>
                    <a:lnTo>
                      <a:pt x="134" y="43"/>
                    </a:lnTo>
                    <a:lnTo>
                      <a:pt x="133" y="45"/>
                    </a:lnTo>
                    <a:lnTo>
                      <a:pt x="147" y="45"/>
                    </a:lnTo>
                    <a:lnTo>
                      <a:pt x="147" y="49"/>
                    </a:lnTo>
                    <a:lnTo>
                      <a:pt x="148" y="52"/>
                    </a:lnTo>
                    <a:lnTo>
                      <a:pt x="149" y="53"/>
                    </a:lnTo>
                    <a:lnTo>
                      <a:pt x="157" y="57"/>
                    </a:lnTo>
                    <a:lnTo>
                      <a:pt x="158" y="57"/>
                    </a:lnTo>
                    <a:lnTo>
                      <a:pt x="161" y="58"/>
                    </a:lnTo>
                    <a:lnTo>
                      <a:pt x="162" y="59"/>
                    </a:lnTo>
                    <a:lnTo>
                      <a:pt x="144" y="69"/>
                    </a:lnTo>
                    <a:lnTo>
                      <a:pt x="136" y="73"/>
                    </a:lnTo>
                    <a:lnTo>
                      <a:pt x="136" y="68"/>
                    </a:lnTo>
                    <a:lnTo>
                      <a:pt x="137" y="67"/>
                    </a:lnTo>
                    <a:lnTo>
                      <a:pt x="133" y="66"/>
                    </a:lnTo>
                    <a:lnTo>
                      <a:pt x="118" y="66"/>
                    </a:lnTo>
                    <a:lnTo>
                      <a:pt x="121" y="60"/>
                    </a:lnTo>
                    <a:lnTo>
                      <a:pt x="122" y="59"/>
                    </a:lnTo>
                    <a:lnTo>
                      <a:pt x="122" y="58"/>
                    </a:lnTo>
                    <a:lnTo>
                      <a:pt x="123" y="57"/>
                    </a:lnTo>
                    <a:lnTo>
                      <a:pt x="124" y="54"/>
                    </a:lnTo>
                    <a:lnTo>
                      <a:pt x="122" y="53"/>
                    </a:lnTo>
                    <a:lnTo>
                      <a:pt x="121" y="50"/>
                    </a:lnTo>
                    <a:lnTo>
                      <a:pt x="118" y="48"/>
                    </a:lnTo>
                    <a:lnTo>
                      <a:pt x="116" y="43"/>
                    </a:lnTo>
                    <a:lnTo>
                      <a:pt x="118" y="42"/>
                    </a:lnTo>
                    <a:lnTo>
                      <a:pt x="122" y="42"/>
                    </a:lnTo>
                    <a:lnTo>
                      <a:pt x="118" y="40"/>
                    </a:lnTo>
                    <a:lnTo>
                      <a:pt x="116" y="39"/>
                    </a:lnTo>
                    <a:lnTo>
                      <a:pt x="112" y="35"/>
                    </a:lnTo>
                    <a:lnTo>
                      <a:pt x="104" y="38"/>
                    </a:lnTo>
                    <a:lnTo>
                      <a:pt x="99" y="43"/>
                    </a:lnTo>
                    <a:lnTo>
                      <a:pt x="94" y="49"/>
                    </a:lnTo>
                    <a:lnTo>
                      <a:pt x="92" y="58"/>
                    </a:lnTo>
                    <a:lnTo>
                      <a:pt x="89" y="64"/>
                    </a:lnTo>
                    <a:lnTo>
                      <a:pt x="89" y="66"/>
                    </a:lnTo>
                    <a:lnTo>
                      <a:pt x="88" y="66"/>
                    </a:lnTo>
                    <a:lnTo>
                      <a:pt x="87" y="67"/>
                    </a:lnTo>
                    <a:lnTo>
                      <a:pt x="84" y="67"/>
                    </a:lnTo>
                    <a:lnTo>
                      <a:pt x="83" y="68"/>
                    </a:lnTo>
                    <a:lnTo>
                      <a:pt x="78" y="74"/>
                    </a:lnTo>
                    <a:lnTo>
                      <a:pt x="75" y="83"/>
                    </a:lnTo>
                    <a:lnTo>
                      <a:pt x="72" y="89"/>
                    </a:lnTo>
                    <a:lnTo>
                      <a:pt x="57" y="82"/>
                    </a:lnTo>
                    <a:lnTo>
                      <a:pt x="48" y="77"/>
                    </a:lnTo>
                    <a:lnTo>
                      <a:pt x="43" y="72"/>
                    </a:lnTo>
                    <a:lnTo>
                      <a:pt x="40" y="64"/>
                    </a:lnTo>
                    <a:lnTo>
                      <a:pt x="55" y="64"/>
                    </a:lnTo>
                    <a:lnTo>
                      <a:pt x="58" y="63"/>
                    </a:lnTo>
                    <a:lnTo>
                      <a:pt x="62" y="63"/>
                    </a:lnTo>
                    <a:lnTo>
                      <a:pt x="64" y="62"/>
                    </a:lnTo>
                    <a:lnTo>
                      <a:pt x="68" y="62"/>
                    </a:lnTo>
                    <a:lnTo>
                      <a:pt x="65" y="60"/>
                    </a:lnTo>
                    <a:lnTo>
                      <a:pt x="63" y="60"/>
                    </a:lnTo>
                    <a:lnTo>
                      <a:pt x="59" y="59"/>
                    </a:lnTo>
                    <a:lnTo>
                      <a:pt x="45" y="59"/>
                    </a:lnTo>
                    <a:lnTo>
                      <a:pt x="43" y="60"/>
                    </a:lnTo>
                    <a:lnTo>
                      <a:pt x="38" y="60"/>
                    </a:lnTo>
                    <a:lnTo>
                      <a:pt x="35" y="59"/>
                    </a:lnTo>
                    <a:lnTo>
                      <a:pt x="34" y="57"/>
                    </a:lnTo>
                    <a:lnTo>
                      <a:pt x="34" y="54"/>
                    </a:lnTo>
                    <a:lnTo>
                      <a:pt x="37" y="52"/>
                    </a:lnTo>
                    <a:lnTo>
                      <a:pt x="39" y="50"/>
                    </a:lnTo>
                    <a:lnTo>
                      <a:pt x="47" y="50"/>
                    </a:lnTo>
                    <a:lnTo>
                      <a:pt x="53" y="47"/>
                    </a:lnTo>
                    <a:lnTo>
                      <a:pt x="60" y="44"/>
                    </a:lnTo>
                    <a:lnTo>
                      <a:pt x="67" y="40"/>
                    </a:lnTo>
                    <a:lnTo>
                      <a:pt x="55" y="40"/>
                    </a:lnTo>
                    <a:lnTo>
                      <a:pt x="54" y="39"/>
                    </a:lnTo>
                    <a:lnTo>
                      <a:pt x="52" y="38"/>
                    </a:lnTo>
                    <a:lnTo>
                      <a:pt x="50" y="37"/>
                    </a:lnTo>
                    <a:lnTo>
                      <a:pt x="47" y="37"/>
                    </a:lnTo>
                    <a:lnTo>
                      <a:pt x="44" y="39"/>
                    </a:lnTo>
                    <a:lnTo>
                      <a:pt x="43" y="42"/>
                    </a:lnTo>
                    <a:lnTo>
                      <a:pt x="42" y="43"/>
                    </a:lnTo>
                    <a:lnTo>
                      <a:pt x="40" y="45"/>
                    </a:lnTo>
                    <a:lnTo>
                      <a:pt x="38" y="47"/>
                    </a:lnTo>
                    <a:lnTo>
                      <a:pt x="30" y="47"/>
                    </a:lnTo>
                    <a:lnTo>
                      <a:pt x="26" y="45"/>
                    </a:lnTo>
                    <a:lnTo>
                      <a:pt x="21" y="40"/>
                    </a:lnTo>
                    <a:lnTo>
                      <a:pt x="25" y="40"/>
                    </a:lnTo>
                    <a:lnTo>
                      <a:pt x="21" y="38"/>
                    </a:lnTo>
                    <a:lnTo>
                      <a:pt x="19" y="37"/>
                    </a:lnTo>
                    <a:lnTo>
                      <a:pt x="14" y="32"/>
                    </a:lnTo>
                    <a:lnTo>
                      <a:pt x="14" y="27"/>
                    </a:lnTo>
                    <a:lnTo>
                      <a:pt x="11" y="25"/>
                    </a:lnTo>
                    <a:lnTo>
                      <a:pt x="8" y="25"/>
                    </a:lnTo>
                    <a:lnTo>
                      <a:pt x="6" y="23"/>
                    </a:lnTo>
                    <a:lnTo>
                      <a:pt x="3" y="19"/>
                    </a:lnTo>
                    <a:lnTo>
                      <a:pt x="1" y="16"/>
                    </a:lnTo>
                    <a:lnTo>
                      <a:pt x="0" y="15"/>
                    </a:lnTo>
                    <a:lnTo>
                      <a:pt x="1" y="14"/>
                    </a:lnTo>
                    <a:lnTo>
                      <a:pt x="3" y="11"/>
                    </a:lnTo>
                    <a:lnTo>
                      <a:pt x="5" y="9"/>
                    </a:lnTo>
                    <a:lnTo>
                      <a:pt x="9" y="8"/>
                    </a:lnTo>
                    <a:lnTo>
                      <a:pt x="11" y="5"/>
                    </a:lnTo>
                    <a:lnTo>
                      <a:pt x="23" y="5"/>
                    </a:lnTo>
                    <a:lnTo>
                      <a:pt x="34" y="6"/>
                    </a:lnTo>
                    <a:lnTo>
                      <a:pt x="33" y="9"/>
                    </a:lnTo>
                    <a:lnTo>
                      <a:pt x="30" y="13"/>
                    </a:lnTo>
                    <a:lnTo>
                      <a:pt x="35" y="15"/>
                    </a:lnTo>
                    <a:lnTo>
                      <a:pt x="37" y="16"/>
                    </a:lnTo>
                    <a:lnTo>
                      <a:pt x="39" y="18"/>
                    </a:lnTo>
                    <a:lnTo>
                      <a:pt x="39" y="16"/>
                    </a:lnTo>
                    <a:lnTo>
                      <a:pt x="38" y="15"/>
                    </a:lnTo>
                    <a:lnTo>
                      <a:pt x="38" y="13"/>
                    </a:lnTo>
                    <a:lnTo>
                      <a:pt x="39" y="10"/>
                    </a:lnTo>
                    <a:lnTo>
                      <a:pt x="43" y="6"/>
                    </a:lnTo>
                    <a:lnTo>
                      <a:pt x="49" y="6"/>
                    </a:lnTo>
                    <a:lnTo>
                      <a:pt x="50" y="9"/>
                    </a:lnTo>
                    <a:lnTo>
                      <a:pt x="53" y="11"/>
                    </a:lnTo>
                    <a:lnTo>
                      <a:pt x="55" y="16"/>
                    </a:lnTo>
                    <a:lnTo>
                      <a:pt x="58" y="20"/>
                    </a:lnTo>
                    <a:lnTo>
                      <a:pt x="59" y="23"/>
                    </a:lnTo>
                    <a:lnTo>
                      <a:pt x="63" y="24"/>
                    </a:lnTo>
                    <a:lnTo>
                      <a:pt x="62" y="20"/>
                    </a:lnTo>
                    <a:lnTo>
                      <a:pt x="59" y="15"/>
                    </a:lnTo>
                    <a:lnTo>
                      <a:pt x="58" y="11"/>
                    </a:lnTo>
                    <a:lnTo>
                      <a:pt x="58" y="4"/>
                    </a:lnTo>
                    <a:lnTo>
                      <a:pt x="59" y="1"/>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8" name="Freeform 1361">
                <a:extLst>
                  <a:ext uri="{FF2B5EF4-FFF2-40B4-BE49-F238E27FC236}">
                    <a16:creationId xmlns:a16="http://schemas.microsoft.com/office/drawing/2014/main" id="{80322389-4D5B-E346-BADE-DCEAE5CBA755}"/>
                  </a:ext>
                </a:extLst>
              </p:cNvPr>
              <p:cNvSpPr>
                <a:spLocks/>
              </p:cNvSpPr>
              <p:nvPr/>
            </p:nvSpPr>
            <p:spPr bwMode="auto">
              <a:xfrm>
                <a:off x="6194524" y="1860856"/>
                <a:ext cx="221762" cy="80829"/>
              </a:xfrm>
              <a:custGeom>
                <a:avLst/>
                <a:gdLst/>
                <a:ahLst/>
                <a:cxnLst>
                  <a:cxn ang="0">
                    <a:pos x="58" y="0"/>
                  </a:cxn>
                  <a:cxn ang="0">
                    <a:pos x="63" y="0"/>
                  </a:cxn>
                  <a:cxn ang="0">
                    <a:pos x="63" y="10"/>
                  </a:cxn>
                  <a:cxn ang="0">
                    <a:pos x="65" y="10"/>
                  </a:cxn>
                  <a:cxn ang="0">
                    <a:pos x="67" y="9"/>
                  </a:cxn>
                  <a:cxn ang="0">
                    <a:pos x="69" y="8"/>
                  </a:cxn>
                  <a:cxn ang="0">
                    <a:pos x="70" y="7"/>
                  </a:cxn>
                  <a:cxn ang="0">
                    <a:pos x="88" y="7"/>
                  </a:cxn>
                  <a:cxn ang="0">
                    <a:pos x="93" y="8"/>
                  </a:cxn>
                  <a:cxn ang="0">
                    <a:pos x="97" y="9"/>
                  </a:cxn>
                  <a:cxn ang="0">
                    <a:pos x="102" y="12"/>
                  </a:cxn>
                  <a:cxn ang="0">
                    <a:pos x="104" y="15"/>
                  </a:cxn>
                  <a:cxn ang="0">
                    <a:pos x="107" y="18"/>
                  </a:cxn>
                  <a:cxn ang="0">
                    <a:pos x="98" y="24"/>
                  </a:cxn>
                  <a:cxn ang="0">
                    <a:pos x="87" y="30"/>
                  </a:cxn>
                  <a:cxn ang="0">
                    <a:pos x="74" y="37"/>
                  </a:cxn>
                  <a:cxn ang="0">
                    <a:pos x="64" y="39"/>
                  </a:cxn>
                  <a:cxn ang="0">
                    <a:pos x="59" y="39"/>
                  </a:cxn>
                  <a:cxn ang="0">
                    <a:pos x="55" y="37"/>
                  </a:cxn>
                  <a:cxn ang="0">
                    <a:pos x="53" y="35"/>
                  </a:cxn>
                  <a:cxn ang="0">
                    <a:pos x="50" y="32"/>
                  </a:cxn>
                  <a:cxn ang="0">
                    <a:pos x="27" y="32"/>
                  </a:cxn>
                  <a:cxn ang="0">
                    <a:pos x="24" y="30"/>
                  </a:cxn>
                  <a:cxn ang="0">
                    <a:pos x="23" y="29"/>
                  </a:cxn>
                  <a:cxn ang="0">
                    <a:pos x="22" y="27"/>
                  </a:cxn>
                  <a:cxn ang="0">
                    <a:pos x="22" y="24"/>
                  </a:cxn>
                  <a:cxn ang="0">
                    <a:pos x="30" y="24"/>
                  </a:cxn>
                  <a:cxn ang="0">
                    <a:pos x="35" y="23"/>
                  </a:cxn>
                  <a:cxn ang="0">
                    <a:pos x="32" y="23"/>
                  </a:cxn>
                  <a:cxn ang="0">
                    <a:pos x="28" y="22"/>
                  </a:cxn>
                  <a:cxn ang="0">
                    <a:pos x="15" y="22"/>
                  </a:cxn>
                  <a:cxn ang="0">
                    <a:pos x="13" y="23"/>
                  </a:cxn>
                  <a:cxn ang="0">
                    <a:pos x="10" y="23"/>
                  </a:cxn>
                  <a:cxn ang="0">
                    <a:pos x="8" y="22"/>
                  </a:cxn>
                  <a:cxn ang="0">
                    <a:pos x="6" y="19"/>
                  </a:cxn>
                  <a:cxn ang="0">
                    <a:pos x="6" y="17"/>
                  </a:cxn>
                  <a:cxn ang="0">
                    <a:pos x="3" y="12"/>
                  </a:cxn>
                  <a:cxn ang="0">
                    <a:pos x="0" y="7"/>
                  </a:cxn>
                  <a:cxn ang="0">
                    <a:pos x="6" y="7"/>
                  </a:cxn>
                  <a:cxn ang="0">
                    <a:pos x="12" y="9"/>
                  </a:cxn>
                  <a:cxn ang="0">
                    <a:pos x="13" y="9"/>
                  </a:cxn>
                  <a:cxn ang="0">
                    <a:pos x="15" y="8"/>
                  </a:cxn>
                  <a:cxn ang="0">
                    <a:pos x="15" y="7"/>
                  </a:cxn>
                  <a:cxn ang="0">
                    <a:pos x="22" y="7"/>
                  </a:cxn>
                  <a:cxn ang="0">
                    <a:pos x="20" y="2"/>
                  </a:cxn>
                  <a:cxn ang="0">
                    <a:pos x="32" y="2"/>
                  </a:cxn>
                  <a:cxn ang="0">
                    <a:pos x="33" y="3"/>
                  </a:cxn>
                  <a:cxn ang="0">
                    <a:pos x="35" y="4"/>
                  </a:cxn>
                  <a:cxn ang="0">
                    <a:pos x="38" y="7"/>
                  </a:cxn>
                  <a:cxn ang="0">
                    <a:pos x="42" y="8"/>
                  </a:cxn>
                  <a:cxn ang="0">
                    <a:pos x="47" y="10"/>
                  </a:cxn>
                  <a:cxn ang="0">
                    <a:pos x="48" y="10"/>
                  </a:cxn>
                  <a:cxn ang="0">
                    <a:pos x="53" y="8"/>
                  </a:cxn>
                  <a:cxn ang="0">
                    <a:pos x="54" y="5"/>
                  </a:cxn>
                  <a:cxn ang="0">
                    <a:pos x="57" y="3"/>
                  </a:cxn>
                  <a:cxn ang="0">
                    <a:pos x="58" y="0"/>
                  </a:cxn>
                </a:cxnLst>
                <a:rect l="0" t="0" r="r" b="b"/>
                <a:pathLst>
                  <a:path w="107" h="39">
                    <a:moveTo>
                      <a:pt x="58" y="0"/>
                    </a:moveTo>
                    <a:lnTo>
                      <a:pt x="63" y="0"/>
                    </a:lnTo>
                    <a:lnTo>
                      <a:pt x="63" y="10"/>
                    </a:lnTo>
                    <a:lnTo>
                      <a:pt x="65" y="10"/>
                    </a:lnTo>
                    <a:lnTo>
                      <a:pt x="67" y="9"/>
                    </a:lnTo>
                    <a:lnTo>
                      <a:pt x="69" y="8"/>
                    </a:lnTo>
                    <a:lnTo>
                      <a:pt x="70" y="7"/>
                    </a:lnTo>
                    <a:lnTo>
                      <a:pt x="88" y="7"/>
                    </a:lnTo>
                    <a:lnTo>
                      <a:pt x="93" y="8"/>
                    </a:lnTo>
                    <a:lnTo>
                      <a:pt x="97" y="9"/>
                    </a:lnTo>
                    <a:lnTo>
                      <a:pt x="102" y="12"/>
                    </a:lnTo>
                    <a:lnTo>
                      <a:pt x="104" y="15"/>
                    </a:lnTo>
                    <a:lnTo>
                      <a:pt x="107" y="18"/>
                    </a:lnTo>
                    <a:lnTo>
                      <a:pt x="98" y="24"/>
                    </a:lnTo>
                    <a:lnTo>
                      <a:pt x="87" y="30"/>
                    </a:lnTo>
                    <a:lnTo>
                      <a:pt x="74" y="37"/>
                    </a:lnTo>
                    <a:lnTo>
                      <a:pt x="64" y="39"/>
                    </a:lnTo>
                    <a:lnTo>
                      <a:pt x="59" y="39"/>
                    </a:lnTo>
                    <a:lnTo>
                      <a:pt x="55" y="37"/>
                    </a:lnTo>
                    <a:lnTo>
                      <a:pt x="53" y="35"/>
                    </a:lnTo>
                    <a:lnTo>
                      <a:pt x="50" y="32"/>
                    </a:lnTo>
                    <a:lnTo>
                      <a:pt x="27" y="32"/>
                    </a:lnTo>
                    <a:lnTo>
                      <a:pt x="24" y="30"/>
                    </a:lnTo>
                    <a:lnTo>
                      <a:pt x="23" y="29"/>
                    </a:lnTo>
                    <a:lnTo>
                      <a:pt x="22" y="27"/>
                    </a:lnTo>
                    <a:lnTo>
                      <a:pt x="22" y="24"/>
                    </a:lnTo>
                    <a:lnTo>
                      <a:pt x="30" y="24"/>
                    </a:lnTo>
                    <a:lnTo>
                      <a:pt x="35" y="23"/>
                    </a:lnTo>
                    <a:lnTo>
                      <a:pt x="32" y="23"/>
                    </a:lnTo>
                    <a:lnTo>
                      <a:pt x="28" y="22"/>
                    </a:lnTo>
                    <a:lnTo>
                      <a:pt x="15" y="22"/>
                    </a:lnTo>
                    <a:lnTo>
                      <a:pt x="13" y="23"/>
                    </a:lnTo>
                    <a:lnTo>
                      <a:pt x="10" y="23"/>
                    </a:lnTo>
                    <a:lnTo>
                      <a:pt x="8" y="22"/>
                    </a:lnTo>
                    <a:lnTo>
                      <a:pt x="6" y="19"/>
                    </a:lnTo>
                    <a:lnTo>
                      <a:pt x="6" y="17"/>
                    </a:lnTo>
                    <a:lnTo>
                      <a:pt x="3" y="12"/>
                    </a:lnTo>
                    <a:lnTo>
                      <a:pt x="0" y="7"/>
                    </a:lnTo>
                    <a:lnTo>
                      <a:pt x="6" y="7"/>
                    </a:lnTo>
                    <a:lnTo>
                      <a:pt x="12" y="9"/>
                    </a:lnTo>
                    <a:lnTo>
                      <a:pt x="13" y="9"/>
                    </a:lnTo>
                    <a:lnTo>
                      <a:pt x="15" y="8"/>
                    </a:lnTo>
                    <a:lnTo>
                      <a:pt x="15" y="7"/>
                    </a:lnTo>
                    <a:lnTo>
                      <a:pt x="22" y="7"/>
                    </a:lnTo>
                    <a:lnTo>
                      <a:pt x="20" y="2"/>
                    </a:lnTo>
                    <a:lnTo>
                      <a:pt x="32" y="2"/>
                    </a:lnTo>
                    <a:lnTo>
                      <a:pt x="33" y="3"/>
                    </a:lnTo>
                    <a:lnTo>
                      <a:pt x="35" y="4"/>
                    </a:lnTo>
                    <a:lnTo>
                      <a:pt x="38" y="7"/>
                    </a:lnTo>
                    <a:lnTo>
                      <a:pt x="42" y="8"/>
                    </a:lnTo>
                    <a:lnTo>
                      <a:pt x="47" y="10"/>
                    </a:lnTo>
                    <a:lnTo>
                      <a:pt x="48" y="10"/>
                    </a:lnTo>
                    <a:lnTo>
                      <a:pt x="53" y="8"/>
                    </a:lnTo>
                    <a:lnTo>
                      <a:pt x="54" y="5"/>
                    </a:lnTo>
                    <a:lnTo>
                      <a:pt x="57"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29" name="Freeform 1362">
                <a:extLst>
                  <a:ext uri="{FF2B5EF4-FFF2-40B4-BE49-F238E27FC236}">
                    <a16:creationId xmlns:a16="http://schemas.microsoft.com/office/drawing/2014/main" id="{D5F91C6C-CF20-E74A-959E-586BBDE40526}"/>
                  </a:ext>
                </a:extLst>
              </p:cNvPr>
              <p:cNvSpPr>
                <a:spLocks/>
              </p:cNvSpPr>
              <p:nvPr/>
            </p:nvSpPr>
            <p:spPr bwMode="auto">
              <a:xfrm>
                <a:off x="6018359" y="1952048"/>
                <a:ext cx="31089" cy="35234"/>
              </a:xfrm>
              <a:custGeom>
                <a:avLst/>
                <a:gdLst/>
                <a:ahLst/>
                <a:cxnLst>
                  <a:cxn ang="0">
                    <a:pos x="1" y="0"/>
                  </a:cxn>
                  <a:cxn ang="0">
                    <a:pos x="14" y="13"/>
                  </a:cxn>
                  <a:cxn ang="0">
                    <a:pos x="15" y="17"/>
                  </a:cxn>
                  <a:cxn ang="0">
                    <a:pos x="12" y="15"/>
                  </a:cxn>
                  <a:cxn ang="0">
                    <a:pos x="9" y="14"/>
                  </a:cxn>
                  <a:cxn ang="0">
                    <a:pos x="6" y="12"/>
                  </a:cxn>
                  <a:cxn ang="0">
                    <a:pos x="2" y="9"/>
                  </a:cxn>
                  <a:cxn ang="0">
                    <a:pos x="0" y="4"/>
                  </a:cxn>
                  <a:cxn ang="0">
                    <a:pos x="0" y="2"/>
                  </a:cxn>
                  <a:cxn ang="0">
                    <a:pos x="1" y="0"/>
                  </a:cxn>
                </a:cxnLst>
                <a:rect l="0" t="0" r="r" b="b"/>
                <a:pathLst>
                  <a:path w="15" h="17">
                    <a:moveTo>
                      <a:pt x="1" y="0"/>
                    </a:moveTo>
                    <a:lnTo>
                      <a:pt x="14" y="13"/>
                    </a:lnTo>
                    <a:lnTo>
                      <a:pt x="15" y="17"/>
                    </a:lnTo>
                    <a:lnTo>
                      <a:pt x="12" y="15"/>
                    </a:lnTo>
                    <a:lnTo>
                      <a:pt x="9" y="14"/>
                    </a:lnTo>
                    <a:lnTo>
                      <a:pt x="6" y="12"/>
                    </a:lnTo>
                    <a:lnTo>
                      <a:pt x="2" y="9"/>
                    </a:lnTo>
                    <a:lnTo>
                      <a:pt x="0" y="4"/>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0" name="Freeform 1363">
                <a:extLst>
                  <a:ext uri="{FF2B5EF4-FFF2-40B4-BE49-F238E27FC236}">
                    <a16:creationId xmlns:a16="http://schemas.microsoft.com/office/drawing/2014/main" id="{81728A21-31FE-514D-BE2F-E02D2932F625}"/>
                  </a:ext>
                </a:extLst>
              </p:cNvPr>
              <p:cNvSpPr>
                <a:spLocks/>
              </p:cNvSpPr>
              <p:nvPr/>
            </p:nvSpPr>
            <p:spPr bwMode="auto">
              <a:xfrm>
                <a:off x="6020431" y="1949974"/>
                <a:ext cx="2073" cy="2073"/>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1" name="Freeform 1365">
                <a:extLst>
                  <a:ext uri="{FF2B5EF4-FFF2-40B4-BE49-F238E27FC236}">
                    <a16:creationId xmlns:a16="http://schemas.microsoft.com/office/drawing/2014/main" id="{7AF28253-4F4C-694C-9212-5E4038938248}"/>
                  </a:ext>
                </a:extLst>
              </p:cNvPr>
              <p:cNvSpPr>
                <a:spLocks/>
              </p:cNvSpPr>
              <p:nvPr/>
            </p:nvSpPr>
            <p:spPr bwMode="auto">
              <a:xfrm>
                <a:off x="5601779" y="2837019"/>
                <a:ext cx="20725" cy="18653"/>
              </a:xfrm>
              <a:custGeom>
                <a:avLst/>
                <a:gdLst/>
                <a:ahLst/>
                <a:cxnLst>
                  <a:cxn ang="0">
                    <a:pos x="5" y="0"/>
                  </a:cxn>
                  <a:cxn ang="0">
                    <a:pos x="10" y="0"/>
                  </a:cxn>
                  <a:cxn ang="0">
                    <a:pos x="9" y="2"/>
                  </a:cxn>
                  <a:cxn ang="0">
                    <a:pos x="8" y="6"/>
                  </a:cxn>
                  <a:cxn ang="0">
                    <a:pos x="3" y="9"/>
                  </a:cxn>
                  <a:cxn ang="0">
                    <a:pos x="0" y="6"/>
                  </a:cxn>
                  <a:cxn ang="0">
                    <a:pos x="0" y="3"/>
                  </a:cxn>
                  <a:cxn ang="0">
                    <a:pos x="3" y="1"/>
                  </a:cxn>
                  <a:cxn ang="0">
                    <a:pos x="5" y="0"/>
                  </a:cxn>
                </a:cxnLst>
                <a:rect l="0" t="0" r="r" b="b"/>
                <a:pathLst>
                  <a:path w="10" h="9">
                    <a:moveTo>
                      <a:pt x="5" y="0"/>
                    </a:moveTo>
                    <a:lnTo>
                      <a:pt x="10" y="0"/>
                    </a:lnTo>
                    <a:lnTo>
                      <a:pt x="9" y="2"/>
                    </a:lnTo>
                    <a:lnTo>
                      <a:pt x="8" y="6"/>
                    </a:lnTo>
                    <a:lnTo>
                      <a:pt x="3" y="9"/>
                    </a:lnTo>
                    <a:lnTo>
                      <a:pt x="0" y="6"/>
                    </a:lnTo>
                    <a:lnTo>
                      <a:pt x="0" y="3"/>
                    </a:lnTo>
                    <a:lnTo>
                      <a:pt x="3"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2" name="Freeform 1366">
                <a:extLst>
                  <a:ext uri="{FF2B5EF4-FFF2-40B4-BE49-F238E27FC236}">
                    <a16:creationId xmlns:a16="http://schemas.microsoft.com/office/drawing/2014/main" id="{1F8BA446-DAFF-BC4F-BF27-718444C81762}"/>
                  </a:ext>
                </a:extLst>
              </p:cNvPr>
              <p:cNvSpPr>
                <a:spLocks/>
              </p:cNvSpPr>
              <p:nvPr/>
            </p:nvSpPr>
            <p:spPr bwMode="auto">
              <a:xfrm>
                <a:off x="5614214" y="2826657"/>
                <a:ext cx="198963" cy="288083"/>
              </a:xfrm>
              <a:custGeom>
                <a:avLst/>
                <a:gdLst/>
                <a:ahLst/>
                <a:cxnLst>
                  <a:cxn ang="0">
                    <a:pos x="38" y="2"/>
                  </a:cxn>
                  <a:cxn ang="0">
                    <a:pos x="36" y="7"/>
                  </a:cxn>
                  <a:cxn ang="0">
                    <a:pos x="29" y="11"/>
                  </a:cxn>
                  <a:cxn ang="0">
                    <a:pos x="29" y="17"/>
                  </a:cxn>
                  <a:cxn ang="0">
                    <a:pos x="49" y="31"/>
                  </a:cxn>
                  <a:cxn ang="0">
                    <a:pos x="41" y="42"/>
                  </a:cxn>
                  <a:cxn ang="0">
                    <a:pos x="44" y="45"/>
                  </a:cxn>
                  <a:cxn ang="0">
                    <a:pos x="54" y="49"/>
                  </a:cxn>
                  <a:cxn ang="0">
                    <a:pos x="61" y="63"/>
                  </a:cxn>
                  <a:cxn ang="0">
                    <a:pos x="77" y="78"/>
                  </a:cxn>
                  <a:cxn ang="0">
                    <a:pos x="81" y="88"/>
                  </a:cxn>
                  <a:cxn ang="0">
                    <a:pos x="79" y="97"/>
                  </a:cxn>
                  <a:cxn ang="0">
                    <a:pos x="88" y="93"/>
                  </a:cxn>
                  <a:cxn ang="0">
                    <a:pos x="96" y="102"/>
                  </a:cxn>
                  <a:cxn ang="0">
                    <a:pos x="88" y="113"/>
                  </a:cxn>
                  <a:cxn ang="0">
                    <a:pos x="92" y="119"/>
                  </a:cxn>
                  <a:cxn ang="0">
                    <a:pos x="86" y="127"/>
                  </a:cxn>
                  <a:cxn ang="0">
                    <a:pos x="58" y="129"/>
                  </a:cxn>
                  <a:cxn ang="0">
                    <a:pos x="39" y="130"/>
                  </a:cxn>
                  <a:cxn ang="0">
                    <a:pos x="31" y="132"/>
                  </a:cxn>
                  <a:cxn ang="0">
                    <a:pos x="20" y="137"/>
                  </a:cxn>
                  <a:cxn ang="0">
                    <a:pos x="14" y="137"/>
                  </a:cxn>
                  <a:cxn ang="0">
                    <a:pos x="32" y="122"/>
                  </a:cxn>
                  <a:cxn ang="0">
                    <a:pos x="42" y="119"/>
                  </a:cxn>
                  <a:cxn ang="0">
                    <a:pos x="42" y="114"/>
                  </a:cxn>
                  <a:cxn ang="0">
                    <a:pos x="37" y="118"/>
                  </a:cxn>
                  <a:cxn ang="0">
                    <a:pos x="28" y="114"/>
                  </a:cxn>
                  <a:cxn ang="0">
                    <a:pos x="20" y="114"/>
                  </a:cxn>
                  <a:cxn ang="0">
                    <a:pos x="17" y="113"/>
                  </a:cxn>
                  <a:cxn ang="0">
                    <a:pos x="23" y="105"/>
                  </a:cxn>
                  <a:cxn ang="0">
                    <a:pos x="26" y="91"/>
                  </a:cxn>
                  <a:cxn ang="0">
                    <a:pos x="34" y="88"/>
                  </a:cxn>
                  <a:cxn ang="0">
                    <a:pos x="43" y="75"/>
                  </a:cxn>
                  <a:cxn ang="0">
                    <a:pos x="37" y="74"/>
                  </a:cxn>
                  <a:cxn ang="0">
                    <a:pos x="36" y="66"/>
                  </a:cxn>
                  <a:cxn ang="0">
                    <a:pos x="31" y="64"/>
                  </a:cxn>
                  <a:cxn ang="0">
                    <a:pos x="17" y="64"/>
                  </a:cxn>
                  <a:cxn ang="0">
                    <a:pos x="20" y="46"/>
                  </a:cxn>
                  <a:cxn ang="0">
                    <a:pos x="14" y="45"/>
                  </a:cxn>
                  <a:cxn ang="0">
                    <a:pos x="14" y="50"/>
                  </a:cxn>
                  <a:cxn ang="0">
                    <a:pos x="12" y="42"/>
                  </a:cxn>
                  <a:cxn ang="0">
                    <a:pos x="10" y="37"/>
                  </a:cxn>
                  <a:cxn ang="0">
                    <a:pos x="7" y="32"/>
                  </a:cxn>
                  <a:cxn ang="0">
                    <a:pos x="5" y="25"/>
                  </a:cxn>
                  <a:cxn ang="0">
                    <a:pos x="0" y="19"/>
                  </a:cxn>
                  <a:cxn ang="0">
                    <a:pos x="10" y="21"/>
                  </a:cxn>
                  <a:cxn ang="0">
                    <a:pos x="9" y="15"/>
                  </a:cxn>
                  <a:cxn ang="0">
                    <a:pos x="14" y="12"/>
                  </a:cxn>
                  <a:cxn ang="0">
                    <a:pos x="17" y="6"/>
                  </a:cxn>
                  <a:cxn ang="0">
                    <a:pos x="20" y="0"/>
                  </a:cxn>
                </a:cxnLst>
                <a:rect l="0" t="0" r="r" b="b"/>
                <a:pathLst>
                  <a:path w="96" h="139">
                    <a:moveTo>
                      <a:pt x="20" y="0"/>
                    </a:moveTo>
                    <a:lnTo>
                      <a:pt x="36" y="0"/>
                    </a:lnTo>
                    <a:lnTo>
                      <a:pt x="38" y="2"/>
                    </a:lnTo>
                    <a:lnTo>
                      <a:pt x="38" y="3"/>
                    </a:lnTo>
                    <a:lnTo>
                      <a:pt x="37" y="6"/>
                    </a:lnTo>
                    <a:lnTo>
                      <a:pt x="36" y="7"/>
                    </a:lnTo>
                    <a:lnTo>
                      <a:pt x="33" y="8"/>
                    </a:lnTo>
                    <a:lnTo>
                      <a:pt x="32" y="10"/>
                    </a:lnTo>
                    <a:lnTo>
                      <a:pt x="29" y="11"/>
                    </a:lnTo>
                    <a:lnTo>
                      <a:pt x="28" y="14"/>
                    </a:lnTo>
                    <a:lnTo>
                      <a:pt x="28" y="15"/>
                    </a:lnTo>
                    <a:lnTo>
                      <a:pt x="29" y="17"/>
                    </a:lnTo>
                    <a:lnTo>
                      <a:pt x="53" y="17"/>
                    </a:lnTo>
                    <a:lnTo>
                      <a:pt x="53" y="25"/>
                    </a:lnTo>
                    <a:lnTo>
                      <a:pt x="49" y="31"/>
                    </a:lnTo>
                    <a:lnTo>
                      <a:pt x="46" y="36"/>
                    </a:lnTo>
                    <a:lnTo>
                      <a:pt x="43" y="42"/>
                    </a:lnTo>
                    <a:lnTo>
                      <a:pt x="41" y="42"/>
                    </a:lnTo>
                    <a:lnTo>
                      <a:pt x="39" y="44"/>
                    </a:lnTo>
                    <a:lnTo>
                      <a:pt x="39" y="45"/>
                    </a:lnTo>
                    <a:lnTo>
                      <a:pt x="44" y="45"/>
                    </a:lnTo>
                    <a:lnTo>
                      <a:pt x="47" y="46"/>
                    </a:lnTo>
                    <a:lnTo>
                      <a:pt x="49" y="46"/>
                    </a:lnTo>
                    <a:lnTo>
                      <a:pt x="54" y="49"/>
                    </a:lnTo>
                    <a:lnTo>
                      <a:pt x="56" y="51"/>
                    </a:lnTo>
                    <a:lnTo>
                      <a:pt x="57" y="55"/>
                    </a:lnTo>
                    <a:lnTo>
                      <a:pt x="61" y="63"/>
                    </a:lnTo>
                    <a:lnTo>
                      <a:pt x="63" y="65"/>
                    </a:lnTo>
                    <a:lnTo>
                      <a:pt x="67" y="68"/>
                    </a:lnTo>
                    <a:lnTo>
                      <a:pt x="77" y="78"/>
                    </a:lnTo>
                    <a:lnTo>
                      <a:pt x="77" y="81"/>
                    </a:lnTo>
                    <a:lnTo>
                      <a:pt x="79" y="86"/>
                    </a:lnTo>
                    <a:lnTo>
                      <a:pt x="81" y="88"/>
                    </a:lnTo>
                    <a:lnTo>
                      <a:pt x="82" y="90"/>
                    </a:lnTo>
                    <a:lnTo>
                      <a:pt x="79" y="93"/>
                    </a:lnTo>
                    <a:lnTo>
                      <a:pt x="79" y="97"/>
                    </a:lnTo>
                    <a:lnTo>
                      <a:pt x="82" y="94"/>
                    </a:lnTo>
                    <a:lnTo>
                      <a:pt x="84" y="93"/>
                    </a:lnTo>
                    <a:lnTo>
                      <a:pt x="88" y="93"/>
                    </a:lnTo>
                    <a:lnTo>
                      <a:pt x="92" y="94"/>
                    </a:lnTo>
                    <a:lnTo>
                      <a:pt x="96" y="98"/>
                    </a:lnTo>
                    <a:lnTo>
                      <a:pt x="96" y="102"/>
                    </a:lnTo>
                    <a:lnTo>
                      <a:pt x="93" y="107"/>
                    </a:lnTo>
                    <a:lnTo>
                      <a:pt x="91" y="109"/>
                    </a:lnTo>
                    <a:lnTo>
                      <a:pt x="88" y="113"/>
                    </a:lnTo>
                    <a:lnTo>
                      <a:pt x="83" y="118"/>
                    </a:lnTo>
                    <a:lnTo>
                      <a:pt x="87" y="119"/>
                    </a:lnTo>
                    <a:lnTo>
                      <a:pt x="92" y="119"/>
                    </a:lnTo>
                    <a:lnTo>
                      <a:pt x="92" y="122"/>
                    </a:lnTo>
                    <a:lnTo>
                      <a:pt x="90" y="124"/>
                    </a:lnTo>
                    <a:lnTo>
                      <a:pt x="86" y="127"/>
                    </a:lnTo>
                    <a:lnTo>
                      <a:pt x="83" y="128"/>
                    </a:lnTo>
                    <a:lnTo>
                      <a:pt x="64" y="128"/>
                    </a:lnTo>
                    <a:lnTo>
                      <a:pt x="58" y="129"/>
                    </a:lnTo>
                    <a:lnTo>
                      <a:pt x="43" y="132"/>
                    </a:lnTo>
                    <a:lnTo>
                      <a:pt x="41" y="132"/>
                    </a:lnTo>
                    <a:lnTo>
                      <a:pt x="39" y="130"/>
                    </a:lnTo>
                    <a:lnTo>
                      <a:pt x="37" y="129"/>
                    </a:lnTo>
                    <a:lnTo>
                      <a:pt x="36" y="129"/>
                    </a:lnTo>
                    <a:lnTo>
                      <a:pt x="31" y="132"/>
                    </a:lnTo>
                    <a:lnTo>
                      <a:pt x="29" y="134"/>
                    </a:lnTo>
                    <a:lnTo>
                      <a:pt x="29" y="137"/>
                    </a:lnTo>
                    <a:lnTo>
                      <a:pt x="20" y="137"/>
                    </a:lnTo>
                    <a:lnTo>
                      <a:pt x="18" y="139"/>
                    </a:lnTo>
                    <a:lnTo>
                      <a:pt x="14" y="139"/>
                    </a:lnTo>
                    <a:lnTo>
                      <a:pt x="14" y="137"/>
                    </a:lnTo>
                    <a:lnTo>
                      <a:pt x="27" y="124"/>
                    </a:lnTo>
                    <a:lnTo>
                      <a:pt x="28" y="122"/>
                    </a:lnTo>
                    <a:lnTo>
                      <a:pt x="32" y="122"/>
                    </a:lnTo>
                    <a:lnTo>
                      <a:pt x="34" y="120"/>
                    </a:lnTo>
                    <a:lnTo>
                      <a:pt x="39" y="120"/>
                    </a:lnTo>
                    <a:lnTo>
                      <a:pt x="42" y="119"/>
                    </a:lnTo>
                    <a:lnTo>
                      <a:pt x="43" y="118"/>
                    </a:lnTo>
                    <a:lnTo>
                      <a:pt x="43" y="115"/>
                    </a:lnTo>
                    <a:lnTo>
                      <a:pt x="42" y="114"/>
                    </a:lnTo>
                    <a:lnTo>
                      <a:pt x="41" y="115"/>
                    </a:lnTo>
                    <a:lnTo>
                      <a:pt x="38" y="117"/>
                    </a:lnTo>
                    <a:lnTo>
                      <a:pt x="37" y="118"/>
                    </a:lnTo>
                    <a:lnTo>
                      <a:pt x="32" y="118"/>
                    </a:lnTo>
                    <a:lnTo>
                      <a:pt x="29" y="117"/>
                    </a:lnTo>
                    <a:lnTo>
                      <a:pt x="28" y="114"/>
                    </a:lnTo>
                    <a:lnTo>
                      <a:pt x="26" y="113"/>
                    </a:lnTo>
                    <a:lnTo>
                      <a:pt x="22" y="113"/>
                    </a:lnTo>
                    <a:lnTo>
                      <a:pt x="20" y="114"/>
                    </a:lnTo>
                    <a:lnTo>
                      <a:pt x="20" y="115"/>
                    </a:lnTo>
                    <a:lnTo>
                      <a:pt x="19" y="115"/>
                    </a:lnTo>
                    <a:lnTo>
                      <a:pt x="17" y="113"/>
                    </a:lnTo>
                    <a:lnTo>
                      <a:pt x="17" y="110"/>
                    </a:lnTo>
                    <a:lnTo>
                      <a:pt x="22" y="108"/>
                    </a:lnTo>
                    <a:lnTo>
                      <a:pt x="23" y="105"/>
                    </a:lnTo>
                    <a:lnTo>
                      <a:pt x="28" y="103"/>
                    </a:lnTo>
                    <a:lnTo>
                      <a:pt x="28" y="97"/>
                    </a:lnTo>
                    <a:lnTo>
                      <a:pt x="26" y="91"/>
                    </a:lnTo>
                    <a:lnTo>
                      <a:pt x="26" y="89"/>
                    </a:lnTo>
                    <a:lnTo>
                      <a:pt x="31" y="89"/>
                    </a:lnTo>
                    <a:lnTo>
                      <a:pt x="34" y="88"/>
                    </a:lnTo>
                    <a:lnTo>
                      <a:pt x="42" y="83"/>
                    </a:lnTo>
                    <a:lnTo>
                      <a:pt x="43" y="80"/>
                    </a:lnTo>
                    <a:lnTo>
                      <a:pt x="43" y="75"/>
                    </a:lnTo>
                    <a:lnTo>
                      <a:pt x="41" y="75"/>
                    </a:lnTo>
                    <a:lnTo>
                      <a:pt x="38" y="74"/>
                    </a:lnTo>
                    <a:lnTo>
                      <a:pt x="37" y="74"/>
                    </a:lnTo>
                    <a:lnTo>
                      <a:pt x="34" y="73"/>
                    </a:lnTo>
                    <a:lnTo>
                      <a:pt x="34" y="68"/>
                    </a:lnTo>
                    <a:lnTo>
                      <a:pt x="36" y="66"/>
                    </a:lnTo>
                    <a:lnTo>
                      <a:pt x="36" y="65"/>
                    </a:lnTo>
                    <a:lnTo>
                      <a:pt x="37" y="64"/>
                    </a:lnTo>
                    <a:lnTo>
                      <a:pt x="31" y="64"/>
                    </a:lnTo>
                    <a:lnTo>
                      <a:pt x="26" y="66"/>
                    </a:lnTo>
                    <a:lnTo>
                      <a:pt x="19" y="66"/>
                    </a:lnTo>
                    <a:lnTo>
                      <a:pt x="17" y="64"/>
                    </a:lnTo>
                    <a:lnTo>
                      <a:pt x="17" y="60"/>
                    </a:lnTo>
                    <a:lnTo>
                      <a:pt x="20" y="56"/>
                    </a:lnTo>
                    <a:lnTo>
                      <a:pt x="20" y="46"/>
                    </a:lnTo>
                    <a:lnTo>
                      <a:pt x="18" y="46"/>
                    </a:lnTo>
                    <a:lnTo>
                      <a:pt x="15" y="45"/>
                    </a:lnTo>
                    <a:lnTo>
                      <a:pt x="14" y="45"/>
                    </a:lnTo>
                    <a:lnTo>
                      <a:pt x="13" y="46"/>
                    </a:lnTo>
                    <a:lnTo>
                      <a:pt x="13" y="49"/>
                    </a:lnTo>
                    <a:lnTo>
                      <a:pt x="14" y="50"/>
                    </a:lnTo>
                    <a:lnTo>
                      <a:pt x="10" y="50"/>
                    </a:lnTo>
                    <a:lnTo>
                      <a:pt x="10" y="42"/>
                    </a:lnTo>
                    <a:lnTo>
                      <a:pt x="12" y="42"/>
                    </a:lnTo>
                    <a:lnTo>
                      <a:pt x="13" y="41"/>
                    </a:lnTo>
                    <a:lnTo>
                      <a:pt x="13" y="37"/>
                    </a:lnTo>
                    <a:lnTo>
                      <a:pt x="10" y="37"/>
                    </a:lnTo>
                    <a:lnTo>
                      <a:pt x="9" y="36"/>
                    </a:lnTo>
                    <a:lnTo>
                      <a:pt x="7" y="35"/>
                    </a:lnTo>
                    <a:lnTo>
                      <a:pt x="7" y="32"/>
                    </a:lnTo>
                    <a:lnTo>
                      <a:pt x="9" y="30"/>
                    </a:lnTo>
                    <a:lnTo>
                      <a:pt x="9" y="26"/>
                    </a:lnTo>
                    <a:lnTo>
                      <a:pt x="5" y="25"/>
                    </a:lnTo>
                    <a:lnTo>
                      <a:pt x="3" y="24"/>
                    </a:lnTo>
                    <a:lnTo>
                      <a:pt x="0" y="21"/>
                    </a:lnTo>
                    <a:lnTo>
                      <a:pt x="0" y="19"/>
                    </a:lnTo>
                    <a:lnTo>
                      <a:pt x="7" y="19"/>
                    </a:lnTo>
                    <a:lnTo>
                      <a:pt x="9" y="21"/>
                    </a:lnTo>
                    <a:lnTo>
                      <a:pt x="10" y="21"/>
                    </a:lnTo>
                    <a:lnTo>
                      <a:pt x="10" y="19"/>
                    </a:lnTo>
                    <a:lnTo>
                      <a:pt x="9" y="17"/>
                    </a:lnTo>
                    <a:lnTo>
                      <a:pt x="9" y="15"/>
                    </a:lnTo>
                    <a:lnTo>
                      <a:pt x="10" y="14"/>
                    </a:lnTo>
                    <a:lnTo>
                      <a:pt x="13" y="12"/>
                    </a:lnTo>
                    <a:lnTo>
                      <a:pt x="14" y="12"/>
                    </a:lnTo>
                    <a:lnTo>
                      <a:pt x="14" y="10"/>
                    </a:lnTo>
                    <a:lnTo>
                      <a:pt x="15" y="8"/>
                    </a:lnTo>
                    <a:lnTo>
                      <a:pt x="17" y="6"/>
                    </a:lnTo>
                    <a:lnTo>
                      <a:pt x="17" y="3"/>
                    </a:lnTo>
                    <a:lnTo>
                      <a:pt x="19"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3" name="Freeform 1367">
                <a:extLst>
                  <a:ext uri="{FF2B5EF4-FFF2-40B4-BE49-F238E27FC236}">
                    <a16:creationId xmlns:a16="http://schemas.microsoft.com/office/drawing/2014/main" id="{F6EAB512-B600-BE44-B8B8-333A787B7736}"/>
                  </a:ext>
                </a:extLst>
              </p:cNvPr>
              <p:cNvSpPr>
                <a:spLocks/>
              </p:cNvSpPr>
              <p:nvPr/>
            </p:nvSpPr>
            <p:spPr bwMode="auto">
              <a:xfrm>
                <a:off x="5655665" y="2973806"/>
                <a:ext cx="12435" cy="10363"/>
              </a:xfrm>
              <a:custGeom>
                <a:avLst/>
                <a:gdLst/>
                <a:ahLst/>
                <a:cxnLst>
                  <a:cxn ang="0">
                    <a:pos x="3" y="0"/>
                  </a:cxn>
                  <a:cxn ang="0">
                    <a:pos x="6" y="0"/>
                  </a:cxn>
                  <a:cxn ang="0">
                    <a:pos x="6" y="2"/>
                  </a:cxn>
                  <a:cxn ang="0">
                    <a:pos x="4" y="4"/>
                  </a:cxn>
                  <a:cxn ang="0">
                    <a:pos x="4" y="5"/>
                  </a:cxn>
                  <a:cxn ang="0">
                    <a:pos x="0" y="5"/>
                  </a:cxn>
                  <a:cxn ang="0">
                    <a:pos x="0" y="3"/>
                  </a:cxn>
                  <a:cxn ang="0">
                    <a:pos x="3" y="0"/>
                  </a:cxn>
                </a:cxnLst>
                <a:rect l="0" t="0" r="r" b="b"/>
                <a:pathLst>
                  <a:path w="6" h="5">
                    <a:moveTo>
                      <a:pt x="3" y="0"/>
                    </a:moveTo>
                    <a:lnTo>
                      <a:pt x="6" y="0"/>
                    </a:lnTo>
                    <a:lnTo>
                      <a:pt x="6" y="2"/>
                    </a:lnTo>
                    <a:lnTo>
                      <a:pt x="4" y="4"/>
                    </a:lnTo>
                    <a:lnTo>
                      <a:pt x="4" y="5"/>
                    </a:lnTo>
                    <a:lnTo>
                      <a:pt x="0" y="5"/>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4" name="Freeform 1368">
                <a:extLst>
                  <a:ext uri="{FF2B5EF4-FFF2-40B4-BE49-F238E27FC236}">
                    <a16:creationId xmlns:a16="http://schemas.microsoft.com/office/drawing/2014/main" id="{22E53ECA-EC6C-404F-9BB8-651D221D1EAE}"/>
                  </a:ext>
                </a:extLst>
              </p:cNvPr>
              <p:cNvSpPr>
                <a:spLocks/>
              </p:cNvSpPr>
              <p:nvPr/>
            </p:nvSpPr>
            <p:spPr bwMode="auto">
              <a:xfrm>
                <a:off x="6068100" y="3469142"/>
                <a:ext cx="64249" cy="39379"/>
              </a:xfrm>
              <a:custGeom>
                <a:avLst/>
                <a:gdLst/>
                <a:ahLst/>
                <a:cxnLst>
                  <a:cxn ang="0">
                    <a:pos x="3" y="0"/>
                  </a:cxn>
                  <a:cxn ang="0">
                    <a:pos x="9" y="0"/>
                  </a:cxn>
                  <a:cxn ang="0">
                    <a:pos x="11" y="2"/>
                  </a:cxn>
                  <a:cxn ang="0">
                    <a:pos x="12" y="2"/>
                  </a:cxn>
                  <a:cxn ang="0">
                    <a:pos x="15" y="3"/>
                  </a:cxn>
                  <a:cxn ang="0">
                    <a:pos x="20" y="3"/>
                  </a:cxn>
                  <a:cxn ang="0">
                    <a:pos x="25" y="0"/>
                  </a:cxn>
                  <a:cxn ang="0">
                    <a:pos x="31" y="0"/>
                  </a:cxn>
                  <a:cxn ang="0">
                    <a:pos x="30" y="4"/>
                  </a:cxn>
                  <a:cxn ang="0">
                    <a:pos x="29" y="7"/>
                  </a:cxn>
                  <a:cxn ang="0">
                    <a:pos x="27" y="8"/>
                  </a:cxn>
                  <a:cxn ang="0">
                    <a:pos x="27" y="10"/>
                  </a:cxn>
                  <a:cxn ang="0">
                    <a:pos x="29" y="12"/>
                  </a:cxn>
                  <a:cxn ang="0">
                    <a:pos x="30" y="14"/>
                  </a:cxn>
                  <a:cxn ang="0">
                    <a:pos x="30" y="17"/>
                  </a:cxn>
                  <a:cxn ang="0">
                    <a:pos x="27" y="19"/>
                  </a:cxn>
                  <a:cxn ang="0">
                    <a:pos x="26" y="19"/>
                  </a:cxn>
                  <a:cxn ang="0">
                    <a:pos x="24" y="17"/>
                  </a:cxn>
                  <a:cxn ang="0">
                    <a:pos x="19" y="14"/>
                  </a:cxn>
                  <a:cxn ang="0">
                    <a:pos x="15" y="12"/>
                  </a:cxn>
                  <a:cxn ang="0">
                    <a:pos x="5" y="7"/>
                  </a:cxn>
                  <a:cxn ang="0">
                    <a:pos x="3" y="7"/>
                  </a:cxn>
                  <a:cxn ang="0">
                    <a:pos x="2" y="5"/>
                  </a:cxn>
                  <a:cxn ang="0">
                    <a:pos x="1" y="5"/>
                  </a:cxn>
                  <a:cxn ang="0">
                    <a:pos x="0" y="4"/>
                  </a:cxn>
                  <a:cxn ang="0">
                    <a:pos x="0" y="2"/>
                  </a:cxn>
                  <a:cxn ang="0">
                    <a:pos x="3" y="0"/>
                  </a:cxn>
                </a:cxnLst>
                <a:rect l="0" t="0" r="r" b="b"/>
                <a:pathLst>
                  <a:path w="31" h="19">
                    <a:moveTo>
                      <a:pt x="3" y="0"/>
                    </a:moveTo>
                    <a:lnTo>
                      <a:pt x="9" y="0"/>
                    </a:lnTo>
                    <a:lnTo>
                      <a:pt x="11" y="2"/>
                    </a:lnTo>
                    <a:lnTo>
                      <a:pt x="12" y="2"/>
                    </a:lnTo>
                    <a:lnTo>
                      <a:pt x="15" y="3"/>
                    </a:lnTo>
                    <a:lnTo>
                      <a:pt x="20" y="3"/>
                    </a:lnTo>
                    <a:lnTo>
                      <a:pt x="25" y="0"/>
                    </a:lnTo>
                    <a:lnTo>
                      <a:pt x="31" y="0"/>
                    </a:lnTo>
                    <a:lnTo>
                      <a:pt x="30" y="4"/>
                    </a:lnTo>
                    <a:lnTo>
                      <a:pt x="29" y="7"/>
                    </a:lnTo>
                    <a:lnTo>
                      <a:pt x="27" y="8"/>
                    </a:lnTo>
                    <a:lnTo>
                      <a:pt x="27" y="10"/>
                    </a:lnTo>
                    <a:lnTo>
                      <a:pt x="29" y="12"/>
                    </a:lnTo>
                    <a:lnTo>
                      <a:pt x="30" y="14"/>
                    </a:lnTo>
                    <a:lnTo>
                      <a:pt x="30" y="17"/>
                    </a:lnTo>
                    <a:lnTo>
                      <a:pt x="27" y="19"/>
                    </a:lnTo>
                    <a:lnTo>
                      <a:pt x="26" y="19"/>
                    </a:lnTo>
                    <a:lnTo>
                      <a:pt x="24" y="17"/>
                    </a:lnTo>
                    <a:lnTo>
                      <a:pt x="19" y="14"/>
                    </a:lnTo>
                    <a:lnTo>
                      <a:pt x="15" y="12"/>
                    </a:lnTo>
                    <a:lnTo>
                      <a:pt x="5" y="7"/>
                    </a:lnTo>
                    <a:lnTo>
                      <a:pt x="3" y="7"/>
                    </a:lnTo>
                    <a:lnTo>
                      <a:pt x="2" y="5"/>
                    </a:lnTo>
                    <a:lnTo>
                      <a:pt x="1" y="5"/>
                    </a:lnTo>
                    <a:lnTo>
                      <a:pt x="0"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5" name="Freeform 1369">
                <a:extLst>
                  <a:ext uri="{FF2B5EF4-FFF2-40B4-BE49-F238E27FC236}">
                    <a16:creationId xmlns:a16="http://schemas.microsoft.com/office/drawing/2014/main" id="{E923B753-322D-4849-8BD3-AD6A035027B4}"/>
                  </a:ext>
                </a:extLst>
              </p:cNvPr>
              <p:cNvSpPr>
                <a:spLocks/>
              </p:cNvSpPr>
              <p:nvPr/>
            </p:nvSpPr>
            <p:spPr bwMode="auto">
              <a:xfrm>
                <a:off x="5974835" y="3332355"/>
                <a:ext cx="22799" cy="43524"/>
              </a:xfrm>
              <a:custGeom>
                <a:avLst/>
                <a:gdLst/>
                <a:ahLst/>
                <a:cxnLst>
                  <a:cxn ang="0">
                    <a:pos x="8" y="0"/>
                  </a:cxn>
                  <a:cxn ang="0">
                    <a:pos x="10" y="0"/>
                  </a:cxn>
                  <a:cxn ang="0">
                    <a:pos x="10" y="2"/>
                  </a:cxn>
                  <a:cxn ang="0">
                    <a:pos x="11" y="5"/>
                  </a:cxn>
                  <a:cxn ang="0">
                    <a:pos x="10" y="8"/>
                  </a:cxn>
                  <a:cxn ang="0">
                    <a:pos x="8" y="14"/>
                  </a:cxn>
                  <a:cxn ang="0">
                    <a:pos x="8" y="19"/>
                  </a:cxn>
                  <a:cxn ang="0">
                    <a:pos x="7" y="21"/>
                  </a:cxn>
                  <a:cxn ang="0">
                    <a:pos x="6" y="20"/>
                  </a:cxn>
                  <a:cxn ang="0">
                    <a:pos x="5" y="17"/>
                  </a:cxn>
                  <a:cxn ang="0">
                    <a:pos x="2" y="10"/>
                  </a:cxn>
                  <a:cxn ang="0">
                    <a:pos x="0" y="5"/>
                  </a:cxn>
                  <a:cxn ang="0">
                    <a:pos x="1" y="3"/>
                  </a:cxn>
                  <a:cxn ang="0">
                    <a:pos x="5" y="3"/>
                  </a:cxn>
                  <a:cxn ang="0">
                    <a:pos x="6" y="1"/>
                  </a:cxn>
                  <a:cxn ang="0">
                    <a:pos x="8" y="0"/>
                  </a:cxn>
                </a:cxnLst>
                <a:rect l="0" t="0" r="r" b="b"/>
                <a:pathLst>
                  <a:path w="11" h="21">
                    <a:moveTo>
                      <a:pt x="8" y="0"/>
                    </a:moveTo>
                    <a:lnTo>
                      <a:pt x="10" y="0"/>
                    </a:lnTo>
                    <a:lnTo>
                      <a:pt x="10" y="2"/>
                    </a:lnTo>
                    <a:lnTo>
                      <a:pt x="11" y="5"/>
                    </a:lnTo>
                    <a:lnTo>
                      <a:pt x="10" y="8"/>
                    </a:lnTo>
                    <a:lnTo>
                      <a:pt x="8" y="14"/>
                    </a:lnTo>
                    <a:lnTo>
                      <a:pt x="8" y="19"/>
                    </a:lnTo>
                    <a:lnTo>
                      <a:pt x="7" y="21"/>
                    </a:lnTo>
                    <a:lnTo>
                      <a:pt x="6" y="20"/>
                    </a:lnTo>
                    <a:lnTo>
                      <a:pt x="5" y="17"/>
                    </a:lnTo>
                    <a:lnTo>
                      <a:pt x="2" y="10"/>
                    </a:lnTo>
                    <a:lnTo>
                      <a:pt x="0" y="5"/>
                    </a:lnTo>
                    <a:lnTo>
                      <a:pt x="1" y="3"/>
                    </a:lnTo>
                    <a:lnTo>
                      <a:pt x="5" y="3"/>
                    </a:lnTo>
                    <a:lnTo>
                      <a:pt x="6"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6" name="Freeform 1370">
                <a:extLst>
                  <a:ext uri="{FF2B5EF4-FFF2-40B4-BE49-F238E27FC236}">
                    <a16:creationId xmlns:a16="http://schemas.microsoft.com/office/drawing/2014/main" id="{CB6F564D-A068-9649-8D2A-81571AD775AF}"/>
                  </a:ext>
                </a:extLst>
              </p:cNvPr>
              <p:cNvSpPr>
                <a:spLocks/>
              </p:cNvSpPr>
              <p:nvPr/>
            </p:nvSpPr>
            <p:spPr bwMode="auto">
              <a:xfrm>
                <a:off x="5968618" y="3382096"/>
                <a:ext cx="33161" cy="62176"/>
              </a:xfrm>
              <a:custGeom>
                <a:avLst/>
                <a:gdLst/>
                <a:ahLst/>
                <a:cxnLst>
                  <a:cxn ang="0">
                    <a:pos x="8" y="0"/>
                  </a:cxn>
                  <a:cxn ang="0">
                    <a:pos x="10" y="0"/>
                  </a:cxn>
                  <a:cxn ang="0">
                    <a:pos x="13" y="2"/>
                  </a:cxn>
                  <a:cxn ang="0">
                    <a:pos x="14" y="2"/>
                  </a:cxn>
                  <a:cxn ang="0">
                    <a:pos x="15" y="6"/>
                  </a:cxn>
                  <a:cxn ang="0">
                    <a:pos x="16" y="8"/>
                  </a:cxn>
                  <a:cxn ang="0">
                    <a:pos x="16" y="18"/>
                  </a:cxn>
                  <a:cxn ang="0">
                    <a:pos x="15" y="22"/>
                  </a:cxn>
                  <a:cxn ang="0">
                    <a:pos x="14" y="25"/>
                  </a:cxn>
                  <a:cxn ang="0">
                    <a:pos x="9" y="30"/>
                  </a:cxn>
                  <a:cxn ang="0">
                    <a:pos x="4" y="30"/>
                  </a:cxn>
                  <a:cxn ang="0">
                    <a:pos x="3" y="27"/>
                  </a:cxn>
                  <a:cxn ang="0">
                    <a:pos x="1" y="26"/>
                  </a:cxn>
                  <a:cxn ang="0">
                    <a:pos x="1" y="21"/>
                  </a:cxn>
                  <a:cxn ang="0">
                    <a:pos x="4" y="13"/>
                  </a:cxn>
                  <a:cxn ang="0">
                    <a:pos x="4" y="11"/>
                  </a:cxn>
                  <a:cxn ang="0">
                    <a:pos x="0" y="7"/>
                  </a:cxn>
                  <a:cxn ang="0">
                    <a:pos x="0" y="5"/>
                  </a:cxn>
                  <a:cxn ang="0">
                    <a:pos x="3" y="3"/>
                  </a:cxn>
                  <a:cxn ang="0">
                    <a:pos x="5" y="1"/>
                  </a:cxn>
                  <a:cxn ang="0">
                    <a:pos x="8" y="0"/>
                  </a:cxn>
                </a:cxnLst>
                <a:rect l="0" t="0" r="r" b="b"/>
                <a:pathLst>
                  <a:path w="16" h="30">
                    <a:moveTo>
                      <a:pt x="8" y="0"/>
                    </a:moveTo>
                    <a:lnTo>
                      <a:pt x="10" y="0"/>
                    </a:lnTo>
                    <a:lnTo>
                      <a:pt x="13" y="2"/>
                    </a:lnTo>
                    <a:lnTo>
                      <a:pt x="14" y="2"/>
                    </a:lnTo>
                    <a:lnTo>
                      <a:pt x="15" y="6"/>
                    </a:lnTo>
                    <a:lnTo>
                      <a:pt x="16" y="8"/>
                    </a:lnTo>
                    <a:lnTo>
                      <a:pt x="16" y="18"/>
                    </a:lnTo>
                    <a:lnTo>
                      <a:pt x="15" y="22"/>
                    </a:lnTo>
                    <a:lnTo>
                      <a:pt x="14" y="25"/>
                    </a:lnTo>
                    <a:lnTo>
                      <a:pt x="9" y="30"/>
                    </a:lnTo>
                    <a:lnTo>
                      <a:pt x="4" y="30"/>
                    </a:lnTo>
                    <a:lnTo>
                      <a:pt x="3" y="27"/>
                    </a:lnTo>
                    <a:lnTo>
                      <a:pt x="1" y="26"/>
                    </a:lnTo>
                    <a:lnTo>
                      <a:pt x="1" y="21"/>
                    </a:lnTo>
                    <a:lnTo>
                      <a:pt x="4" y="13"/>
                    </a:lnTo>
                    <a:lnTo>
                      <a:pt x="4" y="11"/>
                    </a:lnTo>
                    <a:lnTo>
                      <a:pt x="0" y="7"/>
                    </a:lnTo>
                    <a:lnTo>
                      <a:pt x="0" y="5"/>
                    </a:lnTo>
                    <a:lnTo>
                      <a:pt x="3" y="3"/>
                    </a:lnTo>
                    <a:lnTo>
                      <a:pt x="5"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7" name="Freeform 1371">
                <a:extLst>
                  <a:ext uri="{FF2B5EF4-FFF2-40B4-BE49-F238E27FC236}">
                    <a16:creationId xmlns:a16="http://schemas.microsoft.com/office/drawing/2014/main" id="{ABD55F74-F60E-6448-9570-1DF3CA4E7B52}"/>
                  </a:ext>
                </a:extLst>
              </p:cNvPr>
              <p:cNvSpPr>
                <a:spLocks/>
              </p:cNvSpPr>
              <p:nvPr/>
            </p:nvSpPr>
            <p:spPr bwMode="auto">
              <a:xfrm>
                <a:off x="5833903" y="3417328"/>
                <a:ext cx="18653" cy="16580"/>
              </a:xfrm>
              <a:custGeom>
                <a:avLst/>
                <a:gdLst/>
                <a:ahLst/>
                <a:cxnLst>
                  <a:cxn ang="0">
                    <a:pos x="6" y="0"/>
                  </a:cxn>
                  <a:cxn ang="0">
                    <a:pos x="6" y="1"/>
                  </a:cxn>
                  <a:cxn ang="0">
                    <a:pos x="9" y="4"/>
                  </a:cxn>
                  <a:cxn ang="0">
                    <a:pos x="9" y="5"/>
                  </a:cxn>
                  <a:cxn ang="0">
                    <a:pos x="6" y="8"/>
                  </a:cxn>
                  <a:cxn ang="0">
                    <a:pos x="4" y="8"/>
                  </a:cxn>
                  <a:cxn ang="0">
                    <a:pos x="0" y="4"/>
                  </a:cxn>
                  <a:cxn ang="0">
                    <a:pos x="2" y="1"/>
                  </a:cxn>
                  <a:cxn ang="0">
                    <a:pos x="6" y="0"/>
                  </a:cxn>
                </a:cxnLst>
                <a:rect l="0" t="0" r="r" b="b"/>
                <a:pathLst>
                  <a:path w="9" h="8">
                    <a:moveTo>
                      <a:pt x="6" y="0"/>
                    </a:moveTo>
                    <a:lnTo>
                      <a:pt x="6" y="1"/>
                    </a:lnTo>
                    <a:lnTo>
                      <a:pt x="9" y="4"/>
                    </a:lnTo>
                    <a:lnTo>
                      <a:pt x="9" y="5"/>
                    </a:lnTo>
                    <a:lnTo>
                      <a:pt x="6" y="8"/>
                    </a:lnTo>
                    <a:lnTo>
                      <a:pt x="4" y="8"/>
                    </a:lnTo>
                    <a:lnTo>
                      <a:pt x="0" y="4"/>
                    </a:lnTo>
                    <a:lnTo>
                      <a:pt x="2"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8" name="Freeform 1372">
                <a:extLst>
                  <a:ext uri="{FF2B5EF4-FFF2-40B4-BE49-F238E27FC236}">
                    <a16:creationId xmlns:a16="http://schemas.microsoft.com/office/drawing/2014/main" id="{A24BC27A-8444-254C-B655-E25EA0DF8223}"/>
                  </a:ext>
                </a:extLst>
              </p:cNvPr>
              <p:cNvSpPr>
                <a:spLocks/>
              </p:cNvSpPr>
              <p:nvPr/>
            </p:nvSpPr>
            <p:spPr bwMode="auto">
              <a:xfrm>
                <a:off x="6007995" y="2932355"/>
                <a:ext cx="20725" cy="26944"/>
              </a:xfrm>
              <a:custGeom>
                <a:avLst/>
                <a:gdLst/>
                <a:ahLst/>
                <a:cxnLst>
                  <a:cxn ang="0">
                    <a:pos x="0" y="0"/>
                  </a:cxn>
                  <a:cxn ang="0">
                    <a:pos x="7" y="0"/>
                  </a:cxn>
                  <a:cxn ang="0">
                    <a:pos x="7" y="3"/>
                  </a:cxn>
                  <a:cxn ang="0">
                    <a:pos x="9" y="4"/>
                  </a:cxn>
                  <a:cxn ang="0">
                    <a:pos x="9" y="5"/>
                  </a:cxn>
                  <a:cxn ang="0">
                    <a:pos x="10" y="7"/>
                  </a:cxn>
                  <a:cxn ang="0">
                    <a:pos x="10" y="12"/>
                  </a:cxn>
                  <a:cxn ang="0">
                    <a:pos x="9" y="13"/>
                  </a:cxn>
                  <a:cxn ang="0">
                    <a:pos x="9" y="10"/>
                  </a:cxn>
                  <a:cxn ang="0">
                    <a:pos x="6" y="10"/>
                  </a:cxn>
                  <a:cxn ang="0">
                    <a:pos x="4" y="9"/>
                  </a:cxn>
                  <a:cxn ang="0">
                    <a:pos x="2" y="8"/>
                  </a:cxn>
                  <a:cxn ang="0">
                    <a:pos x="0" y="7"/>
                  </a:cxn>
                  <a:cxn ang="0">
                    <a:pos x="0" y="0"/>
                  </a:cxn>
                </a:cxnLst>
                <a:rect l="0" t="0" r="r" b="b"/>
                <a:pathLst>
                  <a:path w="10" h="13">
                    <a:moveTo>
                      <a:pt x="0" y="0"/>
                    </a:moveTo>
                    <a:lnTo>
                      <a:pt x="7" y="0"/>
                    </a:lnTo>
                    <a:lnTo>
                      <a:pt x="7" y="3"/>
                    </a:lnTo>
                    <a:lnTo>
                      <a:pt x="9" y="4"/>
                    </a:lnTo>
                    <a:lnTo>
                      <a:pt x="9" y="5"/>
                    </a:lnTo>
                    <a:lnTo>
                      <a:pt x="10" y="7"/>
                    </a:lnTo>
                    <a:lnTo>
                      <a:pt x="10" y="12"/>
                    </a:lnTo>
                    <a:lnTo>
                      <a:pt x="9" y="13"/>
                    </a:lnTo>
                    <a:lnTo>
                      <a:pt x="9" y="10"/>
                    </a:lnTo>
                    <a:lnTo>
                      <a:pt x="6" y="10"/>
                    </a:lnTo>
                    <a:lnTo>
                      <a:pt x="4" y="9"/>
                    </a:lnTo>
                    <a:lnTo>
                      <a:pt x="2" y="8"/>
                    </a:lnTo>
                    <a:lnTo>
                      <a:pt x="0"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39" name="Freeform 1373">
                <a:extLst>
                  <a:ext uri="{FF2B5EF4-FFF2-40B4-BE49-F238E27FC236}">
                    <a16:creationId xmlns:a16="http://schemas.microsoft.com/office/drawing/2014/main" id="{EF6B069E-7008-944B-AD5A-6BE29C1C8ACC}"/>
                  </a:ext>
                </a:extLst>
              </p:cNvPr>
              <p:cNvSpPr>
                <a:spLocks/>
              </p:cNvSpPr>
              <p:nvPr/>
            </p:nvSpPr>
            <p:spPr bwMode="auto">
              <a:xfrm>
                <a:off x="6032866" y="2909558"/>
                <a:ext cx="39379" cy="53886"/>
              </a:xfrm>
              <a:custGeom>
                <a:avLst/>
                <a:gdLst/>
                <a:ahLst/>
                <a:cxnLst>
                  <a:cxn ang="0">
                    <a:pos x="8" y="0"/>
                  </a:cxn>
                  <a:cxn ang="0">
                    <a:pos x="12" y="0"/>
                  </a:cxn>
                  <a:cxn ang="0">
                    <a:pos x="14" y="1"/>
                  </a:cxn>
                  <a:cxn ang="0">
                    <a:pos x="15" y="2"/>
                  </a:cxn>
                  <a:cxn ang="0">
                    <a:pos x="19" y="10"/>
                  </a:cxn>
                  <a:cxn ang="0">
                    <a:pos x="17" y="11"/>
                  </a:cxn>
                  <a:cxn ang="0">
                    <a:pos x="13" y="19"/>
                  </a:cxn>
                  <a:cxn ang="0">
                    <a:pos x="13" y="21"/>
                  </a:cxn>
                  <a:cxn ang="0">
                    <a:pos x="12" y="24"/>
                  </a:cxn>
                  <a:cxn ang="0">
                    <a:pos x="9" y="26"/>
                  </a:cxn>
                  <a:cxn ang="0">
                    <a:pos x="3" y="26"/>
                  </a:cxn>
                  <a:cxn ang="0">
                    <a:pos x="0" y="24"/>
                  </a:cxn>
                  <a:cxn ang="0">
                    <a:pos x="0" y="23"/>
                  </a:cxn>
                  <a:cxn ang="0">
                    <a:pos x="3" y="23"/>
                  </a:cxn>
                  <a:cxn ang="0">
                    <a:pos x="3" y="24"/>
                  </a:cxn>
                  <a:cxn ang="0">
                    <a:pos x="8" y="21"/>
                  </a:cxn>
                  <a:cxn ang="0">
                    <a:pos x="9" y="20"/>
                  </a:cxn>
                  <a:cxn ang="0">
                    <a:pos x="9" y="19"/>
                  </a:cxn>
                  <a:cxn ang="0">
                    <a:pos x="7" y="18"/>
                  </a:cxn>
                  <a:cxn ang="0">
                    <a:pos x="3" y="15"/>
                  </a:cxn>
                  <a:cxn ang="0">
                    <a:pos x="2" y="14"/>
                  </a:cxn>
                  <a:cxn ang="0">
                    <a:pos x="0" y="11"/>
                  </a:cxn>
                  <a:cxn ang="0">
                    <a:pos x="0" y="10"/>
                  </a:cxn>
                  <a:cxn ang="0">
                    <a:pos x="3" y="5"/>
                  </a:cxn>
                  <a:cxn ang="0">
                    <a:pos x="8" y="0"/>
                  </a:cxn>
                </a:cxnLst>
                <a:rect l="0" t="0" r="r" b="b"/>
                <a:pathLst>
                  <a:path w="19" h="26">
                    <a:moveTo>
                      <a:pt x="8" y="0"/>
                    </a:moveTo>
                    <a:lnTo>
                      <a:pt x="12" y="0"/>
                    </a:lnTo>
                    <a:lnTo>
                      <a:pt x="14" y="1"/>
                    </a:lnTo>
                    <a:lnTo>
                      <a:pt x="15" y="2"/>
                    </a:lnTo>
                    <a:lnTo>
                      <a:pt x="19" y="10"/>
                    </a:lnTo>
                    <a:lnTo>
                      <a:pt x="17" y="11"/>
                    </a:lnTo>
                    <a:lnTo>
                      <a:pt x="13" y="19"/>
                    </a:lnTo>
                    <a:lnTo>
                      <a:pt x="13" y="21"/>
                    </a:lnTo>
                    <a:lnTo>
                      <a:pt x="12" y="24"/>
                    </a:lnTo>
                    <a:lnTo>
                      <a:pt x="9" y="26"/>
                    </a:lnTo>
                    <a:lnTo>
                      <a:pt x="3" y="26"/>
                    </a:lnTo>
                    <a:lnTo>
                      <a:pt x="0" y="24"/>
                    </a:lnTo>
                    <a:lnTo>
                      <a:pt x="0" y="23"/>
                    </a:lnTo>
                    <a:lnTo>
                      <a:pt x="3" y="23"/>
                    </a:lnTo>
                    <a:lnTo>
                      <a:pt x="3" y="24"/>
                    </a:lnTo>
                    <a:lnTo>
                      <a:pt x="8" y="21"/>
                    </a:lnTo>
                    <a:lnTo>
                      <a:pt x="9" y="20"/>
                    </a:lnTo>
                    <a:lnTo>
                      <a:pt x="9" y="19"/>
                    </a:lnTo>
                    <a:lnTo>
                      <a:pt x="7" y="18"/>
                    </a:lnTo>
                    <a:lnTo>
                      <a:pt x="3" y="15"/>
                    </a:lnTo>
                    <a:lnTo>
                      <a:pt x="2" y="14"/>
                    </a:lnTo>
                    <a:lnTo>
                      <a:pt x="0" y="11"/>
                    </a:lnTo>
                    <a:lnTo>
                      <a:pt x="0" y="10"/>
                    </a:lnTo>
                    <a:lnTo>
                      <a:pt x="3" y="5"/>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0" name="Freeform 1374">
                <a:extLst>
                  <a:ext uri="{FF2B5EF4-FFF2-40B4-BE49-F238E27FC236}">
                    <a16:creationId xmlns:a16="http://schemas.microsoft.com/office/drawing/2014/main" id="{7107D94B-D81F-4C41-AFF7-EEC380777858}"/>
                  </a:ext>
                </a:extLst>
              </p:cNvPr>
              <p:cNvSpPr>
                <a:spLocks/>
              </p:cNvSpPr>
              <p:nvPr/>
            </p:nvSpPr>
            <p:spPr bwMode="auto">
              <a:xfrm>
                <a:off x="6202814" y="2847382"/>
                <a:ext cx="18653" cy="31089"/>
              </a:xfrm>
              <a:custGeom>
                <a:avLst/>
                <a:gdLst/>
                <a:ahLst/>
                <a:cxnLst>
                  <a:cxn ang="0">
                    <a:pos x="5" y="0"/>
                  </a:cxn>
                  <a:cxn ang="0">
                    <a:pos x="9" y="0"/>
                  </a:cxn>
                  <a:cxn ang="0">
                    <a:pos x="5" y="4"/>
                  </a:cxn>
                  <a:cxn ang="0">
                    <a:pos x="5" y="9"/>
                  </a:cxn>
                  <a:cxn ang="0">
                    <a:pos x="1" y="12"/>
                  </a:cxn>
                  <a:cxn ang="0">
                    <a:pos x="0" y="15"/>
                  </a:cxn>
                  <a:cxn ang="0">
                    <a:pos x="0" y="6"/>
                  </a:cxn>
                  <a:cxn ang="0">
                    <a:pos x="1" y="4"/>
                  </a:cxn>
                  <a:cxn ang="0">
                    <a:pos x="4" y="2"/>
                  </a:cxn>
                  <a:cxn ang="0">
                    <a:pos x="5" y="0"/>
                  </a:cxn>
                </a:cxnLst>
                <a:rect l="0" t="0" r="r" b="b"/>
                <a:pathLst>
                  <a:path w="9" h="15">
                    <a:moveTo>
                      <a:pt x="5" y="0"/>
                    </a:moveTo>
                    <a:lnTo>
                      <a:pt x="9" y="0"/>
                    </a:lnTo>
                    <a:lnTo>
                      <a:pt x="5" y="4"/>
                    </a:lnTo>
                    <a:lnTo>
                      <a:pt x="5" y="9"/>
                    </a:lnTo>
                    <a:lnTo>
                      <a:pt x="1" y="12"/>
                    </a:lnTo>
                    <a:lnTo>
                      <a:pt x="0" y="15"/>
                    </a:lnTo>
                    <a:lnTo>
                      <a:pt x="0" y="6"/>
                    </a:lnTo>
                    <a:lnTo>
                      <a:pt x="1" y="4"/>
                    </a:lnTo>
                    <a:lnTo>
                      <a:pt x="4"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1" name="Freeform 1375">
                <a:extLst>
                  <a:ext uri="{FF2B5EF4-FFF2-40B4-BE49-F238E27FC236}">
                    <a16:creationId xmlns:a16="http://schemas.microsoft.com/office/drawing/2014/main" id="{10501994-ACE5-FB43-AAC9-A71F91B1938B}"/>
                  </a:ext>
                </a:extLst>
              </p:cNvPr>
              <p:cNvSpPr>
                <a:spLocks/>
              </p:cNvSpPr>
              <p:nvPr/>
            </p:nvSpPr>
            <p:spPr bwMode="auto">
              <a:xfrm>
                <a:off x="6287788" y="2805931"/>
                <a:ext cx="29015" cy="35234"/>
              </a:xfrm>
              <a:custGeom>
                <a:avLst/>
                <a:gdLst/>
                <a:ahLst/>
                <a:cxnLst>
                  <a:cxn ang="0">
                    <a:pos x="10" y="0"/>
                  </a:cxn>
                  <a:cxn ang="0">
                    <a:pos x="14" y="3"/>
                  </a:cxn>
                  <a:cxn ang="0">
                    <a:pos x="14" y="5"/>
                  </a:cxn>
                  <a:cxn ang="0">
                    <a:pos x="13" y="7"/>
                  </a:cxn>
                  <a:cxn ang="0">
                    <a:pos x="12" y="8"/>
                  </a:cxn>
                  <a:cxn ang="0">
                    <a:pos x="12" y="13"/>
                  </a:cxn>
                  <a:cxn ang="0">
                    <a:pos x="10" y="15"/>
                  </a:cxn>
                  <a:cxn ang="0">
                    <a:pos x="9" y="15"/>
                  </a:cxn>
                  <a:cxn ang="0">
                    <a:pos x="8" y="16"/>
                  </a:cxn>
                  <a:cxn ang="0">
                    <a:pos x="5" y="17"/>
                  </a:cxn>
                  <a:cxn ang="0">
                    <a:pos x="3" y="17"/>
                  </a:cxn>
                  <a:cxn ang="0">
                    <a:pos x="0" y="15"/>
                  </a:cxn>
                  <a:cxn ang="0">
                    <a:pos x="0" y="12"/>
                  </a:cxn>
                  <a:cxn ang="0">
                    <a:pos x="5" y="10"/>
                  </a:cxn>
                  <a:cxn ang="0">
                    <a:pos x="7" y="8"/>
                  </a:cxn>
                  <a:cxn ang="0">
                    <a:pos x="9" y="8"/>
                  </a:cxn>
                  <a:cxn ang="0">
                    <a:pos x="7" y="6"/>
                  </a:cxn>
                  <a:cxn ang="0">
                    <a:pos x="7" y="2"/>
                  </a:cxn>
                  <a:cxn ang="0">
                    <a:pos x="9" y="1"/>
                  </a:cxn>
                  <a:cxn ang="0">
                    <a:pos x="10" y="0"/>
                  </a:cxn>
                </a:cxnLst>
                <a:rect l="0" t="0" r="r" b="b"/>
                <a:pathLst>
                  <a:path w="14" h="17">
                    <a:moveTo>
                      <a:pt x="10" y="0"/>
                    </a:moveTo>
                    <a:lnTo>
                      <a:pt x="14" y="3"/>
                    </a:lnTo>
                    <a:lnTo>
                      <a:pt x="14" y="5"/>
                    </a:lnTo>
                    <a:lnTo>
                      <a:pt x="13" y="7"/>
                    </a:lnTo>
                    <a:lnTo>
                      <a:pt x="12" y="8"/>
                    </a:lnTo>
                    <a:lnTo>
                      <a:pt x="12" y="13"/>
                    </a:lnTo>
                    <a:lnTo>
                      <a:pt x="10" y="15"/>
                    </a:lnTo>
                    <a:lnTo>
                      <a:pt x="9" y="15"/>
                    </a:lnTo>
                    <a:lnTo>
                      <a:pt x="8" y="16"/>
                    </a:lnTo>
                    <a:lnTo>
                      <a:pt x="5" y="17"/>
                    </a:lnTo>
                    <a:lnTo>
                      <a:pt x="3" y="17"/>
                    </a:lnTo>
                    <a:lnTo>
                      <a:pt x="0" y="15"/>
                    </a:lnTo>
                    <a:lnTo>
                      <a:pt x="0" y="12"/>
                    </a:lnTo>
                    <a:lnTo>
                      <a:pt x="5" y="10"/>
                    </a:lnTo>
                    <a:lnTo>
                      <a:pt x="7" y="8"/>
                    </a:lnTo>
                    <a:lnTo>
                      <a:pt x="9" y="8"/>
                    </a:lnTo>
                    <a:lnTo>
                      <a:pt x="7" y="6"/>
                    </a:lnTo>
                    <a:lnTo>
                      <a:pt x="7" y="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2" name="Freeform 1376">
                <a:extLst>
                  <a:ext uri="{FF2B5EF4-FFF2-40B4-BE49-F238E27FC236}">
                    <a16:creationId xmlns:a16="http://schemas.microsoft.com/office/drawing/2014/main" id="{5E24F84C-C607-EF4E-AB69-531A1BAC8075}"/>
                  </a:ext>
                </a:extLst>
              </p:cNvPr>
              <p:cNvSpPr>
                <a:spLocks noEditPoints="1"/>
              </p:cNvSpPr>
              <p:nvPr/>
            </p:nvSpPr>
            <p:spPr bwMode="auto">
              <a:xfrm>
                <a:off x="7135454" y="2345829"/>
                <a:ext cx="6218" cy="6218"/>
              </a:xfrm>
              <a:custGeom>
                <a:avLst/>
                <a:gdLst/>
                <a:ahLst/>
                <a:cxnLst>
                  <a:cxn ang="0">
                    <a:pos x="2" y="1"/>
                  </a:cxn>
                  <a:cxn ang="0">
                    <a:pos x="3" y="3"/>
                  </a:cxn>
                  <a:cxn ang="0">
                    <a:pos x="2" y="1"/>
                  </a:cxn>
                  <a:cxn ang="0">
                    <a:pos x="0" y="0"/>
                  </a:cxn>
                  <a:cxn ang="0">
                    <a:pos x="2" y="1"/>
                  </a:cxn>
                  <a:cxn ang="0">
                    <a:pos x="0" y="1"/>
                  </a:cxn>
                  <a:cxn ang="0">
                    <a:pos x="0" y="0"/>
                  </a:cxn>
                </a:cxnLst>
                <a:rect l="0" t="0" r="r" b="b"/>
                <a:pathLst>
                  <a:path w="3" h="3">
                    <a:moveTo>
                      <a:pt x="2" y="1"/>
                    </a:moveTo>
                    <a:lnTo>
                      <a:pt x="3" y="3"/>
                    </a:lnTo>
                    <a:lnTo>
                      <a:pt x="2" y="1"/>
                    </a:lnTo>
                    <a:close/>
                    <a:moveTo>
                      <a:pt x="0" y="0"/>
                    </a:moveTo>
                    <a:lnTo>
                      <a:pt x="2"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3" name="Freeform 1377">
                <a:extLst>
                  <a:ext uri="{FF2B5EF4-FFF2-40B4-BE49-F238E27FC236}">
                    <a16:creationId xmlns:a16="http://schemas.microsoft.com/office/drawing/2014/main" id="{6A02A6F5-6F99-404F-BAF8-F4F3DAD328CD}"/>
                  </a:ext>
                </a:extLst>
              </p:cNvPr>
              <p:cNvSpPr>
                <a:spLocks/>
              </p:cNvSpPr>
              <p:nvPr/>
            </p:nvSpPr>
            <p:spPr bwMode="auto">
              <a:xfrm>
                <a:off x="7141672" y="2352046"/>
                <a:ext cx="2073" cy="2073"/>
              </a:xfrm>
              <a:custGeom>
                <a:avLst/>
                <a:gdLst/>
                <a:ahLst/>
                <a:cxnLst>
                  <a:cxn ang="0">
                    <a:pos x="0" y="0"/>
                  </a:cxn>
                  <a:cxn ang="0">
                    <a:pos x="1" y="1"/>
                  </a:cxn>
                  <a:cxn ang="0">
                    <a:pos x="0" y="1"/>
                  </a:cxn>
                  <a:cxn ang="0">
                    <a:pos x="0" y="0"/>
                  </a:cxn>
                </a:cxnLst>
                <a:rect l="0" t="0" r="r" b="b"/>
                <a:pathLst>
                  <a:path w="1" h="1">
                    <a:moveTo>
                      <a:pt x="0" y="0"/>
                    </a:moveTo>
                    <a:lnTo>
                      <a:pt x="1"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4" name="Freeform 1378">
                <a:extLst>
                  <a:ext uri="{FF2B5EF4-FFF2-40B4-BE49-F238E27FC236}">
                    <a16:creationId xmlns:a16="http://schemas.microsoft.com/office/drawing/2014/main" id="{7B03932A-D972-3548-AE3A-7E1918AF706A}"/>
                  </a:ext>
                </a:extLst>
              </p:cNvPr>
              <p:cNvSpPr>
                <a:spLocks/>
              </p:cNvSpPr>
              <p:nvPr/>
            </p:nvSpPr>
            <p:spPr bwMode="auto">
              <a:xfrm>
                <a:off x="6998666" y="2047384"/>
                <a:ext cx="420725" cy="308808"/>
              </a:xfrm>
              <a:custGeom>
                <a:avLst/>
                <a:gdLst/>
                <a:ahLst/>
                <a:cxnLst>
                  <a:cxn ang="0">
                    <a:pos x="189" y="0"/>
                  </a:cxn>
                  <a:cxn ang="0">
                    <a:pos x="201" y="6"/>
                  </a:cxn>
                  <a:cxn ang="0">
                    <a:pos x="203" y="10"/>
                  </a:cxn>
                  <a:cxn ang="0">
                    <a:pos x="194" y="20"/>
                  </a:cxn>
                  <a:cxn ang="0">
                    <a:pos x="177" y="26"/>
                  </a:cxn>
                  <a:cxn ang="0">
                    <a:pos x="149" y="36"/>
                  </a:cxn>
                  <a:cxn ang="0">
                    <a:pos x="124" y="41"/>
                  </a:cxn>
                  <a:cxn ang="0">
                    <a:pos x="122" y="45"/>
                  </a:cxn>
                  <a:cxn ang="0">
                    <a:pos x="119" y="49"/>
                  </a:cxn>
                  <a:cxn ang="0">
                    <a:pos x="115" y="51"/>
                  </a:cxn>
                  <a:cxn ang="0">
                    <a:pos x="104" y="56"/>
                  </a:cxn>
                  <a:cxn ang="0">
                    <a:pos x="83" y="68"/>
                  </a:cxn>
                  <a:cxn ang="0">
                    <a:pos x="58" y="90"/>
                  </a:cxn>
                  <a:cxn ang="0">
                    <a:pos x="46" y="120"/>
                  </a:cxn>
                  <a:cxn ang="0">
                    <a:pos x="54" y="137"/>
                  </a:cxn>
                  <a:cxn ang="0">
                    <a:pos x="69" y="148"/>
                  </a:cxn>
                  <a:cxn ang="0">
                    <a:pos x="70" y="149"/>
                  </a:cxn>
                  <a:cxn ang="0">
                    <a:pos x="38" y="148"/>
                  </a:cxn>
                  <a:cxn ang="0">
                    <a:pos x="35" y="147"/>
                  </a:cxn>
                  <a:cxn ang="0">
                    <a:pos x="24" y="144"/>
                  </a:cxn>
                  <a:cxn ang="0">
                    <a:pos x="22" y="134"/>
                  </a:cxn>
                  <a:cxn ang="0">
                    <a:pos x="19" y="132"/>
                  </a:cxn>
                  <a:cxn ang="0">
                    <a:pos x="5" y="130"/>
                  </a:cxn>
                  <a:cxn ang="0">
                    <a:pos x="0" y="124"/>
                  </a:cxn>
                  <a:cxn ang="0">
                    <a:pos x="4" y="117"/>
                  </a:cxn>
                  <a:cxn ang="0">
                    <a:pos x="10" y="112"/>
                  </a:cxn>
                  <a:cxn ang="0">
                    <a:pos x="12" y="101"/>
                  </a:cxn>
                  <a:cxn ang="0">
                    <a:pos x="17" y="95"/>
                  </a:cxn>
                  <a:cxn ang="0">
                    <a:pos x="25" y="91"/>
                  </a:cxn>
                  <a:cxn ang="0">
                    <a:pos x="31" y="90"/>
                  </a:cxn>
                  <a:cxn ang="0">
                    <a:pos x="25" y="81"/>
                  </a:cxn>
                  <a:cxn ang="0">
                    <a:pos x="36" y="70"/>
                  </a:cxn>
                  <a:cxn ang="0">
                    <a:pos x="46" y="56"/>
                  </a:cxn>
                  <a:cxn ang="0">
                    <a:pos x="45" y="52"/>
                  </a:cxn>
                  <a:cxn ang="0">
                    <a:pos x="44" y="49"/>
                  </a:cxn>
                  <a:cxn ang="0">
                    <a:pos x="46" y="45"/>
                  </a:cxn>
                  <a:cxn ang="0">
                    <a:pos x="56" y="44"/>
                  </a:cxn>
                  <a:cxn ang="0">
                    <a:pos x="64" y="42"/>
                  </a:cxn>
                  <a:cxn ang="0">
                    <a:pos x="80" y="32"/>
                  </a:cxn>
                  <a:cxn ang="0">
                    <a:pos x="100" y="23"/>
                  </a:cxn>
                  <a:cxn ang="0">
                    <a:pos x="105" y="21"/>
                  </a:cxn>
                  <a:cxn ang="0">
                    <a:pos x="117" y="18"/>
                  </a:cxn>
                  <a:cxn ang="0">
                    <a:pos x="123" y="23"/>
                  </a:cxn>
                  <a:cxn ang="0">
                    <a:pos x="138" y="21"/>
                  </a:cxn>
                  <a:cxn ang="0">
                    <a:pos x="174" y="2"/>
                  </a:cxn>
                </a:cxnLst>
                <a:rect l="0" t="0" r="r" b="b"/>
                <a:pathLst>
                  <a:path w="203" h="149">
                    <a:moveTo>
                      <a:pt x="187" y="0"/>
                    </a:moveTo>
                    <a:lnTo>
                      <a:pt x="189" y="0"/>
                    </a:lnTo>
                    <a:lnTo>
                      <a:pt x="193" y="1"/>
                    </a:lnTo>
                    <a:lnTo>
                      <a:pt x="201" y="6"/>
                    </a:lnTo>
                    <a:lnTo>
                      <a:pt x="202" y="7"/>
                    </a:lnTo>
                    <a:lnTo>
                      <a:pt x="203" y="10"/>
                    </a:lnTo>
                    <a:lnTo>
                      <a:pt x="201" y="16"/>
                    </a:lnTo>
                    <a:lnTo>
                      <a:pt x="194" y="20"/>
                    </a:lnTo>
                    <a:lnTo>
                      <a:pt x="187" y="23"/>
                    </a:lnTo>
                    <a:lnTo>
                      <a:pt x="177" y="26"/>
                    </a:lnTo>
                    <a:lnTo>
                      <a:pt x="168" y="29"/>
                    </a:lnTo>
                    <a:lnTo>
                      <a:pt x="149" y="36"/>
                    </a:lnTo>
                    <a:lnTo>
                      <a:pt x="137" y="37"/>
                    </a:lnTo>
                    <a:lnTo>
                      <a:pt x="124" y="41"/>
                    </a:lnTo>
                    <a:lnTo>
                      <a:pt x="123" y="42"/>
                    </a:lnTo>
                    <a:lnTo>
                      <a:pt x="122" y="45"/>
                    </a:lnTo>
                    <a:lnTo>
                      <a:pt x="120" y="46"/>
                    </a:lnTo>
                    <a:lnTo>
                      <a:pt x="119" y="49"/>
                    </a:lnTo>
                    <a:lnTo>
                      <a:pt x="118" y="50"/>
                    </a:lnTo>
                    <a:lnTo>
                      <a:pt x="115" y="51"/>
                    </a:lnTo>
                    <a:lnTo>
                      <a:pt x="109" y="52"/>
                    </a:lnTo>
                    <a:lnTo>
                      <a:pt x="104" y="56"/>
                    </a:lnTo>
                    <a:lnTo>
                      <a:pt x="100" y="59"/>
                    </a:lnTo>
                    <a:lnTo>
                      <a:pt x="83" y="68"/>
                    </a:lnTo>
                    <a:lnTo>
                      <a:pt x="69" y="78"/>
                    </a:lnTo>
                    <a:lnTo>
                      <a:pt x="58" y="90"/>
                    </a:lnTo>
                    <a:lnTo>
                      <a:pt x="50" y="105"/>
                    </a:lnTo>
                    <a:lnTo>
                      <a:pt x="46" y="120"/>
                    </a:lnTo>
                    <a:lnTo>
                      <a:pt x="49" y="130"/>
                    </a:lnTo>
                    <a:lnTo>
                      <a:pt x="54" y="137"/>
                    </a:lnTo>
                    <a:lnTo>
                      <a:pt x="61" y="142"/>
                    </a:lnTo>
                    <a:lnTo>
                      <a:pt x="69" y="148"/>
                    </a:lnTo>
                    <a:lnTo>
                      <a:pt x="70" y="148"/>
                    </a:lnTo>
                    <a:lnTo>
                      <a:pt x="70" y="149"/>
                    </a:lnTo>
                    <a:lnTo>
                      <a:pt x="39" y="149"/>
                    </a:lnTo>
                    <a:lnTo>
                      <a:pt x="38" y="148"/>
                    </a:lnTo>
                    <a:lnTo>
                      <a:pt x="36" y="148"/>
                    </a:lnTo>
                    <a:lnTo>
                      <a:pt x="35" y="147"/>
                    </a:lnTo>
                    <a:lnTo>
                      <a:pt x="25" y="147"/>
                    </a:lnTo>
                    <a:lnTo>
                      <a:pt x="24" y="144"/>
                    </a:lnTo>
                    <a:lnTo>
                      <a:pt x="24" y="137"/>
                    </a:lnTo>
                    <a:lnTo>
                      <a:pt x="22" y="134"/>
                    </a:lnTo>
                    <a:lnTo>
                      <a:pt x="21" y="133"/>
                    </a:lnTo>
                    <a:lnTo>
                      <a:pt x="19" y="132"/>
                    </a:lnTo>
                    <a:lnTo>
                      <a:pt x="6" y="132"/>
                    </a:lnTo>
                    <a:lnTo>
                      <a:pt x="5" y="130"/>
                    </a:lnTo>
                    <a:lnTo>
                      <a:pt x="2" y="129"/>
                    </a:lnTo>
                    <a:lnTo>
                      <a:pt x="0" y="124"/>
                    </a:lnTo>
                    <a:lnTo>
                      <a:pt x="0" y="120"/>
                    </a:lnTo>
                    <a:lnTo>
                      <a:pt x="4" y="117"/>
                    </a:lnTo>
                    <a:lnTo>
                      <a:pt x="9" y="114"/>
                    </a:lnTo>
                    <a:lnTo>
                      <a:pt x="10" y="112"/>
                    </a:lnTo>
                    <a:lnTo>
                      <a:pt x="12" y="110"/>
                    </a:lnTo>
                    <a:lnTo>
                      <a:pt x="12" y="101"/>
                    </a:lnTo>
                    <a:lnTo>
                      <a:pt x="15" y="96"/>
                    </a:lnTo>
                    <a:lnTo>
                      <a:pt x="17" y="95"/>
                    </a:lnTo>
                    <a:lnTo>
                      <a:pt x="21" y="93"/>
                    </a:lnTo>
                    <a:lnTo>
                      <a:pt x="25" y="91"/>
                    </a:lnTo>
                    <a:lnTo>
                      <a:pt x="29" y="91"/>
                    </a:lnTo>
                    <a:lnTo>
                      <a:pt x="31" y="90"/>
                    </a:lnTo>
                    <a:lnTo>
                      <a:pt x="29" y="85"/>
                    </a:lnTo>
                    <a:lnTo>
                      <a:pt x="25" y="81"/>
                    </a:lnTo>
                    <a:lnTo>
                      <a:pt x="29" y="76"/>
                    </a:lnTo>
                    <a:lnTo>
                      <a:pt x="36" y="70"/>
                    </a:lnTo>
                    <a:lnTo>
                      <a:pt x="43" y="64"/>
                    </a:lnTo>
                    <a:lnTo>
                      <a:pt x="46" y="56"/>
                    </a:lnTo>
                    <a:lnTo>
                      <a:pt x="46" y="55"/>
                    </a:lnTo>
                    <a:lnTo>
                      <a:pt x="45" y="52"/>
                    </a:lnTo>
                    <a:lnTo>
                      <a:pt x="44" y="51"/>
                    </a:lnTo>
                    <a:lnTo>
                      <a:pt x="44" y="49"/>
                    </a:lnTo>
                    <a:lnTo>
                      <a:pt x="45" y="46"/>
                    </a:lnTo>
                    <a:lnTo>
                      <a:pt x="46" y="45"/>
                    </a:lnTo>
                    <a:lnTo>
                      <a:pt x="51" y="45"/>
                    </a:lnTo>
                    <a:lnTo>
                      <a:pt x="56" y="44"/>
                    </a:lnTo>
                    <a:lnTo>
                      <a:pt x="60" y="42"/>
                    </a:lnTo>
                    <a:lnTo>
                      <a:pt x="64" y="42"/>
                    </a:lnTo>
                    <a:lnTo>
                      <a:pt x="71" y="40"/>
                    </a:lnTo>
                    <a:lnTo>
                      <a:pt x="80" y="32"/>
                    </a:lnTo>
                    <a:lnTo>
                      <a:pt x="90" y="26"/>
                    </a:lnTo>
                    <a:lnTo>
                      <a:pt x="100" y="23"/>
                    </a:lnTo>
                    <a:lnTo>
                      <a:pt x="103" y="23"/>
                    </a:lnTo>
                    <a:lnTo>
                      <a:pt x="105" y="21"/>
                    </a:lnTo>
                    <a:lnTo>
                      <a:pt x="110" y="18"/>
                    </a:lnTo>
                    <a:lnTo>
                      <a:pt x="117" y="18"/>
                    </a:lnTo>
                    <a:lnTo>
                      <a:pt x="119" y="20"/>
                    </a:lnTo>
                    <a:lnTo>
                      <a:pt x="123" y="23"/>
                    </a:lnTo>
                    <a:lnTo>
                      <a:pt x="125" y="23"/>
                    </a:lnTo>
                    <a:lnTo>
                      <a:pt x="138" y="21"/>
                    </a:lnTo>
                    <a:lnTo>
                      <a:pt x="163" y="8"/>
                    </a:lnTo>
                    <a:lnTo>
                      <a:pt x="174" y="2"/>
                    </a:lnTo>
                    <a:lnTo>
                      <a:pt x="1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5" name="Freeform 1379">
                <a:extLst>
                  <a:ext uri="{FF2B5EF4-FFF2-40B4-BE49-F238E27FC236}">
                    <a16:creationId xmlns:a16="http://schemas.microsoft.com/office/drawing/2014/main" id="{DD415F72-E332-AD44-BDC4-8364789A1A81}"/>
                  </a:ext>
                </a:extLst>
              </p:cNvPr>
              <p:cNvSpPr>
                <a:spLocks/>
              </p:cNvSpPr>
              <p:nvPr/>
            </p:nvSpPr>
            <p:spPr bwMode="auto">
              <a:xfrm>
                <a:off x="6961361" y="1869146"/>
                <a:ext cx="6218" cy="6218"/>
              </a:xfrm>
              <a:custGeom>
                <a:avLst/>
                <a:gdLst/>
                <a:ahLst/>
                <a:cxnLst>
                  <a:cxn ang="0">
                    <a:pos x="0" y="0"/>
                  </a:cxn>
                  <a:cxn ang="0">
                    <a:pos x="3" y="0"/>
                  </a:cxn>
                  <a:cxn ang="0">
                    <a:pos x="0" y="3"/>
                  </a:cxn>
                  <a:cxn ang="0">
                    <a:pos x="0" y="0"/>
                  </a:cxn>
                </a:cxnLst>
                <a:rect l="0" t="0" r="r" b="b"/>
                <a:pathLst>
                  <a:path w="3" h="3">
                    <a:moveTo>
                      <a:pt x="0" y="0"/>
                    </a:moveTo>
                    <a:lnTo>
                      <a:pt x="3" y="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6" name="Freeform 1381">
                <a:extLst>
                  <a:ext uri="{FF2B5EF4-FFF2-40B4-BE49-F238E27FC236}">
                    <a16:creationId xmlns:a16="http://schemas.microsoft.com/office/drawing/2014/main" id="{C7FDD57C-8BB4-8C4A-B521-53E0E7258225}"/>
                  </a:ext>
                </a:extLst>
              </p:cNvPr>
              <p:cNvSpPr>
                <a:spLocks/>
              </p:cNvSpPr>
              <p:nvPr/>
            </p:nvSpPr>
            <p:spPr bwMode="auto">
              <a:xfrm>
                <a:off x="7187268" y="1831841"/>
                <a:ext cx="64249" cy="37306"/>
              </a:xfrm>
              <a:custGeom>
                <a:avLst/>
                <a:gdLst/>
                <a:ahLst/>
                <a:cxnLst>
                  <a:cxn ang="0">
                    <a:pos x="8" y="0"/>
                  </a:cxn>
                  <a:cxn ang="0">
                    <a:pos x="22" y="0"/>
                  </a:cxn>
                  <a:cxn ang="0">
                    <a:pos x="18" y="4"/>
                  </a:cxn>
                  <a:cxn ang="0">
                    <a:pos x="31" y="4"/>
                  </a:cxn>
                  <a:cxn ang="0">
                    <a:pos x="31" y="9"/>
                  </a:cxn>
                  <a:cxn ang="0">
                    <a:pos x="28" y="12"/>
                  </a:cxn>
                  <a:cxn ang="0">
                    <a:pos x="21" y="12"/>
                  </a:cxn>
                  <a:cxn ang="0">
                    <a:pos x="23" y="17"/>
                  </a:cxn>
                  <a:cxn ang="0">
                    <a:pos x="18" y="18"/>
                  </a:cxn>
                  <a:cxn ang="0">
                    <a:pos x="4" y="18"/>
                  </a:cxn>
                  <a:cxn ang="0">
                    <a:pos x="0" y="17"/>
                  </a:cxn>
                  <a:cxn ang="0">
                    <a:pos x="0" y="13"/>
                  </a:cxn>
                  <a:cxn ang="0">
                    <a:pos x="3" y="9"/>
                  </a:cxn>
                  <a:cxn ang="0">
                    <a:pos x="4" y="8"/>
                  </a:cxn>
                  <a:cxn ang="0">
                    <a:pos x="8" y="5"/>
                  </a:cxn>
                  <a:cxn ang="0">
                    <a:pos x="8" y="0"/>
                  </a:cxn>
                </a:cxnLst>
                <a:rect l="0" t="0" r="r" b="b"/>
                <a:pathLst>
                  <a:path w="31" h="18">
                    <a:moveTo>
                      <a:pt x="8" y="0"/>
                    </a:moveTo>
                    <a:lnTo>
                      <a:pt x="22" y="0"/>
                    </a:lnTo>
                    <a:lnTo>
                      <a:pt x="18" y="4"/>
                    </a:lnTo>
                    <a:lnTo>
                      <a:pt x="31" y="4"/>
                    </a:lnTo>
                    <a:lnTo>
                      <a:pt x="31" y="9"/>
                    </a:lnTo>
                    <a:lnTo>
                      <a:pt x="28" y="12"/>
                    </a:lnTo>
                    <a:lnTo>
                      <a:pt x="21" y="12"/>
                    </a:lnTo>
                    <a:lnTo>
                      <a:pt x="23" y="17"/>
                    </a:lnTo>
                    <a:lnTo>
                      <a:pt x="18" y="18"/>
                    </a:lnTo>
                    <a:lnTo>
                      <a:pt x="4" y="18"/>
                    </a:lnTo>
                    <a:lnTo>
                      <a:pt x="0" y="17"/>
                    </a:lnTo>
                    <a:lnTo>
                      <a:pt x="0" y="13"/>
                    </a:lnTo>
                    <a:lnTo>
                      <a:pt x="3" y="9"/>
                    </a:lnTo>
                    <a:lnTo>
                      <a:pt x="4" y="8"/>
                    </a:lnTo>
                    <a:lnTo>
                      <a:pt x="8" y="5"/>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7" name="Freeform 1382">
                <a:extLst>
                  <a:ext uri="{FF2B5EF4-FFF2-40B4-BE49-F238E27FC236}">
                    <a16:creationId xmlns:a16="http://schemas.microsoft.com/office/drawing/2014/main" id="{1D834090-7710-C04E-B023-B2257B595970}"/>
                  </a:ext>
                </a:extLst>
              </p:cNvPr>
              <p:cNvSpPr>
                <a:spLocks/>
              </p:cNvSpPr>
              <p:nvPr/>
            </p:nvSpPr>
            <p:spPr bwMode="auto">
              <a:xfrm>
                <a:off x="7102293" y="1865001"/>
                <a:ext cx="68394" cy="22799"/>
              </a:xfrm>
              <a:custGeom>
                <a:avLst/>
                <a:gdLst/>
                <a:ahLst/>
                <a:cxnLst>
                  <a:cxn ang="0">
                    <a:pos x="16" y="0"/>
                  </a:cxn>
                  <a:cxn ang="0">
                    <a:pos x="25" y="0"/>
                  </a:cxn>
                  <a:cxn ang="0">
                    <a:pos x="28" y="1"/>
                  </a:cxn>
                  <a:cxn ang="0">
                    <a:pos x="30" y="3"/>
                  </a:cxn>
                  <a:cxn ang="0">
                    <a:pos x="33" y="5"/>
                  </a:cxn>
                  <a:cxn ang="0">
                    <a:pos x="29" y="5"/>
                  </a:cxn>
                  <a:cxn ang="0">
                    <a:pos x="28" y="6"/>
                  </a:cxn>
                  <a:cxn ang="0">
                    <a:pos x="25" y="7"/>
                  </a:cxn>
                  <a:cxn ang="0">
                    <a:pos x="21" y="11"/>
                  </a:cxn>
                  <a:cxn ang="0">
                    <a:pos x="16" y="11"/>
                  </a:cxn>
                  <a:cxn ang="0">
                    <a:pos x="15" y="8"/>
                  </a:cxn>
                  <a:cxn ang="0">
                    <a:pos x="13" y="7"/>
                  </a:cxn>
                  <a:cxn ang="0">
                    <a:pos x="11" y="7"/>
                  </a:cxn>
                  <a:cxn ang="0">
                    <a:pos x="10" y="10"/>
                  </a:cxn>
                  <a:cxn ang="0">
                    <a:pos x="9" y="11"/>
                  </a:cxn>
                  <a:cxn ang="0">
                    <a:pos x="3" y="11"/>
                  </a:cxn>
                  <a:cxn ang="0">
                    <a:pos x="0" y="8"/>
                  </a:cxn>
                  <a:cxn ang="0">
                    <a:pos x="3" y="5"/>
                  </a:cxn>
                  <a:cxn ang="0">
                    <a:pos x="9" y="2"/>
                  </a:cxn>
                  <a:cxn ang="0">
                    <a:pos x="16" y="0"/>
                  </a:cxn>
                </a:cxnLst>
                <a:rect l="0" t="0" r="r" b="b"/>
                <a:pathLst>
                  <a:path w="33" h="11">
                    <a:moveTo>
                      <a:pt x="16" y="0"/>
                    </a:moveTo>
                    <a:lnTo>
                      <a:pt x="25" y="0"/>
                    </a:lnTo>
                    <a:lnTo>
                      <a:pt x="28" y="1"/>
                    </a:lnTo>
                    <a:lnTo>
                      <a:pt x="30" y="3"/>
                    </a:lnTo>
                    <a:lnTo>
                      <a:pt x="33" y="5"/>
                    </a:lnTo>
                    <a:lnTo>
                      <a:pt x="29" y="5"/>
                    </a:lnTo>
                    <a:lnTo>
                      <a:pt x="28" y="6"/>
                    </a:lnTo>
                    <a:lnTo>
                      <a:pt x="25" y="7"/>
                    </a:lnTo>
                    <a:lnTo>
                      <a:pt x="21" y="11"/>
                    </a:lnTo>
                    <a:lnTo>
                      <a:pt x="16" y="11"/>
                    </a:lnTo>
                    <a:lnTo>
                      <a:pt x="15" y="8"/>
                    </a:lnTo>
                    <a:lnTo>
                      <a:pt x="13" y="7"/>
                    </a:lnTo>
                    <a:lnTo>
                      <a:pt x="11" y="7"/>
                    </a:lnTo>
                    <a:lnTo>
                      <a:pt x="10" y="10"/>
                    </a:lnTo>
                    <a:lnTo>
                      <a:pt x="9" y="11"/>
                    </a:lnTo>
                    <a:lnTo>
                      <a:pt x="3" y="11"/>
                    </a:lnTo>
                    <a:lnTo>
                      <a:pt x="0" y="8"/>
                    </a:lnTo>
                    <a:lnTo>
                      <a:pt x="3" y="5"/>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8" name="Freeform 1383">
                <a:extLst>
                  <a:ext uri="{FF2B5EF4-FFF2-40B4-BE49-F238E27FC236}">
                    <a16:creationId xmlns:a16="http://schemas.microsoft.com/office/drawing/2014/main" id="{68FAF198-D376-6D4E-BEAD-817DED84E632}"/>
                  </a:ext>
                </a:extLst>
              </p:cNvPr>
              <p:cNvSpPr>
                <a:spLocks/>
              </p:cNvSpPr>
              <p:nvPr/>
            </p:nvSpPr>
            <p:spPr bwMode="auto">
              <a:xfrm>
                <a:off x="7067061" y="1788317"/>
                <a:ext cx="99482" cy="70466"/>
              </a:xfrm>
              <a:custGeom>
                <a:avLst/>
                <a:gdLst/>
                <a:ahLst/>
                <a:cxnLst>
                  <a:cxn ang="0">
                    <a:pos x="46" y="0"/>
                  </a:cxn>
                  <a:cxn ang="0">
                    <a:pos x="47" y="0"/>
                  </a:cxn>
                  <a:cxn ang="0">
                    <a:pos x="47" y="5"/>
                  </a:cxn>
                  <a:cxn ang="0">
                    <a:pos x="43" y="9"/>
                  </a:cxn>
                  <a:cxn ang="0">
                    <a:pos x="43" y="10"/>
                  </a:cxn>
                  <a:cxn ang="0">
                    <a:pos x="40" y="13"/>
                  </a:cxn>
                  <a:cxn ang="0">
                    <a:pos x="35" y="15"/>
                  </a:cxn>
                  <a:cxn ang="0">
                    <a:pos x="31" y="16"/>
                  </a:cxn>
                  <a:cxn ang="0">
                    <a:pos x="27" y="19"/>
                  </a:cxn>
                  <a:cxn ang="0">
                    <a:pos x="25" y="21"/>
                  </a:cxn>
                  <a:cxn ang="0">
                    <a:pos x="33" y="23"/>
                  </a:cxn>
                  <a:cxn ang="0">
                    <a:pos x="48" y="28"/>
                  </a:cxn>
                  <a:cxn ang="0">
                    <a:pos x="46" y="29"/>
                  </a:cxn>
                  <a:cxn ang="0">
                    <a:pos x="36" y="29"/>
                  </a:cxn>
                  <a:cxn ang="0">
                    <a:pos x="28" y="32"/>
                  </a:cxn>
                  <a:cxn ang="0">
                    <a:pos x="23" y="33"/>
                  </a:cxn>
                  <a:cxn ang="0">
                    <a:pos x="20" y="34"/>
                  </a:cxn>
                  <a:cxn ang="0">
                    <a:pos x="8" y="30"/>
                  </a:cxn>
                  <a:cxn ang="0">
                    <a:pos x="2" y="28"/>
                  </a:cxn>
                  <a:cxn ang="0">
                    <a:pos x="0" y="26"/>
                  </a:cxn>
                  <a:cxn ang="0">
                    <a:pos x="5" y="21"/>
                  </a:cxn>
                  <a:cxn ang="0">
                    <a:pos x="22" y="21"/>
                  </a:cxn>
                  <a:cxn ang="0">
                    <a:pos x="20" y="20"/>
                  </a:cxn>
                  <a:cxn ang="0">
                    <a:pos x="18" y="20"/>
                  </a:cxn>
                  <a:cxn ang="0">
                    <a:pos x="17" y="19"/>
                  </a:cxn>
                  <a:cxn ang="0">
                    <a:pos x="16" y="19"/>
                  </a:cxn>
                  <a:cxn ang="0">
                    <a:pos x="15" y="20"/>
                  </a:cxn>
                  <a:cxn ang="0">
                    <a:pos x="15" y="15"/>
                  </a:cxn>
                  <a:cxn ang="0">
                    <a:pos x="22" y="14"/>
                  </a:cxn>
                  <a:cxn ang="0">
                    <a:pos x="32" y="9"/>
                  </a:cxn>
                  <a:cxn ang="0">
                    <a:pos x="40" y="8"/>
                  </a:cxn>
                  <a:cxn ang="0">
                    <a:pos x="40" y="5"/>
                  </a:cxn>
                  <a:cxn ang="0">
                    <a:pos x="41" y="3"/>
                  </a:cxn>
                  <a:cxn ang="0">
                    <a:pos x="46" y="0"/>
                  </a:cxn>
                </a:cxnLst>
                <a:rect l="0" t="0" r="r" b="b"/>
                <a:pathLst>
                  <a:path w="48" h="34">
                    <a:moveTo>
                      <a:pt x="46" y="0"/>
                    </a:moveTo>
                    <a:lnTo>
                      <a:pt x="47" y="0"/>
                    </a:lnTo>
                    <a:lnTo>
                      <a:pt x="47" y="5"/>
                    </a:lnTo>
                    <a:lnTo>
                      <a:pt x="43" y="9"/>
                    </a:lnTo>
                    <a:lnTo>
                      <a:pt x="43" y="10"/>
                    </a:lnTo>
                    <a:lnTo>
                      <a:pt x="40" y="13"/>
                    </a:lnTo>
                    <a:lnTo>
                      <a:pt x="35" y="15"/>
                    </a:lnTo>
                    <a:lnTo>
                      <a:pt x="31" y="16"/>
                    </a:lnTo>
                    <a:lnTo>
                      <a:pt x="27" y="19"/>
                    </a:lnTo>
                    <a:lnTo>
                      <a:pt x="25" y="21"/>
                    </a:lnTo>
                    <a:lnTo>
                      <a:pt x="33" y="23"/>
                    </a:lnTo>
                    <a:lnTo>
                      <a:pt x="48" y="28"/>
                    </a:lnTo>
                    <a:lnTo>
                      <a:pt x="46" y="29"/>
                    </a:lnTo>
                    <a:lnTo>
                      <a:pt x="36" y="29"/>
                    </a:lnTo>
                    <a:lnTo>
                      <a:pt x="28" y="32"/>
                    </a:lnTo>
                    <a:lnTo>
                      <a:pt x="23" y="33"/>
                    </a:lnTo>
                    <a:lnTo>
                      <a:pt x="20" y="34"/>
                    </a:lnTo>
                    <a:lnTo>
                      <a:pt x="8" y="30"/>
                    </a:lnTo>
                    <a:lnTo>
                      <a:pt x="2" y="28"/>
                    </a:lnTo>
                    <a:lnTo>
                      <a:pt x="0" y="26"/>
                    </a:lnTo>
                    <a:lnTo>
                      <a:pt x="5" y="21"/>
                    </a:lnTo>
                    <a:lnTo>
                      <a:pt x="22" y="21"/>
                    </a:lnTo>
                    <a:lnTo>
                      <a:pt x="20" y="20"/>
                    </a:lnTo>
                    <a:lnTo>
                      <a:pt x="18" y="20"/>
                    </a:lnTo>
                    <a:lnTo>
                      <a:pt x="17" y="19"/>
                    </a:lnTo>
                    <a:lnTo>
                      <a:pt x="16" y="19"/>
                    </a:lnTo>
                    <a:lnTo>
                      <a:pt x="15" y="20"/>
                    </a:lnTo>
                    <a:lnTo>
                      <a:pt x="15" y="15"/>
                    </a:lnTo>
                    <a:lnTo>
                      <a:pt x="22" y="14"/>
                    </a:lnTo>
                    <a:lnTo>
                      <a:pt x="32" y="9"/>
                    </a:lnTo>
                    <a:lnTo>
                      <a:pt x="40" y="8"/>
                    </a:lnTo>
                    <a:lnTo>
                      <a:pt x="40" y="5"/>
                    </a:lnTo>
                    <a:lnTo>
                      <a:pt x="41"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49" name="Freeform 1384">
                <a:extLst>
                  <a:ext uri="{FF2B5EF4-FFF2-40B4-BE49-F238E27FC236}">
                    <a16:creationId xmlns:a16="http://schemas.microsoft.com/office/drawing/2014/main" id="{48034060-35C1-6641-B240-7B916324CA14}"/>
                  </a:ext>
                </a:extLst>
              </p:cNvPr>
              <p:cNvSpPr>
                <a:spLocks/>
              </p:cNvSpPr>
              <p:nvPr/>
            </p:nvSpPr>
            <p:spPr bwMode="auto">
              <a:xfrm>
                <a:off x="6915765" y="2397642"/>
                <a:ext cx="49741" cy="39379"/>
              </a:xfrm>
              <a:custGeom>
                <a:avLst/>
                <a:gdLst/>
                <a:ahLst/>
                <a:cxnLst>
                  <a:cxn ang="0">
                    <a:pos x="9" y="0"/>
                  </a:cxn>
                  <a:cxn ang="0">
                    <a:pos x="12" y="0"/>
                  </a:cxn>
                  <a:cxn ang="0">
                    <a:pos x="15" y="2"/>
                  </a:cxn>
                  <a:cxn ang="0">
                    <a:pos x="17" y="4"/>
                  </a:cxn>
                  <a:cxn ang="0">
                    <a:pos x="20" y="5"/>
                  </a:cxn>
                  <a:cxn ang="0">
                    <a:pos x="24" y="7"/>
                  </a:cxn>
                  <a:cxn ang="0">
                    <a:pos x="24" y="12"/>
                  </a:cxn>
                  <a:cxn ang="0">
                    <a:pos x="16" y="17"/>
                  </a:cxn>
                  <a:cxn ang="0">
                    <a:pos x="6" y="19"/>
                  </a:cxn>
                  <a:cxn ang="0">
                    <a:pos x="4" y="19"/>
                  </a:cxn>
                  <a:cxn ang="0">
                    <a:pos x="1" y="18"/>
                  </a:cxn>
                  <a:cxn ang="0">
                    <a:pos x="0" y="17"/>
                  </a:cxn>
                  <a:cxn ang="0">
                    <a:pos x="0" y="13"/>
                  </a:cxn>
                  <a:cxn ang="0">
                    <a:pos x="1" y="10"/>
                  </a:cxn>
                  <a:cxn ang="0">
                    <a:pos x="2" y="9"/>
                  </a:cxn>
                  <a:cxn ang="0">
                    <a:pos x="4" y="7"/>
                  </a:cxn>
                  <a:cxn ang="0">
                    <a:pos x="4" y="5"/>
                  </a:cxn>
                  <a:cxn ang="0">
                    <a:pos x="5" y="4"/>
                  </a:cxn>
                  <a:cxn ang="0">
                    <a:pos x="6" y="4"/>
                  </a:cxn>
                  <a:cxn ang="0">
                    <a:pos x="7" y="2"/>
                  </a:cxn>
                  <a:cxn ang="0">
                    <a:pos x="9" y="0"/>
                  </a:cxn>
                </a:cxnLst>
                <a:rect l="0" t="0" r="r" b="b"/>
                <a:pathLst>
                  <a:path w="24" h="19">
                    <a:moveTo>
                      <a:pt x="9" y="0"/>
                    </a:moveTo>
                    <a:lnTo>
                      <a:pt x="12" y="0"/>
                    </a:lnTo>
                    <a:lnTo>
                      <a:pt x="15" y="2"/>
                    </a:lnTo>
                    <a:lnTo>
                      <a:pt x="17" y="4"/>
                    </a:lnTo>
                    <a:lnTo>
                      <a:pt x="20" y="5"/>
                    </a:lnTo>
                    <a:lnTo>
                      <a:pt x="24" y="7"/>
                    </a:lnTo>
                    <a:lnTo>
                      <a:pt x="24" y="12"/>
                    </a:lnTo>
                    <a:lnTo>
                      <a:pt x="16" y="17"/>
                    </a:lnTo>
                    <a:lnTo>
                      <a:pt x="6" y="19"/>
                    </a:lnTo>
                    <a:lnTo>
                      <a:pt x="4" y="19"/>
                    </a:lnTo>
                    <a:lnTo>
                      <a:pt x="1" y="18"/>
                    </a:lnTo>
                    <a:lnTo>
                      <a:pt x="0" y="17"/>
                    </a:lnTo>
                    <a:lnTo>
                      <a:pt x="0" y="13"/>
                    </a:lnTo>
                    <a:lnTo>
                      <a:pt x="1" y="10"/>
                    </a:lnTo>
                    <a:lnTo>
                      <a:pt x="2" y="9"/>
                    </a:lnTo>
                    <a:lnTo>
                      <a:pt x="4" y="7"/>
                    </a:lnTo>
                    <a:lnTo>
                      <a:pt x="4" y="5"/>
                    </a:lnTo>
                    <a:lnTo>
                      <a:pt x="5" y="4"/>
                    </a:lnTo>
                    <a:lnTo>
                      <a:pt x="6" y="4"/>
                    </a:lnTo>
                    <a:lnTo>
                      <a:pt x="7"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sp>
            <p:nvSpPr>
              <p:cNvPr id="50" name="Freeform 1385">
                <a:extLst>
                  <a:ext uri="{FF2B5EF4-FFF2-40B4-BE49-F238E27FC236}">
                    <a16:creationId xmlns:a16="http://schemas.microsoft.com/office/drawing/2014/main" id="{FAC9281A-B73F-6D47-BFF7-6D5DEB7F6DDF}"/>
                  </a:ext>
                </a:extLst>
              </p:cNvPr>
              <p:cNvSpPr>
                <a:spLocks/>
              </p:cNvSpPr>
              <p:nvPr/>
            </p:nvSpPr>
            <p:spPr bwMode="auto">
              <a:xfrm>
                <a:off x="7166542" y="2364481"/>
                <a:ext cx="39379" cy="29015"/>
              </a:xfrm>
              <a:custGeom>
                <a:avLst/>
                <a:gdLst/>
                <a:ahLst/>
                <a:cxnLst>
                  <a:cxn ang="0">
                    <a:pos x="3" y="0"/>
                  </a:cxn>
                  <a:cxn ang="0">
                    <a:pos x="7" y="0"/>
                  </a:cxn>
                  <a:cxn ang="0">
                    <a:pos x="10" y="1"/>
                  </a:cxn>
                  <a:cxn ang="0">
                    <a:pos x="13" y="3"/>
                  </a:cxn>
                  <a:cxn ang="0">
                    <a:pos x="19" y="9"/>
                  </a:cxn>
                  <a:cxn ang="0">
                    <a:pos x="19" y="13"/>
                  </a:cxn>
                  <a:cxn ang="0">
                    <a:pos x="18" y="14"/>
                  </a:cxn>
                  <a:cxn ang="0">
                    <a:pos x="10" y="14"/>
                  </a:cxn>
                  <a:cxn ang="0">
                    <a:pos x="7" y="11"/>
                  </a:cxn>
                  <a:cxn ang="0">
                    <a:pos x="4" y="10"/>
                  </a:cxn>
                  <a:cxn ang="0">
                    <a:pos x="2" y="6"/>
                  </a:cxn>
                  <a:cxn ang="0">
                    <a:pos x="0" y="4"/>
                  </a:cxn>
                  <a:cxn ang="0">
                    <a:pos x="0" y="1"/>
                  </a:cxn>
                  <a:cxn ang="0">
                    <a:pos x="3" y="0"/>
                  </a:cxn>
                </a:cxnLst>
                <a:rect l="0" t="0" r="r" b="b"/>
                <a:pathLst>
                  <a:path w="19" h="14">
                    <a:moveTo>
                      <a:pt x="3" y="0"/>
                    </a:moveTo>
                    <a:lnTo>
                      <a:pt x="7" y="0"/>
                    </a:lnTo>
                    <a:lnTo>
                      <a:pt x="10" y="1"/>
                    </a:lnTo>
                    <a:lnTo>
                      <a:pt x="13" y="3"/>
                    </a:lnTo>
                    <a:lnTo>
                      <a:pt x="19" y="9"/>
                    </a:lnTo>
                    <a:lnTo>
                      <a:pt x="19" y="13"/>
                    </a:lnTo>
                    <a:lnTo>
                      <a:pt x="18" y="14"/>
                    </a:lnTo>
                    <a:lnTo>
                      <a:pt x="10" y="14"/>
                    </a:lnTo>
                    <a:lnTo>
                      <a:pt x="7" y="11"/>
                    </a:lnTo>
                    <a:lnTo>
                      <a:pt x="4" y="10"/>
                    </a:lnTo>
                    <a:lnTo>
                      <a:pt x="2" y="6"/>
                    </a:lnTo>
                    <a:lnTo>
                      <a:pt x="0" y="4"/>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sp>
          <p:nvSpPr>
            <p:cNvPr id="17" name="Freeform 1386">
              <a:extLst>
                <a:ext uri="{FF2B5EF4-FFF2-40B4-BE49-F238E27FC236}">
                  <a16:creationId xmlns:a16="http://schemas.microsoft.com/office/drawing/2014/main" id="{A99AC646-0979-924A-B782-48DB4920DCC1}"/>
                </a:ext>
              </a:extLst>
            </p:cNvPr>
            <p:cNvSpPr>
              <a:spLocks noEditPoints="1"/>
            </p:cNvSpPr>
            <p:nvPr/>
          </p:nvSpPr>
          <p:spPr bwMode="auto">
            <a:xfrm>
              <a:off x="5547893" y="2335466"/>
              <a:ext cx="1757508" cy="1189634"/>
            </a:xfrm>
            <a:custGeom>
              <a:avLst/>
              <a:gdLst/>
              <a:ahLst/>
              <a:cxnLst>
                <a:cxn ang="0">
                  <a:pos x="278" y="43"/>
                </a:cxn>
                <a:cxn ang="0">
                  <a:pos x="451" y="14"/>
                </a:cxn>
                <a:cxn ang="0">
                  <a:pos x="582" y="79"/>
                </a:cxn>
                <a:cxn ang="0">
                  <a:pos x="556" y="126"/>
                </a:cxn>
                <a:cxn ang="0">
                  <a:pos x="617" y="61"/>
                </a:cxn>
                <a:cxn ang="0">
                  <a:pos x="714" y="45"/>
                </a:cxn>
                <a:cxn ang="0">
                  <a:pos x="779" y="52"/>
                </a:cxn>
                <a:cxn ang="0">
                  <a:pos x="805" y="37"/>
                </a:cxn>
                <a:cxn ang="0">
                  <a:pos x="848" y="82"/>
                </a:cxn>
                <a:cxn ang="0">
                  <a:pos x="783" y="157"/>
                </a:cxn>
                <a:cxn ang="0">
                  <a:pos x="773" y="237"/>
                </a:cxn>
                <a:cxn ang="0">
                  <a:pos x="761" y="339"/>
                </a:cxn>
                <a:cxn ang="0">
                  <a:pos x="781" y="375"/>
                </a:cxn>
                <a:cxn ang="0">
                  <a:pos x="798" y="423"/>
                </a:cxn>
                <a:cxn ang="0">
                  <a:pos x="775" y="435"/>
                </a:cxn>
                <a:cxn ang="0">
                  <a:pos x="748" y="433"/>
                </a:cxn>
                <a:cxn ang="0">
                  <a:pos x="721" y="423"/>
                </a:cxn>
                <a:cxn ang="0">
                  <a:pos x="669" y="428"/>
                </a:cxn>
                <a:cxn ang="0">
                  <a:pos x="669" y="498"/>
                </a:cxn>
                <a:cxn ang="0">
                  <a:pos x="648" y="531"/>
                </a:cxn>
                <a:cxn ang="0">
                  <a:pos x="587" y="497"/>
                </a:cxn>
                <a:cxn ang="0">
                  <a:pos x="542" y="427"/>
                </a:cxn>
                <a:cxn ang="0">
                  <a:pos x="520" y="448"/>
                </a:cxn>
                <a:cxn ang="0">
                  <a:pos x="448" y="445"/>
                </a:cxn>
                <a:cxn ang="0">
                  <a:pos x="426" y="507"/>
                </a:cxn>
                <a:cxn ang="0">
                  <a:pos x="371" y="515"/>
                </a:cxn>
                <a:cxn ang="0">
                  <a:pos x="382" y="549"/>
                </a:cxn>
                <a:cxn ang="0">
                  <a:pos x="366" y="564"/>
                </a:cxn>
                <a:cxn ang="0">
                  <a:pos x="331" y="517"/>
                </a:cxn>
                <a:cxn ang="0">
                  <a:pos x="263" y="448"/>
                </a:cxn>
                <a:cxn ang="0">
                  <a:pos x="265" y="473"/>
                </a:cxn>
                <a:cxn ang="0">
                  <a:pos x="301" y="505"/>
                </a:cxn>
                <a:cxn ang="0">
                  <a:pos x="303" y="534"/>
                </a:cxn>
                <a:cxn ang="0">
                  <a:pos x="291" y="530"/>
                </a:cxn>
                <a:cxn ang="0">
                  <a:pos x="243" y="491"/>
                </a:cxn>
                <a:cxn ang="0">
                  <a:pos x="163" y="473"/>
                </a:cxn>
                <a:cxn ang="0">
                  <a:pos x="105" y="534"/>
                </a:cxn>
                <a:cxn ang="0">
                  <a:pos x="35" y="564"/>
                </a:cxn>
                <a:cxn ang="0">
                  <a:pos x="9" y="496"/>
                </a:cxn>
                <a:cxn ang="0">
                  <a:pos x="93" y="473"/>
                </a:cxn>
                <a:cxn ang="0">
                  <a:pos x="80" y="415"/>
                </a:cxn>
                <a:cxn ang="0">
                  <a:pos x="90" y="393"/>
                </a:cxn>
                <a:cxn ang="0">
                  <a:pos x="135" y="361"/>
                </a:cxn>
                <a:cxn ang="0">
                  <a:pos x="199" y="320"/>
                </a:cxn>
                <a:cxn ang="0">
                  <a:pos x="224" y="262"/>
                </a:cxn>
                <a:cxn ang="0">
                  <a:pos x="227" y="307"/>
                </a:cxn>
                <a:cxn ang="0">
                  <a:pos x="273" y="313"/>
                </a:cxn>
                <a:cxn ang="0">
                  <a:pos x="336" y="298"/>
                </a:cxn>
                <a:cxn ang="0">
                  <a:pos x="386" y="256"/>
                </a:cxn>
                <a:cxn ang="0">
                  <a:pos x="431" y="196"/>
                </a:cxn>
                <a:cxn ang="0">
                  <a:pos x="355" y="185"/>
                </a:cxn>
                <a:cxn ang="0">
                  <a:pos x="398" y="112"/>
                </a:cxn>
                <a:cxn ang="0">
                  <a:pos x="301" y="184"/>
                </a:cxn>
                <a:cxn ang="0">
                  <a:pos x="296" y="245"/>
                </a:cxn>
                <a:cxn ang="0">
                  <a:pos x="256" y="289"/>
                </a:cxn>
                <a:cxn ang="0">
                  <a:pos x="231" y="222"/>
                </a:cxn>
                <a:cxn ang="0">
                  <a:pos x="177" y="220"/>
                </a:cxn>
                <a:cxn ang="0">
                  <a:pos x="182" y="166"/>
                </a:cxn>
                <a:cxn ang="0">
                  <a:pos x="249" y="103"/>
                </a:cxn>
                <a:cxn ang="0">
                  <a:pos x="305" y="48"/>
                </a:cxn>
                <a:cxn ang="0">
                  <a:pos x="335" y="24"/>
                </a:cxn>
                <a:cxn ang="0">
                  <a:pos x="371" y="4"/>
                </a:cxn>
                <a:cxn ang="0">
                  <a:pos x="409" y="6"/>
                </a:cxn>
              </a:cxnLst>
              <a:rect l="0" t="0" r="r" b="b"/>
              <a:pathLst>
                <a:path w="848" h="574">
                  <a:moveTo>
                    <a:pt x="288" y="39"/>
                  </a:moveTo>
                  <a:lnTo>
                    <a:pt x="290" y="42"/>
                  </a:lnTo>
                  <a:lnTo>
                    <a:pt x="290" y="47"/>
                  </a:lnTo>
                  <a:lnTo>
                    <a:pt x="293" y="47"/>
                  </a:lnTo>
                  <a:lnTo>
                    <a:pt x="296" y="48"/>
                  </a:lnTo>
                  <a:lnTo>
                    <a:pt x="297" y="49"/>
                  </a:lnTo>
                  <a:lnTo>
                    <a:pt x="288" y="52"/>
                  </a:lnTo>
                  <a:lnTo>
                    <a:pt x="281" y="56"/>
                  </a:lnTo>
                  <a:lnTo>
                    <a:pt x="273" y="57"/>
                  </a:lnTo>
                  <a:lnTo>
                    <a:pt x="275" y="54"/>
                  </a:lnTo>
                  <a:lnTo>
                    <a:pt x="280" y="52"/>
                  </a:lnTo>
                  <a:lnTo>
                    <a:pt x="281" y="51"/>
                  </a:lnTo>
                  <a:lnTo>
                    <a:pt x="278" y="51"/>
                  </a:lnTo>
                  <a:lnTo>
                    <a:pt x="277" y="49"/>
                  </a:lnTo>
                  <a:lnTo>
                    <a:pt x="275" y="49"/>
                  </a:lnTo>
                  <a:lnTo>
                    <a:pt x="277" y="44"/>
                  </a:lnTo>
                  <a:lnTo>
                    <a:pt x="278" y="43"/>
                  </a:lnTo>
                  <a:lnTo>
                    <a:pt x="283" y="43"/>
                  </a:lnTo>
                  <a:lnTo>
                    <a:pt x="285" y="44"/>
                  </a:lnTo>
                  <a:lnTo>
                    <a:pt x="287" y="42"/>
                  </a:lnTo>
                  <a:lnTo>
                    <a:pt x="288" y="39"/>
                  </a:lnTo>
                  <a:close/>
                  <a:moveTo>
                    <a:pt x="429" y="0"/>
                  </a:moveTo>
                  <a:lnTo>
                    <a:pt x="429" y="8"/>
                  </a:lnTo>
                  <a:lnTo>
                    <a:pt x="430" y="9"/>
                  </a:lnTo>
                  <a:lnTo>
                    <a:pt x="433" y="9"/>
                  </a:lnTo>
                  <a:lnTo>
                    <a:pt x="434" y="6"/>
                  </a:lnTo>
                  <a:lnTo>
                    <a:pt x="435" y="5"/>
                  </a:lnTo>
                  <a:lnTo>
                    <a:pt x="436" y="3"/>
                  </a:lnTo>
                  <a:lnTo>
                    <a:pt x="440" y="3"/>
                  </a:lnTo>
                  <a:lnTo>
                    <a:pt x="445" y="5"/>
                  </a:lnTo>
                  <a:lnTo>
                    <a:pt x="448" y="8"/>
                  </a:lnTo>
                  <a:lnTo>
                    <a:pt x="451" y="9"/>
                  </a:lnTo>
                  <a:lnTo>
                    <a:pt x="453" y="10"/>
                  </a:lnTo>
                  <a:lnTo>
                    <a:pt x="451" y="14"/>
                  </a:lnTo>
                  <a:lnTo>
                    <a:pt x="444" y="18"/>
                  </a:lnTo>
                  <a:lnTo>
                    <a:pt x="441" y="18"/>
                  </a:lnTo>
                  <a:lnTo>
                    <a:pt x="436" y="19"/>
                  </a:lnTo>
                  <a:lnTo>
                    <a:pt x="439" y="22"/>
                  </a:lnTo>
                  <a:lnTo>
                    <a:pt x="441" y="23"/>
                  </a:lnTo>
                  <a:lnTo>
                    <a:pt x="444" y="25"/>
                  </a:lnTo>
                  <a:lnTo>
                    <a:pt x="446" y="27"/>
                  </a:lnTo>
                  <a:lnTo>
                    <a:pt x="450" y="27"/>
                  </a:lnTo>
                  <a:lnTo>
                    <a:pt x="453" y="28"/>
                  </a:lnTo>
                  <a:lnTo>
                    <a:pt x="468" y="28"/>
                  </a:lnTo>
                  <a:lnTo>
                    <a:pt x="477" y="29"/>
                  </a:lnTo>
                  <a:lnTo>
                    <a:pt x="489" y="34"/>
                  </a:lnTo>
                  <a:lnTo>
                    <a:pt x="534" y="53"/>
                  </a:lnTo>
                  <a:lnTo>
                    <a:pt x="546" y="57"/>
                  </a:lnTo>
                  <a:lnTo>
                    <a:pt x="564" y="64"/>
                  </a:lnTo>
                  <a:lnTo>
                    <a:pt x="576" y="72"/>
                  </a:lnTo>
                  <a:lnTo>
                    <a:pt x="582" y="79"/>
                  </a:lnTo>
                  <a:lnTo>
                    <a:pt x="582" y="86"/>
                  </a:lnTo>
                  <a:lnTo>
                    <a:pt x="578" y="92"/>
                  </a:lnTo>
                  <a:lnTo>
                    <a:pt x="572" y="97"/>
                  </a:lnTo>
                  <a:lnTo>
                    <a:pt x="563" y="101"/>
                  </a:lnTo>
                  <a:lnTo>
                    <a:pt x="556" y="102"/>
                  </a:lnTo>
                  <a:lnTo>
                    <a:pt x="547" y="101"/>
                  </a:lnTo>
                  <a:lnTo>
                    <a:pt x="532" y="98"/>
                  </a:lnTo>
                  <a:lnTo>
                    <a:pt x="518" y="97"/>
                  </a:lnTo>
                  <a:lnTo>
                    <a:pt x="503" y="97"/>
                  </a:lnTo>
                  <a:lnTo>
                    <a:pt x="505" y="103"/>
                  </a:lnTo>
                  <a:lnTo>
                    <a:pt x="508" y="112"/>
                  </a:lnTo>
                  <a:lnTo>
                    <a:pt x="515" y="127"/>
                  </a:lnTo>
                  <a:lnTo>
                    <a:pt x="522" y="134"/>
                  </a:lnTo>
                  <a:lnTo>
                    <a:pt x="531" y="136"/>
                  </a:lnTo>
                  <a:lnTo>
                    <a:pt x="531" y="120"/>
                  </a:lnTo>
                  <a:lnTo>
                    <a:pt x="544" y="125"/>
                  </a:lnTo>
                  <a:lnTo>
                    <a:pt x="556" y="126"/>
                  </a:lnTo>
                  <a:lnTo>
                    <a:pt x="563" y="123"/>
                  </a:lnTo>
                  <a:lnTo>
                    <a:pt x="568" y="120"/>
                  </a:lnTo>
                  <a:lnTo>
                    <a:pt x="576" y="110"/>
                  </a:lnTo>
                  <a:lnTo>
                    <a:pt x="578" y="103"/>
                  </a:lnTo>
                  <a:lnTo>
                    <a:pt x="581" y="100"/>
                  </a:lnTo>
                  <a:lnTo>
                    <a:pt x="584" y="97"/>
                  </a:lnTo>
                  <a:lnTo>
                    <a:pt x="591" y="96"/>
                  </a:lnTo>
                  <a:lnTo>
                    <a:pt x="597" y="97"/>
                  </a:lnTo>
                  <a:lnTo>
                    <a:pt x="611" y="97"/>
                  </a:lnTo>
                  <a:lnTo>
                    <a:pt x="615" y="95"/>
                  </a:lnTo>
                  <a:lnTo>
                    <a:pt x="616" y="90"/>
                  </a:lnTo>
                  <a:lnTo>
                    <a:pt x="616" y="86"/>
                  </a:lnTo>
                  <a:lnTo>
                    <a:pt x="615" y="83"/>
                  </a:lnTo>
                  <a:lnTo>
                    <a:pt x="612" y="81"/>
                  </a:lnTo>
                  <a:lnTo>
                    <a:pt x="611" y="78"/>
                  </a:lnTo>
                  <a:lnTo>
                    <a:pt x="611" y="77"/>
                  </a:lnTo>
                  <a:lnTo>
                    <a:pt x="617" y="61"/>
                  </a:lnTo>
                  <a:lnTo>
                    <a:pt x="622" y="52"/>
                  </a:lnTo>
                  <a:lnTo>
                    <a:pt x="627" y="48"/>
                  </a:lnTo>
                  <a:lnTo>
                    <a:pt x="630" y="49"/>
                  </a:lnTo>
                  <a:lnTo>
                    <a:pt x="632" y="54"/>
                  </a:lnTo>
                  <a:lnTo>
                    <a:pt x="633" y="61"/>
                  </a:lnTo>
                  <a:lnTo>
                    <a:pt x="632" y="68"/>
                  </a:lnTo>
                  <a:lnTo>
                    <a:pt x="631" y="74"/>
                  </a:lnTo>
                  <a:lnTo>
                    <a:pt x="631" y="79"/>
                  </a:lnTo>
                  <a:lnTo>
                    <a:pt x="638" y="83"/>
                  </a:lnTo>
                  <a:lnTo>
                    <a:pt x="641" y="83"/>
                  </a:lnTo>
                  <a:lnTo>
                    <a:pt x="647" y="82"/>
                  </a:lnTo>
                  <a:lnTo>
                    <a:pt x="657" y="77"/>
                  </a:lnTo>
                  <a:lnTo>
                    <a:pt x="667" y="69"/>
                  </a:lnTo>
                  <a:lnTo>
                    <a:pt x="680" y="62"/>
                  </a:lnTo>
                  <a:lnTo>
                    <a:pt x="692" y="56"/>
                  </a:lnTo>
                  <a:lnTo>
                    <a:pt x="704" y="49"/>
                  </a:lnTo>
                  <a:lnTo>
                    <a:pt x="714" y="45"/>
                  </a:lnTo>
                  <a:lnTo>
                    <a:pt x="721" y="47"/>
                  </a:lnTo>
                  <a:lnTo>
                    <a:pt x="726" y="52"/>
                  </a:lnTo>
                  <a:lnTo>
                    <a:pt x="731" y="54"/>
                  </a:lnTo>
                  <a:lnTo>
                    <a:pt x="736" y="54"/>
                  </a:lnTo>
                  <a:lnTo>
                    <a:pt x="740" y="56"/>
                  </a:lnTo>
                  <a:lnTo>
                    <a:pt x="745" y="54"/>
                  </a:lnTo>
                  <a:lnTo>
                    <a:pt x="749" y="54"/>
                  </a:lnTo>
                  <a:lnTo>
                    <a:pt x="750" y="53"/>
                  </a:lnTo>
                  <a:lnTo>
                    <a:pt x="756" y="53"/>
                  </a:lnTo>
                  <a:lnTo>
                    <a:pt x="758" y="54"/>
                  </a:lnTo>
                  <a:lnTo>
                    <a:pt x="760" y="54"/>
                  </a:lnTo>
                  <a:lnTo>
                    <a:pt x="763" y="49"/>
                  </a:lnTo>
                  <a:lnTo>
                    <a:pt x="769" y="48"/>
                  </a:lnTo>
                  <a:lnTo>
                    <a:pt x="774" y="45"/>
                  </a:lnTo>
                  <a:lnTo>
                    <a:pt x="779" y="44"/>
                  </a:lnTo>
                  <a:lnTo>
                    <a:pt x="781" y="49"/>
                  </a:lnTo>
                  <a:lnTo>
                    <a:pt x="779" y="52"/>
                  </a:lnTo>
                  <a:lnTo>
                    <a:pt x="778" y="54"/>
                  </a:lnTo>
                  <a:lnTo>
                    <a:pt x="778" y="57"/>
                  </a:lnTo>
                  <a:lnTo>
                    <a:pt x="780" y="59"/>
                  </a:lnTo>
                  <a:lnTo>
                    <a:pt x="783" y="61"/>
                  </a:lnTo>
                  <a:lnTo>
                    <a:pt x="785" y="59"/>
                  </a:lnTo>
                  <a:lnTo>
                    <a:pt x="788" y="57"/>
                  </a:lnTo>
                  <a:lnTo>
                    <a:pt x="788" y="54"/>
                  </a:lnTo>
                  <a:lnTo>
                    <a:pt x="786" y="53"/>
                  </a:lnTo>
                  <a:lnTo>
                    <a:pt x="786" y="51"/>
                  </a:lnTo>
                  <a:lnTo>
                    <a:pt x="791" y="49"/>
                  </a:lnTo>
                  <a:lnTo>
                    <a:pt x="794" y="51"/>
                  </a:lnTo>
                  <a:lnTo>
                    <a:pt x="795" y="52"/>
                  </a:lnTo>
                  <a:lnTo>
                    <a:pt x="798" y="53"/>
                  </a:lnTo>
                  <a:lnTo>
                    <a:pt x="802" y="53"/>
                  </a:lnTo>
                  <a:lnTo>
                    <a:pt x="803" y="52"/>
                  </a:lnTo>
                  <a:lnTo>
                    <a:pt x="805" y="44"/>
                  </a:lnTo>
                  <a:lnTo>
                    <a:pt x="805" y="37"/>
                  </a:lnTo>
                  <a:lnTo>
                    <a:pt x="803" y="32"/>
                  </a:lnTo>
                  <a:lnTo>
                    <a:pt x="803" y="29"/>
                  </a:lnTo>
                  <a:lnTo>
                    <a:pt x="805" y="27"/>
                  </a:lnTo>
                  <a:lnTo>
                    <a:pt x="812" y="25"/>
                  </a:lnTo>
                  <a:lnTo>
                    <a:pt x="820" y="25"/>
                  </a:lnTo>
                  <a:lnTo>
                    <a:pt x="834" y="28"/>
                  </a:lnTo>
                  <a:lnTo>
                    <a:pt x="835" y="30"/>
                  </a:lnTo>
                  <a:lnTo>
                    <a:pt x="837" y="35"/>
                  </a:lnTo>
                  <a:lnTo>
                    <a:pt x="835" y="42"/>
                  </a:lnTo>
                  <a:lnTo>
                    <a:pt x="838" y="47"/>
                  </a:lnTo>
                  <a:lnTo>
                    <a:pt x="842" y="52"/>
                  </a:lnTo>
                  <a:lnTo>
                    <a:pt x="840" y="59"/>
                  </a:lnTo>
                  <a:lnTo>
                    <a:pt x="838" y="62"/>
                  </a:lnTo>
                  <a:lnTo>
                    <a:pt x="838" y="68"/>
                  </a:lnTo>
                  <a:lnTo>
                    <a:pt x="842" y="72"/>
                  </a:lnTo>
                  <a:lnTo>
                    <a:pt x="848" y="72"/>
                  </a:lnTo>
                  <a:lnTo>
                    <a:pt x="848" y="82"/>
                  </a:lnTo>
                  <a:lnTo>
                    <a:pt x="847" y="88"/>
                  </a:lnTo>
                  <a:lnTo>
                    <a:pt x="844" y="88"/>
                  </a:lnTo>
                  <a:lnTo>
                    <a:pt x="842" y="90"/>
                  </a:lnTo>
                  <a:lnTo>
                    <a:pt x="842" y="93"/>
                  </a:lnTo>
                  <a:lnTo>
                    <a:pt x="839" y="98"/>
                  </a:lnTo>
                  <a:lnTo>
                    <a:pt x="833" y="102"/>
                  </a:lnTo>
                  <a:lnTo>
                    <a:pt x="828" y="103"/>
                  </a:lnTo>
                  <a:lnTo>
                    <a:pt x="823" y="111"/>
                  </a:lnTo>
                  <a:lnTo>
                    <a:pt x="820" y="120"/>
                  </a:lnTo>
                  <a:lnTo>
                    <a:pt x="810" y="128"/>
                  </a:lnTo>
                  <a:lnTo>
                    <a:pt x="802" y="135"/>
                  </a:lnTo>
                  <a:lnTo>
                    <a:pt x="797" y="144"/>
                  </a:lnTo>
                  <a:lnTo>
                    <a:pt x="791" y="147"/>
                  </a:lnTo>
                  <a:lnTo>
                    <a:pt x="786" y="147"/>
                  </a:lnTo>
                  <a:lnTo>
                    <a:pt x="783" y="149"/>
                  </a:lnTo>
                  <a:lnTo>
                    <a:pt x="781" y="152"/>
                  </a:lnTo>
                  <a:lnTo>
                    <a:pt x="783" y="157"/>
                  </a:lnTo>
                  <a:lnTo>
                    <a:pt x="780" y="164"/>
                  </a:lnTo>
                  <a:lnTo>
                    <a:pt x="779" y="170"/>
                  </a:lnTo>
                  <a:lnTo>
                    <a:pt x="776" y="176"/>
                  </a:lnTo>
                  <a:lnTo>
                    <a:pt x="778" y="186"/>
                  </a:lnTo>
                  <a:lnTo>
                    <a:pt x="773" y="199"/>
                  </a:lnTo>
                  <a:lnTo>
                    <a:pt x="773" y="201"/>
                  </a:lnTo>
                  <a:lnTo>
                    <a:pt x="774" y="201"/>
                  </a:lnTo>
                  <a:lnTo>
                    <a:pt x="775" y="199"/>
                  </a:lnTo>
                  <a:lnTo>
                    <a:pt x="776" y="204"/>
                  </a:lnTo>
                  <a:lnTo>
                    <a:pt x="775" y="212"/>
                  </a:lnTo>
                  <a:lnTo>
                    <a:pt x="775" y="213"/>
                  </a:lnTo>
                  <a:lnTo>
                    <a:pt x="776" y="220"/>
                  </a:lnTo>
                  <a:lnTo>
                    <a:pt x="776" y="224"/>
                  </a:lnTo>
                  <a:lnTo>
                    <a:pt x="778" y="229"/>
                  </a:lnTo>
                  <a:lnTo>
                    <a:pt x="776" y="233"/>
                  </a:lnTo>
                  <a:lnTo>
                    <a:pt x="773" y="232"/>
                  </a:lnTo>
                  <a:lnTo>
                    <a:pt x="773" y="237"/>
                  </a:lnTo>
                  <a:lnTo>
                    <a:pt x="776" y="242"/>
                  </a:lnTo>
                  <a:lnTo>
                    <a:pt x="778" y="249"/>
                  </a:lnTo>
                  <a:lnTo>
                    <a:pt x="773" y="259"/>
                  </a:lnTo>
                  <a:lnTo>
                    <a:pt x="769" y="262"/>
                  </a:lnTo>
                  <a:lnTo>
                    <a:pt x="766" y="263"/>
                  </a:lnTo>
                  <a:lnTo>
                    <a:pt x="769" y="268"/>
                  </a:lnTo>
                  <a:lnTo>
                    <a:pt x="766" y="271"/>
                  </a:lnTo>
                  <a:lnTo>
                    <a:pt x="769" y="274"/>
                  </a:lnTo>
                  <a:lnTo>
                    <a:pt x="775" y="281"/>
                  </a:lnTo>
                  <a:lnTo>
                    <a:pt x="778" y="288"/>
                  </a:lnTo>
                  <a:lnTo>
                    <a:pt x="776" y="293"/>
                  </a:lnTo>
                  <a:lnTo>
                    <a:pt x="771" y="301"/>
                  </a:lnTo>
                  <a:lnTo>
                    <a:pt x="765" y="306"/>
                  </a:lnTo>
                  <a:lnTo>
                    <a:pt x="761" y="317"/>
                  </a:lnTo>
                  <a:lnTo>
                    <a:pt x="758" y="325"/>
                  </a:lnTo>
                  <a:lnTo>
                    <a:pt x="758" y="332"/>
                  </a:lnTo>
                  <a:lnTo>
                    <a:pt x="761" y="339"/>
                  </a:lnTo>
                  <a:lnTo>
                    <a:pt x="768" y="340"/>
                  </a:lnTo>
                  <a:lnTo>
                    <a:pt x="771" y="339"/>
                  </a:lnTo>
                  <a:lnTo>
                    <a:pt x="776" y="340"/>
                  </a:lnTo>
                  <a:lnTo>
                    <a:pt x="776" y="347"/>
                  </a:lnTo>
                  <a:lnTo>
                    <a:pt x="775" y="354"/>
                  </a:lnTo>
                  <a:lnTo>
                    <a:pt x="771" y="356"/>
                  </a:lnTo>
                  <a:lnTo>
                    <a:pt x="764" y="356"/>
                  </a:lnTo>
                  <a:lnTo>
                    <a:pt x="759" y="352"/>
                  </a:lnTo>
                  <a:lnTo>
                    <a:pt x="755" y="355"/>
                  </a:lnTo>
                  <a:lnTo>
                    <a:pt x="758" y="362"/>
                  </a:lnTo>
                  <a:lnTo>
                    <a:pt x="761" y="369"/>
                  </a:lnTo>
                  <a:lnTo>
                    <a:pt x="770" y="371"/>
                  </a:lnTo>
                  <a:lnTo>
                    <a:pt x="774" y="367"/>
                  </a:lnTo>
                  <a:lnTo>
                    <a:pt x="781" y="364"/>
                  </a:lnTo>
                  <a:lnTo>
                    <a:pt x="784" y="365"/>
                  </a:lnTo>
                  <a:lnTo>
                    <a:pt x="783" y="367"/>
                  </a:lnTo>
                  <a:lnTo>
                    <a:pt x="781" y="375"/>
                  </a:lnTo>
                  <a:lnTo>
                    <a:pt x="776" y="380"/>
                  </a:lnTo>
                  <a:lnTo>
                    <a:pt x="773" y="386"/>
                  </a:lnTo>
                  <a:lnTo>
                    <a:pt x="771" y="390"/>
                  </a:lnTo>
                  <a:lnTo>
                    <a:pt x="773" y="395"/>
                  </a:lnTo>
                  <a:lnTo>
                    <a:pt x="775" y="404"/>
                  </a:lnTo>
                  <a:lnTo>
                    <a:pt x="775" y="408"/>
                  </a:lnTo>
                  <a:lnTo>
                    <a:pt x="779" y="406"/>
                  </a:lnTo>
                  <a:lnTo>
                    <a:pt x="785" y="406"/>
                  </a:lnTo>
                  <a:lnTo>
                    <a:pt x="786" y="409"/>
                  </a:lnTo>
                  <a:lnTo>
                    <a:pt x="788" y="414"/>
                  </a:lnTo>
                  <a:lnTo>
                    <a:pt x="788" y="415"/>
                  </a:lnTo>
                  <a:lnTo>
                    <a:pt x="791" y="417"/>
                  </a:lnTo>
                  <a:lnTo>
                    <a:pt x="791" y="419"/>
                  </a:lnTo>
                  <a:lnTo>
                    <a:pt x="793" y="419"/>
                  </a:lnTo>
                  <a:lnTo>
                    <a:pt x="797" y="420"/>
                  </a:lnTo>
                  <a:lnTo>
                    <a:pt x="797" y="422"/>
                  </a:lnTo>
                  <a:lnTo>
                    <a:pt x="798" y="423"/>
                  </a:lnTo>
                  <a:lnTo>
                    <a:pt x="804" y="423"/>
                  </a:lnTo>
                  <a:lnTo>
                    <a:pt x="804" y="424"/>
                  </a:lnTo>
                  <a:lnTo>
                    <a:pt x="805" y="425"/>
                  </a:lnTo>
                  <a:lnTo>
                    <a:pt x="804" y="427"/>
                  </a:lnTo>
                  <a:lnTo>
                    <a:pt x="803" y="434"/>
                  </a:lnTo>
                  <a:lnTo>
                    <a:pt x="799" y="434"/>
                  </a:lnTo>
                  <a:lnTo>
                    <a:pt x="798" y="435"/>
                  </a:lnTo>
                  <a:lnTo>
                    <a:pt x="795" y="437"/>
                  </a:lnTo>
                  <a:lnTo>
                    <a:pt x="791" y="435"/>
                  </a:lnTo>
                  <a:lnTo>
                    <a:pt x="789" y="433"/>
                  </a:lnTo>
                  <a:lnTo>
                    <a:pt x="788" y="434"/>
                  </a:lnTo>
                  <a:lnTo>
                    <a:pt x="786" y="437"/>
                  </a:lnTo>
                  <a:lnTo>
                    <a:pt x="785" y="438"/>
                  </a:lnTo>
                  <a:lnTo>
                    <a:pt x="781" y="438"/>
                  </a:lnTo>
                  <a:lnTo>
                    <a:pt x="781" y="437"/>
                  </a:lnTo>
                  <a:lnTo>
                    <a:pt x="779" y="435"/>
                  </a:lnTo>
                  <a:lnTo>
                    <a:pt x="775" y="435"/>
                  </a:lnTo>
                  <a:lnTo>
                    <a:pt x="774" y="434"/>
                  </a:lnTo>
                  <a:lnTo>
                    <a:pt x="773" y="434"/>
                  </a:lnTo>
                  <a:lnTo>
                    <a:pt x="773" y="430"/>
                  </a:lnTo>
                  <a:lnTo>
                    <a:pt x="771" y="429"/>
                  </a:lnTo>
                  <a:lnTo>
                    <a:pt x="769" y="428"/>
                  </a:lnTo>
                  <a:lnTo>
                    <a:pt x="768" y="429"/>
                  </a:lnTo>
                  <a:lnTo>
                    <a:pt x="765" y="429"/>
                  </a:lnTo>
                  <a:lnTo>
                    <a:pt x="764" y="430"/>
                  </a:lnTo>
                  <a:lnTo>
                    <a:pt x="761" y="432"/>
                  </a:lnTo>
                  <a:lnTo>
                    <a:pt x="759" y="430"/>
                  </a:lnTo>
                  <a:lnTo>
                    <a:pt x="758" y="429"/>
                  </a:lnTo>
                  <a:lnTo>
                    <a:pt x="756" y="430"/>
                  </a:lnTo>
                  <a:lnTo>
                    <a:pt x="755" y="429"/>
                  </a:lnTo>
                  <a:lnTo>
                    <a:pt x="754" y="429"/>
                  </a:lnTo>
                  <a:lnTo>
                    <a:pt x="753" y="430"/>
                  </a:lnTo>
                  <a:lnTo>
                    <a:pt x="750" y="430"/>
                  </a:lnTo>
                  <a:lnTo>
                    <a:pt x="748" y="433"/>
                  </a:lnTo>
                  <a:lnTo>
                    <a:pt x="748" y="434"/>
                  </a:lnTo>
                  <a:lnTo>
                    <a:pt x="744" y="437"/>
                  </a:lnTo>
                  <a:lnTo>
                    <a:pt x="743" y="437"/>
                  </a:lnTo>
                  <a:lnTo>
                    <a:pt x="740" y="435"/>
                  </a:lnTo>
                  <a:lnTo>
                    <a:pt x="736" y="434"/>
                  </a:lnTo>
                  <a:lnTo>
                    <a:pt x="735" y="433"/>
                  </a:lnTo>
                  <a:lnTo>
                    <a:pt x="735" y="432"/>
                  </a:lnTo>
                  <a:lnTo>
                    <a:pt x="734" y="432"/>
                  </a:lnTo>
                  <a:lnTo>
                    <a:pt x="734" y="429"/>
                  </a:lnTo>
                  <a:lnTo>
                    <a:pt x="731" y="430"/>
                  </a:lnTo>
                  <a:lnTo>
                    <a:pt x="731" y="437"/>
                  </a:lnTo>
                  <a:lnTo>
                    <a:pt x="730" y="433"/>
                  </a:lnTo>
                  <a:lnTo>
                    <a:pt x="728" y="430"/>
                  </a:lnTo>
                  <a:lnTo>
                    <a:pt x="726" y="428"/>
                  </a:lnTo>
                  <a:lnTo>
                    <a:pt x="724" y="425"/>
                  </a:lnTo>
                  <a:lnTo>
                    <a:pt x="721" y="424"/>
                  </a:lnTo>
                  <a:lnTo>
                    <a:pt x="721" y="423"/>
                  </a:lnTo>
                  <a:lnTo>
                    <a:pt x="719" y="420"/>
                  </a:lnTo>
                  <a:lnTo>
                    <a:pt x="716" y="420"/>
                  </a:lnTo>
                  <a:lnTo>
                    <a:pt x="715" y="422"/>
                  </a:lnTo>
                  <a:lnTo>
                    <a:pt x="714" y="420"/>
                  </a:lnTo>
                  <a:lnTo>
                    <a:pt x="710" y="420"/>
                  </a:lnTo>
                  <a:lnTo>
                    <a:pt x="707" y="419"/>
                  </a:lnTo>
                  <a:lnTo>
                    <a:pt x="707" y="418"/>
                  </a:lnTo>
                  <a:lnTo>
                    <a:pt x="702" y="418"/>
                  </a:lnTo>
                  <a:lnTo>
                    <a:pt x="702" y="419"/>
                  </a:lnTo>
                  <a:lnTo>
                    <a:pt x="690" y="419"/>
                  </a:lnTo>
                  <a:lnTo>
                    <a:pt x="689" y="420"/>
                  </a:lnTo>
                  <a:lnTo>
                    <a:pt x="687" y="420"/>
                  </a:lnTo>
                  <a:lnTo>
                    <a:pt x="685" y="422"/>
                  </a:lnTo>
                  <a:lnTo>
                    <a:pt x="679" y="424"/>
                  </a:lnTo>
                  <a:lnTo>
                    <a:pt x="671" y="427"/>
                  </a:lnTo>
                  <a:lnTo>
                    <a:pt x="670" y="427"/>
                  </a:lnTo>
                  <a:lnTo>
                    <a:pt x="669" y="428"/>
                  </a:lnTo>
                  <a:lnTo>
                    <a:pt x="665" y="429"/>
                  </a:lnTo>
                  <a:lnTo>
                    <a:pt x="657" y="433"/>
                  </a:lnTo>
                  <a:lnTo>
                    <a:pt x="656" y="433"/>
                  </a:lnTo>
                  <a:lnTo>
                    <a:pt x="655" y="434"/>
                  </a:lnTo>
                  <a:lnTo>
                    <a:pt x="653" y="437"/>
                  </a:lnTo>
                  <a:lnTo>
                    <a:pt x="651" y="440"/>
                  </a:lnTo>
                  <a:lnTo>
                    <a:pt x="650" y="444"/>
                  </a:lnTo>
                  <a:lnTo>
                    <a:pt x="647" y="447"/>
                  </a:lnTo>
                  <a:lnTo>
                    <a:pt x="646" y="450"/>
                  </a:lnTo>
                  <a:lnTo>
                    <a:pt x="646" y="452"/>
                  </a:lnTo>
                  <a:lnTo>
                    <a:pt x="647" y="454"/>
                  </a:lnTo>
                  <a:lnTo>
                    <a:pt x="648" y="458"/>
                  </a:lnTo>
                  <a:lnTo>
                    <a:pt x="651" y="461"/>
                  </a:lnTo>
                  <a:lnTo>
                    <a:pt x="655" y="468"/>
                  </a:lnTo>
                  <a:lnTo>
                    <a:pt x="657" y="477"/>
                  </a:lnTo>
                  <a:lnTo>
                    <a:pt x="661" y="488"/>
                  </a:lnTo>
                  <a:lnTo>
                    <a:pt x="669" y="498"/>
                  </a:lnTo>
                  <a:lnTo>
                    <a:pt x="676" y="507"/>
                  </a:lnTo>
                  <a:lnTo>
                    <a:pt x="682" y="512"/>
                  </a:lnTo>
                  <a:lnTo>
                    <a:pt x="677" y="517"/>
                  </a:lnTo>
                  <a:lnTo>
                    <a:pt x="675" y="525"/>
                  </a:lnTo>
                  <a:lnTo>
                    <a:pt x="671" y="532"/>
                  </a:lnTo>
                  <a:lnTo>
                    <a:pt x="666" y="531"/>
                  </a:lnTo>
                  <a:lnTo>
                    <a:pt x="666" y="528"/>
                  </a:lnTo>
                  <a:lnTo>
                    <a:pt x="665" y="527"/>
                  </a:lnTo>
                  <a:lnTo>
                    <a:pt x="664" y="525"/>
                  </a:lnTo>
                  <a:lnTo>
                    <a:pt x="664" y="523"/>
                  </a:lnTo>
                  <a:lnTo>
                    <a:pt x="662" y="521"/>
                  </a:lnTo>
                  <a:lnTo>
                    <a:pt x="660" y="521"/>
                  </a:lnTo>
                  <a:lnTo>
                    <a:pt x="658" y="522"/>
                  </a:lnTo>
                  <a:lnTo>
                    <a:pt x="657" y="522"/>
                  </a:lnTo>
                  <a:lnTo>
                    <a:pt x="655" y="523"/>
                  </a:lnTo>
                  <a:lnTo>
                    <a:pt x="650" y="528"/>
                  </a:lnTo>
                  <a:lnTo>
                    <a:pt x="648" y="531"/>
                  </a:lnTo>
                  <a:lnTo>
                    <a:pt x="646" y="532"/>
                  </a:lnTo>
                  <a:lnTo>
                    <a:pt x="642" y="532"/>
                  </a:lnTo>
                  <a:lnTo>
                    <a:pt x="636" y="530"/>
                  </a:lnTo>
                  <a:lnTo>
                    <a:pt x="631" y="526"/>
                  </a:lnTo>
                  <a:lnTo>
                    <a:pt x="627" y="521"/>
                  </a:lnTo>
                  <a:lnTo>
                    <a:pt x="622" y="517"/>
                  </a:lnTo>
                  <a:lnTo>
                    <a:pt x="621" y="517"/>
                  </a:lnTo>
                  <a:lnTo>
                    <a:pt x="620" y="516"/>
                  </a:lnTo>
                  <a:lnTo>
                    <a:pt x="615" y="513"/>
                  </a:lnTo>
                  <a:lnTo>
                    <a:pt x="612" y="511"/>
                  </a:lnTo>
                  <a:lnTo>
                    <a:pt x="611" y="507"/>
                  </a:lnTo>
                  <a:lnTo>
                    <a:pt x="608" y="502"/>
                  </a:lnTo>
                  <a:lnTo>
                    <a:pt x="608" y="500"/>
                  </a:lnTo>
                  <a:lnTo>
                    <a:pt x="606" y="497"/>
                  </a:lnTo>
                  <a:lnTo>
                    <a:pt x="601" y="495"/>
                  </a:lnTo>
                  <a:lnTo>
                    <a:pt x="592" y="495"/>
                  </a:lnTo>
                  <a:lnTo>
                    <a:pt x="587" y="497"/>
                  </a:lnTo>
                  <a:lnTo>
                    <a:pt x="586" y="497"/>
                  </a:lnTo>
                  <a:lnTo>
                    <a:pt x="583" y="487"/>
                  </a:lnTo>
                  <a:lnTo>
                    <a:pt x="578" y="478"/>
                  </a:lnTo>
                  <a:lnTo>
                    <a:pt x="571" y="472"/>
                  </a:lnTo>
                  <a:lnTo>
                    <a:pt x="562" y="467"/>
                  </a:lnTo>
                  <a:lnTo>
                    <a:pt x="552" y="463"/>
                  </a:lnTo>
                  <a:lnTo>
                    <a:pt x="542" y="458"/>
                  </a:lnTo>
                  <a:lnTo>
                    <a:pt x="534" y="452"/>
                  </a:lnTo>
                  <a:lnTo>
                    <a:pt x="529" y="444"/>
                  </a:lnTo>
                  <a:lnTo>
                    <a:pt x="536" y="442"/>
                  </a:lnTo>
                  <a:lnTo>
                    <a:pt x="539" y="440"/>
                  </a:lnTo>
                  <a:lnTo>
                    <a:pt x="543" y="438"/>
                  </a:lnTo>
                  <a:lnTo>
                    <a:pt x="544" y="435"/>
                  </a:lnTo>
                  <a:lnTo>
                    <a:pt x="544" y="432"/>
                  </a:lnTo>
                  <a:lnTo>
                    <a:pt x="543" y="429"/>
                  </a:lnTo>
                  <a:lnTo>
                    <a:pt x="542" y="428"/>
                  </a:lnTo>
                  <a:lnTo>
                    <a:pt x="542" y="427"/>
                  </a:lnTo>
                  <a:lnTo>
                    <a:pt x="541" y="425"/>
                  </a:lnTo>
                  <a:lnTo>
                    <a:pt x="543" y="423"/>
                  </a:lnTo>
                  <a:lnTo>
                    <a:pt x="546" y="422"/>
                  </a:lnTo>
                  <a:lnTo>
                    <a:pt x="547" y="419"/>
                  </a:lnTo>
                  <a:lnTo>
                    <a:pt x="548" y="418"/>
                  </a:lnTo>
                  <a:lnTo>
                    <a:pt x="541" y="420"/>
                  </a:lnTo>
                  <a:lnTo>
                    <a:pt x="529" y="425"/>
                  </a:lnTo>
                  <a:lnTo>
                    <a:pt x="519" y="429"/>
                  </a:lnTo>
                  <a:lnTo>
                    <a:pt x="508" y="437"/>
                  </a:lnTo>
                  <a:lnTo>
                    <a:pt x="508" y="439"/>
                  </a:lnTo>
                  <a:lnTo>
                    <a:pt x="509" y="440"/>
                  </a:lnTo>
                  <a:lnTo>
                    <a:pt x="512" y="442"/>
                  </a:lnTo>
                  <a:lnTo>
                    <a:pt x="513" y="443"/>
                  </a:lnTo>
                  <a:lnTo>
                    <a:pt x="520" y="443"/>
                  </a:lnTo>
                  <a:lnTo>
                    <a:pt x="523" y="444"/>
                  </a:lnTo>
                  <a:lnTo>
                    <a:pt x="526" y="444"/>
                  </a:lnTo>
                  <a:lnTo>
                    <a:pt x="520" y="448"/>
                  </a:lnTo>
                  <a:lnTo>
                    <a:pt x="513" y="452"/>
                  </a:lnTo>
                  <a:lnTo>
                    <a:pt x="504" y="456"/>
                  </a:lnTo>
                  <a:lnTo>
                    <a:pt x="498" y="457"/>
                  </a:lnTo>
                  <a:lnTo>
                    <a:pt x="494" y="454"/>
                  </a:lnTo>
                  <a:lnTo>
                    <a:pt x="488" y="449"/>
                  </a:lnTo>
                  <a:lnTo>
                    <a:pt x="483" y="442"/>
                  </a:lnTo>
                  <a:lnTo>
                    <a:pt x="477" y="434"/>
                  </a:lnTo>
                  <a:lnTo>
                    <a:pt x="470" y="429"/>
                  </a:lnTo>
                  <a:lnTo>
                    <a:pt x="467" y="427"/>
                  </a:lnTo>
                  <a:lnTo>
                    <a:pt x="463" y="427"/>
                  </a:lnTo>
                  <a:lnTo>
                    <a:pt x="460" y="429"/>
                  </a:lnTo>
                  <a:lnTo>
                    <a:pt x="458" y="430"/>
                  </a:lnTo>
                  <a:lnTo>
                    <a:pt x="455" y="433"/>
                  </a:lnTo>
                  <a:lnTo>
                    <a:pt x="454" y="435"/>
                  </a:lnTo>
                  <a:lnTo>
                    <a:pt x="451" y="438"/>
                  </a:lnTo>
                  <a:lnTo>
                    <a:pt x="448" y="439"/>
                  </a:lnTo>
                  <a:lnTo>
                    <a:pt x="448" y="445"/>
                  </a:lnTo>
                  <a:lnTo>
                    <a:pt x="445" y="447"/>
                  </a:lnTo>
                  <a:lnTo>
                    <a:pt x="443" y="447"/>
                  </a:lnTo>
                  <a:lnTo>
                    <a:pt x="441" y="448"/>
                  </a:lnTo>
                  <a:lnTo>
                    <a:pt x="439" y="449"/>
                  </a:lnTo>
                  <a:lnTo>
                    <a:pt x="439" y="454"/>
                  </a:lnTo>
                  <a:lnTo>
                    <a:pt x="438" y="457"/>
                  </a:lnTo>
                  <a:lnTo>
                    <a:pt x="436" y="457"/>
                  </a:lnTo>
                  <a:lnTo>
                    <a:pt x="436" y="468"/>
                  </a:lnTo>
                  <a:lnTo>
                    <a:pt x="431" y="476"/>
                  </a:lnTo>
                  <a:lnTo>
                    <a:pt x="428" y="479"/>
                  </a:lnTo>
                  <a:lnTo>
                    <a:pt x="425" y="487"/>
                  </a:lnTo>
                  <a:lnTo>
                    <a:pt x="428" y="495"/>
                  </a:lnTo>
                  <a:lnTo>
                    <a:pt x="431" y="497"/>
                  </a:lnTo>
                  <a:lnTo>
                    <a:pt x="439" y="505"/>
                  </a:lnTo>
                  <a:lnTo>
                    <a:pt x="438" y="506"/>
                  </a:lnTo>
                  <a:lnTo>
                    <a:pt x="430" y="506"/>
                  </a:lnTo>
                  <a:lnTo>
                    <a:pt x="426" y="507"/>
                  </a:lnTo>
                  <a:lnTo>
                    <a:pt x="423" y="507"/>
                  </a:lnTo>
                  <a:lnTo>
                    <a:pt x="420" y="508"/>
                  </a:lnTo>
                  <a:lnTo>
                    <a:pt x="414" y="515"/>
                  </a:lnTo>
                  <a:lnTo>
                    <a:pt x="409" y="515"/>
                  </a:lnTo>
                  <a:lnTo>
                    <a:pt x="405" y="512"/>
                  </a:lnTo>
                  <a:lnTo>
                    <a:pt x="400" y="510"/>
                  </a:lnTo>
                  <a:lnTo>
                    <a:pt x="398" y="507"/>
                  </a:lnTo>
                  <a:lnTo>
                    <a:pt x="390" y="507"/>
                  </a:lnTo>
                  <a:lnTo>
                    <a:pt x="387" y="508"/>
                  </a:lnTo>
                  <a:lnTo>
                    <a:pt x="386" y="510"/>
                  </a:lnTo>
                  <a:lnTo>
                    <a:pt x="381" y="512"/>
                  </a:lnTo>
                  <a:lnTo>
                    <a:pt x="381" y="521"/>
                  </a:lnTo>
                  <a:lnTo>
                    <a:pt x="379" y="521"/>
                  </a:lnTo>
                  <a:lnTo>
                    <a:pt x="376" y="520"/>
                  </a:lnTo>
                  <a:lnTo>
                    <a:pt x="375" y="517"/>
                  </a:lnTo>
                  <a:lnTo>
                    <a:pt x="374" y="516"/>
                  </a:lnTo>
                  <a:lnTo>
                    <a:pt x="371" y="515"/>
                  </a:lnTo>
                  <a:lnTo>
                    <a:pt x="369" y="515"/>
                  </a:lnTo>
                  <a:lnTo>
                    <a:pt x="367" y="516"/>
                  </a:lnTo>
                  <a:lnTo>
                    <a:pt x="366" y="518"/>
                  </a:lnTo>
                  <a:lnTo>
                    <a:pt x="366" y="520"/>
                  </a:lnTo>
                  <a:lnTo>
                    <a:pt x="374" y="528"/>
                  </a:lnTo>
                  <a:lnTo>
                    <a:pt x="374" y="531"/>
                  </a:lnTo>
                  <a:lnTo>
                    <a:pt x="372" y="532"/>
                  </a:lnTo>
                  <a:lnTo>
                    <a:pt x="372" y="535"/>
                  </a:lnTo>
                  <a:lnTo>
                    <a:pt x="375" y="536"/>
                  </a:lnTo>
                  <a:lnTo>
                    <a:pt x="376" y="539"/>
                  </a:lnTo>
                  <a:lnTo>
                    <a:pt x="379" y="541"/>
                  </a:lnTo>
                  <a:lnTo>
                    <a:pt x="382" y="542"/>
                  </a:lnTo>
                  <a:lnTo>
                    <a:pt x="384" y="545"/>
                  </a:lnTo>
                  <a:lnTo>
                    <a:pt x="386" y="545"/>
                  </a:lnTo>
                  <a:lnTo>
                    <a:pt x="387" y="546"/>
                  </a:lnTo>
                  <a:lnTo>
                    <a:pt x="387" y="549"/>
                  </a:lnTo>
                  <a:lnTo>
                    <a:pt x="382" y="549"/>
                  </a:lnTo>
                  <a:lnTo>
                    <a:pt x="381" y="550"/>
                  </a:lnTo>
                  <a:lnTo>
                    <a:pt x="381" y="551"/>
                  </a:lnTo>
                  <a:lnTo>
                    <a:pt x="380" y="551"/>
                  </a:lnTo>
                  <a:lnTo>
                    <a:pt x="377" y="550"/>
                  </a:lnTo>
                  <a:lnTo>
                    <a:pt x="374" y="547"/>
                  </a:lnTo>
                  <a:lnTo>
                    <a:pt x="371" y="546"/>
                  </a:lnTo>
                  <a:lnTo>
                    <a:pt x="370" y="545"/>
                  </a:lnTo>
                  <a:lnTo>
                    <a:pt x="370" y="547"/>
                  </a:lnTo>
                  <a:lnTo>
                    <a:pt x="371" y="549"/>
                  </a:lnTo>
                  <a:lnTo>
                    <a:pt x="371" y="551"/>
                  </a:lnTo>
                  <a:lnTo>
                    <a:pt x="372" y="552"/>
                  </a:lnTo>
                  <a:lnTo>
                    <a:pt x="372" y="556"/>
                  </a:lnTo>
                  <a:lnTo>
                    <a:pt x="371" y="557"/>
                  </a:lnTo>
                  <a:lnTo>
                    <a:pt x="371" y="560"/>
                  </a:lnTo>
                  <a:lnTo>
                    <a:pt x="370" y="561"/>
                  </a:lnTo>
                  <a:lnTo>
                    <a:pt x="372" y="564"/>
                  </a:lnTo>
                  <a:lnTo>
                    <a:pt x="366" y="564"/>
                  </a:lnTo>
                  <a:lnTo>
                    <a:pt x="361" y="562"/>
                  </a:lnTo>
                  <a:lnTo>
                    <a:pt x="357" y="560"/>
                  </a:lnTo>
                  <a:lnTo>
                    <a:pt x="355" y="556"/>
                  </a:lnTo>
                  <a:lnTo>
                    <a:pt x="354" y="551"/>
                  </a:lnTo>
                  <a:lnTo>
                    <a:pt x="354" y="549"/>
                  </a:lnTo>
                  <a:lnTo>
                    <a:pt x="355" y="547"/>
                  </a:lnTo>
                  <a:lnTo>
                    <a:pt x="357" y="546"/>
                  </a:lnTo>
                  <a:lnTo>
                    <a:pt x="359" y="546"/>
                  </a:lnTo>
                  <a:lnTo>
                    <a:pt x="360" y="545"/>
                  </a:lnTo>
                  <a:lnTo>
                    <a:pt x="351" y="545"/>
                  </a:lnTo>
                  <a:lnTo>
                    <a:pt x="351" y="542"/>
                  </a:lnTo>
                  <a:lnTo>
                    <a:pt x="350" y="541"/>
                  </a:lnTo>
                  <a:lnTo>
                    <a:pt x="350" y="540"/>
                  </a:lnTo>
                  <a:lnTo>
                    <a:pt x="349" y="536"/>
                  </a:lnTo>
                  <a:lnTo>
                    <a:pt x="346" y="534"/>
                  </a:lnTo>
                  <a:lnTo>
                    <a:pt x="344" y="530"/>
                  </a:lnTo>
                  <a:lnTo>
                    <a:pt x="331" y="517"/>
                  </a:lnTo>
                  <a:lnTo>
                    <a:pt x="330" y="513"/>
                  </a:lnTo>
                  <a:lnTo>
                    <a:pt x="330" y="500"/>
                  </a:lnTo>
                  <a:lnTo>
                    <a:pt x="329" y="496"/>
                  </a:lnTo>
                  <a:lnTo>
                    <a:pt x="327" y="493"/>
                  </a:lnTo>
                  <a:lnTo>
                    <a:pt x="322" y="486"/>
                  </a:lnTo>
                  <a:lnTo>
                    <a:pt x="318" y="483"/>
                  </a:lnTo>
                  <a:lnTo>
                    <a:pt x="316" y="482"/>
                  </a:lnTo>
                  <a:lnTo>
                    <a:pt x="308" y="479"/>
                  </a:lnTo>
                  <a:lnTo>
                    <a:pt x="306" y="478"/>
                  </a:lnTo>
                  <a:lnTo>
                    <a:pt x="303" y="473"/>
                  </a:lnTo>
                  <a:lnTo>
                    <a:pt x="297" y="473"/>
                  </a:lnTo>
                  <a:lnTo>
                    <a:pt x="291" y="471"/>
                  </a:lnTo>
                  <a:lnTo>
                    <a:pt x="285" y="464"/>
                  </a:lnTo>
                  <a:lnTo>
                    <a:pt x="280" y="457"/>
                  </a:lnTo>
                  <a:lnTo>
                    <a:pt x="278" y="449"/>
                  </a:lnTo>
                  <a:lnTo>
                    <a:pt x="265" y="449"/>
                  </a:lnTo>
                  <a:lnTo>
                    <a:pt x="263" y="448"/>
                  </a:lnTo>
                  <a:lnTo>
                    <a:pt x="262" y="445"/>
                  </a:lnTo>
                  <a:lnTo>
                    <a:pt x="262" y="440"/>
                  </a:lnTo>
                  <a:lnTo>
                    <a:pt x="261" y="439"/>
                  </a:lnTo>
                  <a:lnTo>
                    <a:pt x="258" y="440"/>
                  </a:lnTo>
                  <a:lnTo>
                    <a:pt x="257" y="440"/>
                  </a:lnTo>
                  <a:lnTo>
                    <a:pt x="253" y="442"/>
                  </a:lnTo>
                  <a:lnTo>
                    <a:pt x="251" y="443"/>
                  </a:lnTo>
                  <a:lnTo>
                    <a:pt x="249" y="443"/>
                  </a:lnTo>
                  <a:lnTo>
                    <a:pt x="247" y="445"/>
                  </a:lnTo>
                  <a:lnTo>
                    <a:pt x="247" y="447"/>
                  </a:lnTo>
                  <a:lnTo>
                    <a:pt x="248" y="448"/>
                  </a:lnTo>
                  <a:lnTo>
                    <a:pt x="249" y="448"/>
                  </a:lnTo>
                  <a:lnTo>
                    <a:pt x="248" y="452"/>
                  </a:lnTo>
                  <a:lnTo>
                    <a:pt x="248" y="459"/>
                  </a:lnTo>
                  <a:lnTo>
                    <a:pt x="249" y="462"/>
                  </a:lnTo>
                  <a:lnTo>
                    <a:pt x="257" y="466"/>
                  </a:lnTo>
                  <a:lnTo>
                    <a:pt x="265" y="473"/>
                  </a:lnTo>
                  <a:lnTo>
                    <a:pt x="267" y="478"/>
                  </a:lnTo>
                  <a:lnTo>
                    <a:pt x="268" y="483"/>
                  </a:lnTo>
                  <a:lnTo>
                    <a:pt x="271" y="487"/>
                  </a:lnTo>
                  <a:lnTo>
                    <a:pt x="272" y="491"/>
                  </a:lnTo>
                  <a:lnTo>
                    <a:pt x="275" y="492"/>
                  </a:lnTo>
                  <a:lnTo>
                    <a:pt x="278" y="493"/>
                  </a:lnTo>
                  <a:lnTo>
                    <a:pt x="281" y="495"/>
                  </a:lnTo>
                  <a:lnTo>
                    <a:pt x="285" y="495"/>
                  </a:lnTo>
                  <a:lnTo>
                    <a:pt x="287" y="493"/>
                  </a:lnTo>
                  <a:lnTo>
                    <a:pt x="291" y="493"/>
                  </a:lnTo>
                  <a:lnTo>
                    <a:pt x="291" y="495"/>
                  </a:lnTo>
                  <a:lnTo>
                    <a:pt x="290" y="497"/>
                  </a:lnTo>
                  <a:lnTo>
                    <a:pt x="290" y="500"/>
                  </a:lnTo>
                  <a:lnTo>
                    <a:pt x="292" y="502"/>
                  </a:lnTo>
                  <a:lnTo>
                    <a:pt x="295" y="502"/>
                  </a:lnTo>
                  <a:lnTo>
                    <a:pt x="300" y="505"/>
                  </a:lnTo>
                  <a:lnTo>
                    <a:pt x="301" y="505"/>
                  </a:lnTo>
                  <a:lnTo>
                    <a:pt x="305" y="506"/>
                  </a:lnTo>
                  <a:lnTo>
                    <a:pt x="307" y="508"/>
                  </a:lnTo>
                  <a:lnTo>
                    <a:pt x="311" y="510"/>
                  </a:lnTo>
                  <a:lnTo>
                    <a:pt x="316" y="515"/>
                  </a:lnTo>
                  <a:lnTo>
                    <a:pt x="317" y="517"/>
                  </a:lnTo>
                  <a:lnTo>
                    <a:pt x="317" y="521"/>
                  </a:lnTo>
                  <a:lnTo>
                    <a:pt x="315" y="520"/>
                  </a:lnTo>
                  <a:lnTo>
                    <a:pt x="311" y="516"/>
                  </a:lnTo>
                  <a:lnTo>
                    <a:pt x="308" y="515"/>
                  </a:lnTo>
                  <a:lnTo>
                    <a:pt x="301" y="515"/>
                  </a:lnTo>
                  <a:lnTo>
                    <a:pt x="298" y="516"/>
                  </a:lnTo>
                  <a:lnTo>
                    <a:pt x="296" y="521"/>
                  </a:lnTo>
                  <a:lnTo>
                    <a:pt x="296" y="523"/>
                  </a:lnTo>
                  <a:lnTo>
                    <a:pt x="298" y="525"/>
                  </a:lnTo>
                  <a:lnTo>
                    <a:pt x="300" y="527"/>
                  </a:lnTo>
                  <a:lnTo>
                    <a:pt x="303" y="531"/>
                  </a:lnTo>
                  <a:lnTo>
                    <a:pt x="303" y="534"/>
                  </a:lnTo>
                  <a:lnTo>
                    <a:pt x="302" y="534"/>
                  </a:lnTo>
                  <a:lnTo>
                    <a:pt x="301" y="535"/>
                  </a:lnTo>
                  <a:lnTo>
                    <a:pt x="297" y="535"/>
                  </a:lnTo>
                  <a:lnTo>
                    <a:pt x="296" y="536"/>
                  </a:lnTo>
                  <a:lnTo>
                    <a:pt x="295" y="539"/>
                  </a:lnTo>
                  <a:lnTo>
                    <a:pt x="295" y="541"/>
                  </a:lnTo>
                  <a:lnTo>
                    <a:pt x="292" y="546"/>
                  </a:lnTo>
                  <a:lnTo>
                    <a:pt x="291" y="547"/>
                  </a:lnTo>
                  <a:lnTo>
                    <a:pt x="287" y="547"/>
                  </a:lnTo>
                  <a:lnTo>
                    <a:pt x="286" y="546"/>
                  </a:lnTo>
                  <a:lnTo>
                    <a:pt x="285" y="546"/>
                  </a:lnTo>
                  <a:lnTo>
                    <a:pt x="285" y="545"/>
                  </a:lnTo>
                  <a:lnTo>
                    <a:pt x="287" y="544"/>
                  </a:lnTo>
                  <a:lnTo>
                    <a:pt x="288" y="542"/>
                  </a:lnTo>
                  <a:lnTo>
                    <a:pt x="290" y="540"/>
                  </a:lnTo>
                  <a:lnTo>
                    <a:pt x="291" y="536"/>
                  </a:lnTo>
                  <a:lnTo>
                    <a:pt x="291" y="530"/>
                  </a:lnTo>
                  <a:lnTo>
                    <a:pt x="290" y="528"/>
                  </a:lnTo>
                  <a:lnTo>
                    <a:pt x="288" y="526"/>
                  </a:lnTo>
                  <a:lnTo>
                    <a:pt x="288" y="525"/>
                  </a:lnTo>
                  <a:lnTo>
                    <a:pt x="287" y="522"/>
                  </a:lnTo>
                  <a:lnTo>
                    <a:pt x="286" y="522"/>
                  </a:lnTo>
                  <a:lnTo>
                    <a:pt x="285" y="520"/>
                  </a:lnTo>
                  <a:lnTo>
                    <a:pt x="282" y="518"/>
                  </a:lnTo>
                  <a:lnTo>
                    <a:pt x="280" y="516"/>
                  </a:lnTo>
                  <a:lnTo>
                    <a:pt x="278" y="513"/>
                  </a:lnTo>
                  <a:lnTo>
                    <a:pt x="276" y="511"/>
                  </a:lnTo>
                  <a:lnTo>
                    <a:pt x="276" y="510"/>
                  </a:lnTo>
                  <a:lnTo>
                    <a:pt x="272" y="510"/>
                  </a:lnTo>
                  <a:lnTo>
                    <a:pt x="268" y="506"/>
                  </a:lnTo>
                  <a:lnTo>
                    <a:pt x="258" y="503"/>
                  </a:lnTo>
                  <a:lnTo>
                    <a:pt x="252" y="498"/>
                  </a:lnTo>
                  <a:lnTo>
                    <a:pt x="246" y="492"/>
                  </a:lnTo>
                  <a:lnTo>
                    <a:pt x="243" y="491"/>
                  </a:lnTo>
                  <a:lnTo>
                    <a:pt x="242" y="489"/>
                  </a:lnTo>
                  <a:lnTo>
                    <a:pt x="237" y="487"/>
                  </a:lnTo>
                  <a:lnTo>
                    <a:pt x="236" y="484"/>
                  </a:lnTo>
                  <a:lnTo>
                    <a:pt x="232" y="478"/>
                  </a:lnTo>
                  <a:lnTo>
                    <a:pt x="229" y="472"/>
                  </a:lnTo>
                  <a:lnTo>
                    <a:pt x="224" y="466"/>
                  </a:lnTo>
                  <a:lnTo>
                    <a:pt x="219" y="461"/>
                  </a:lnTo>
                  <a:lnTo>
                    <a:pt x="211" y="459"/>
                  </a:lnTo>
                  <a:lnTo>
                    <a:pt x="207" y="459"/>
                  </a:lnTo>
                  <a:lnTo>
                    <a:pt x="206" y="461"/>
                  </a:lnTo>
                  <a:lnTo>
                    <a:pt x="203" y="462"/>
                  </a:lnTo>
                  <a:lnTo>
                    <a:pt x="199" y="466"/>
                  </a:lnTo>
                  <a:lnTo>
                    <a:pt x="192" y="471"/>
                  </a:lnTo>
                  <a:lnTo>
                    <a:pt x="185" y="474"/>
                  </a:lnTo>
                  <a:lnTo>
                    <a:pt x="178" y="477"/>
                  </a:lnTo>
                  <a:lnTo>
                    <a:pt x="170" y="476"/>
                  </a:lnTo>
                  <a:lnTo>
                    <a:pt x="163" y="473"/>
                  </a:lnTo>
                  <a:lnTo>
                    <a:pt x="155" y="472"/>
                  </a:lnTo>
                  <a:lnTo>
                    <a:pt x="152" y="472"/>
                  </a:lnTo>
                  <a:lnTo>
                    <a:pt x="148" y="474"/>
                  </a:lnTo>
                  <a:lnTo>
                    <a:pt x="144" y="476"/>
                  </a:lnTo>
                  <a:lnTo>
                    <a:pt x="143" y="479"/>
                  </a:lnTo>
                  <a:lnTo>
                    <a:pt x="142" y="482"/>
                  </a:lnTo>
                  <a:lnTo>
                    <a:pt x="144" y="492"/>
                  </a:lnTo>
                  <a:lnTo>
                    <a:pt x="143" y="496"/>
                  </a:lnTo>
                  <a:lnTo>
                    <a:pt x="140" y="498"/>
                  </a:lnTo>
                  <a:lnTo>
                    <a:pt x="137" y="500"/>
                  </a:lnTo>
                  <a:lnTo>
                    <a:pt x="133" y="502"/>
                  </a:lnTo>
                  <a:lnTo>
                    <a:pt x="125" y="505"/>
                  </a:lnTo>
                  <a:lnTo>
                    <a:pt x="119" y="508"/>
                  </a:lnTo>
                  <a:lnTo>
                    <a:pt x="113" y="515"/>
                  </a:lnTo>
                  <a:lnTo>
                    <a:pt x="108" y="523"/>
                  </a:lnTo>
                  <a:lnTo>
                    <a:pt x="105" y="532"/>
                  </a:lnTo>
                  <a:lnTo>
                    <a:pt x="105" y="534"/>
                  </a:lnTo>
                  <a:lnTo>
                    <a:pt x="106" y="535"/>
                  </a:lnTo>
                  <a:lnTo>
                    <a:pt x="109" y="536"/>
                  </a:lnTo>
                  <a:lnTo>
                    <a:pt x="110" y="537"/>
                  </a:lnTo>
                  <a:lnTo>
                    <a:pt x="103" y="547"/>
                  </a:lnTo>
                  <a:lnTo>
                    <a:pt x="99" y="551"/>
                  </a:lnTo>
                  <a:lnTo>
                    <a:pt x="91" y="555"/>
                  </a:lnTo>
                  <a:lnTo>
                    <a:pt x="88" y="562"/>
                  </a:lnTo>
                  <a:lnTo>
                    <a:pt x="83" y="565"/>
                  </a:lnTo>
                  <a:lnTo>
                    <a:pt x="71" y="565"/>
                  </a:lnTo>
                  <a:lnTo>
                    <a:pt x="69" y="566"/>
                  </a:lnTo>
                  <a:lnTo>
                    <a:pt x="68" y="566"/>
                  </a:lnTo>
                  <a:lnTo>
                    <a:pt x="59" y="569"/>
                  </a:lnTo>
                  <a:lnTo>
                    <a:pt x="51" y="571"/>
                  </a:lnTo>
                  <a:lnTo>
                    <a:pt x="42" y="574"/>
                  </a:lnTo>
                  <a:lnTo>
                    <a:pt x="41" y="573"/>
                  </a:lnTo>
                  <a:lnTo>
                    <a:pt x="39" y="571"/>
                  </a:lnTo>
                  <a:lnTo>
                    <a:pt x="35" y="564"/>
                  </a:lnTo>
                  <a:lnTo>
                    <a:pt x="32" y="561"/>
                  </a:lnTo>
                  <a:lnTo>
                    <a:pt x="27" y="559"/>
                  </a:lnTo>
                  <a:lnTo>
                    <a:pt x="22" y="559"/>
                  </a:lnTo>
                  <a:lnTo>
                    <a:pt x="19" y="560"/>
                  </a:lnTo>
                  <a:lnTo>
                    <a:pt x="14" y="561"/>
                  </a:lnTo>
                  <a:lnTo>
                    <a:pt x="7" y="561"/>
                  </a:lnTo>
                  <a:lnTo>
                    <a:pt x="6" y="560"/>
                  </a:lnTo>
                  <a:lnTo>
                    <a:pt x="6" y="542"/>
                  </a:lnTo>
                  <a:lnTo>
                    <a:pt x="4" y="542"/>
                  </a:lnTo>
                  <a:lnTo>
                    <a:pt x="0" y="539"/>
                  </a:lnTo>
                  <a:lnTo>
                    <a:pt x="0" y="534"/>
                  </a:lnTo>
                  <a:lnTo>
                    <a:pt x="1" y="531"/>
                  </a:lnTo>
                  <a:lnTo>
                    <a:pt x="4" y="530"/>
                  </a:lnTo>
                  <a:lnTo>
                    <a:pt x="5" y="528"/>
                  </a:lnTo>
                  <a:lnTo>
                    <a:pt x="5" y="527"/>
                  </a:lnTo>
                  <a:lnTo>
                    <a:pt x="6" y="511"/>
                  </a:lnTo>
                  <a:lnTo>
                    <a:pt x="9" y="496"/>
                  </a:lnTo>
                  <a:lnTo>
                    <a:pt x="9" y="492"/>
                  </a:lnTo>
                  <a:lnTo>
                    <a:pt x="7" y="488"/>
                  </a:lnTo>
                  <a:lnTo>
                    <a:pt x="5" y="484"/>
                  </a:lnTo>
                  <a:lnTo>
                    <a:pt x="4" y="482"/>
                  </a:lnTo>
                  <a:lnTo>
                    <a:pt x="4" y="478"/>
                  </a:lnTo>
                  <a:lnTo>
                    <a:pt x="11" y="474"/>
                  </a:lnTo>
                  <a:lnTo>
                    <a:pt x="14" y="472"/>
                  </a:lnTo>
                  <a:lnTo>
                    <a:pt x="19" y="469"/>
                  </a:lnTo>
                  <a:lnTo>
                    <a:pt x="21" y="469"/>
                  </a:lnTo>
                  <a:lnTo>
                    <a:pt x="22" y="471"/>
                  </a:lnTo>
                  <a:lnTo>
                    <a:pt x="44" y="471"/>
                  </a:lnTo>
                  <a:lnTo>
                    <a:pt x="51" y="473"/>
                  </a:lnTo>
                  <a:lnTo>
                    <a:pt x="76" y="473"/>
                  </a:lnTo>
                  <a:lnTo>
                    <a:pt x="79" y="474"/>
                  </a:lnTo>
                  <a:lnTo>
                    <a:pt x="85" y="474"/>
                  </a:lnTo>
                  <a:lnTo>
                    <a:pt x="88" y="473"/>
                  </a:lnTo>
                  <a:lnTo>
                    <a:pt x="93" y="473"/>
                  </a:lnTo>
                  <a:lnTo>
                    <a:pt x="93" y="469"/>
                  </a:lnTo>
                  <a:lnTo>
                    <a:pt x="94" y="466"/>
                  </a:lnTo>
                  <a:lnTo>
                    <a:pt x="98" y="458"/>
                  </a:lnTo>
                  <a:lnTo>
                    <a:pt x="98" y="450"/>
                  </a:lnTo>
                  <a:lnTo>
                    <a:pt x="96" y="448"/>
                  </a:lnTo>
                  <a:lnTo>
                    <a:pt x="96" y="444"/>
                  </a:lnTo>
                  <a:lnTo>
                    <a:pt x="98" y="440"/>
                  </a:lnTo>
                  <a:lnTo>
                    <a:pt x="98" y="435"/>
                  </a:lnTo>
                  <a:lnTo>
                    <a:pt x="95" y="433"/>
                  </a:lnTo>
                  <a:lnTo>
                    <a:pt x="95" y="432"/>
                  </a:lnTo>
                  <a:lnTo>
                    <a:pt x="91" y="432"/>
                  </a:lnTo>
                  <a:lnTo>
                    <a:pt x="89" y="429"/>
                  </a:lnTo>
                  <a:lnTo>
                    <a:pt x="85" y="422"/>
                  </a:lnTo>
                  <a:lnTo>
                    <a:pt x="85" y="418"/>
                  </a:lnTo>
                  <a:lnTo>
                    <a:pt x="84" y="418"/>
                  </a:lnTo>
                  <a:lnTo>
                    <a:pt x="81" y="415"/>
                  </a:lnTo>
                  <a:lnTo>
                    <a:pt x="80" y="415"/>
                  </a:lnTo>
                  <a:lnTo>
                    <a:pt x="74" y="413"/>
                  </a:lnTo>
                  <a:lnTo>
                    <a:pt x="65" y="410"/>
                  </a:lnTo>
                  <a:lnTo>
                    <a:pt x="58" y="406"/>
                  </a:lnTo>
                  <a:lnTo>
                    <a:pt x="55" y="403"/>
                  </a:lnTo>
                  <a:lnTo>
                    <a:pt x="55" y="401"/>
                  </a:lnTo>
                  <a:lnTo>
                    <a:pt x="56" y="400"/>
                  </a:lnTo>
                  <a:lnTo>
                    <a:pt x="58" y="398"/>
                  </a:lnTo>
                  <a:lnTo>
                    <a:pt x="65" y="395"/>
                  </a:lnTo>
                  <a:lnTo>
                    <a:pt x="68" y="395"/>
                  </a:lnTo>
                  <a:lnTo>
                    <a:pt x="70" y="394"/>
                  </a:lnTo>
                  <a:lnTo>
                    <a:pt x="71" y="395"/>
                  </a:lnTo>
                  <a:lnTo>
                    <a:pt x="79" y="399"/>
                  </a:lnTo>
                  <a:lnTo>
                    <a:pt x="84" y="399"/>
                  </a:lnTo>
                  <a:lnTo>
                    <a:pt x="89" y="396"/>
                  </a:lnTo>
                  <a:lnTo>
                    <a:pt x="91" y="396"/>
                  </a:lnTo>
                  <a:lnTo>
                    <a:pt x="91" y="394"/>
                  </a:lnTo>
                  <a:lnTo>
                    <a:pt x="90" y="393"/>
                  </a:lnTo>
                  <a:lnTo>
                    <a:pt x="89" y="390"/>
                  </a:lnTo>
                  <a:lnTo>
                    <a:pt x="89" y="383"/>
                  </a:lnTo>
                  <a:lnTo>
                    <a:pt x="93" y="383"/>
                  </a:lnTo>
                  <a:lnTo>
                    <a:pt x="95" y="384"/>
                  </a:lnTo>
                  <a:lnTo>
                    <a:pt x="99" y="386"/>
                  </a:lnTo>
                  <a:lnTo>
                    <a:pt x="101" y="388"/>
                  </a:lnTo>
                  <a:lnTo>
                    <a:pt x="108" y="388"/>
                  </a:lnTo>
                  <a:lnTo>
                    <a:pt x="110" y="386"/>
                  </a:lnTo>
                  <a:lnTo>
                    <a:pt x="111" y="384"/>
                  </a:lnTo>
                  <a:lnTo>
                    <a:pt x="111" y="381"/>
                  </a:lnTo>
                  <a:lnTo>
                    <a:pt x="116" y="381"/>
                  </a:lnTo>
                  <a:lnTo>
                    <a:pt x="120" y="379"/>
                  </a:lnTo>
                  <a:lnTo>
                    <a:pt x="123" y="378"/>
                  </a:lnTo>
                  <a:lnTo>
                    <a:pt x="128" y="370"/>
                  </a:lnTo>
                  <a:lnTo>
                    <a:pt x="130" y="362"/>
                  </a:lnTo>
                  <a:lnTo>
                    <a:pt x="133" y="362"/>
                  </a:lnTo>
                  <a:lnTo>
                    <a:pt x="135" y="361"/>
                  </a:lnTo>
                  <a:lnTo>
                    <a:pt x="139" y="360"/>
                  </a:lnTo>
                  <a:lnTo>
                    <a:pt x="152" y="355"/>
                  </a:lnTo>
                  <a:lnTo>
                    <a:pt x="155" y="352"/>
                  </a:lnTo>
                  <a:lnTo>
                    <a:pt x="157" y="351"/>
                  </a:lnTo>
                  <a:lnTo>
                    <a:pt x="158" y="349"/>
                  </a:lnTo>
                  <a:lnTo>
                    <a:pt x="158" y="339"/>
                  </a:lnTo>
                  <a:lnTo>
                    <a:pt x="159" y="337"/>
                  </a:lnTo>
                  <a:lnTo>
                    <a:pt x="162" y="336"/>
                  </a:lnTo>
                  <a:lnTo>
                    <a:pt x="162" y="335"/>
                  </a:lnTo>
                  <a:lnTo>
                    <a:pt x="174" y="325"/>
                  </a:lnTo>
                  <a:lnTo>
                    <a:pt x="183" y="323"/>
                  </a:lnTo>
                  <a:lnTo>
                    <a:pt x="189" y="323"/>
                  </a:lnTo>
                  <a:lnTo>
                    <a:pt x="189" y="322"/>
                  </a:lnTo>
                  <a:lnTo>
                    <a:pt x="192" y="320"/>
                  </a:lnTo>
                  <a:lnTo>
                    <a:pt x="194" y="318"/>
                  </a:lnTo>
                  <a:lnTo>
                    <a:pt x="197" y="318"/>
                  </a:lnTo>
                  <a:lnTo>
                    <a:pt x="199" y="320"/>
                  </a:lnTo>
                  <a:lnTo>
                    <a:pt x="203" y="320"/>
                  </a:lnTo>
                  <a:lnTo>
                    <a:pt x="208" y="317"/>
                  </a:lnTo>
                  <a:lnTo>
                    <a:pt x="209" y="315"/>
                  </a:lnTo>
                  <a:lnTo>
                    <a:pt x="211" y="313"/>
                  </a:lnTo>
                  <a:lnTo>
                    <a:pt x="211" y="311"/>
                  </a:lnTo>
                  <a:lnTo>
                    <a:pt x="209" y="308"/>
                  </a:lnTo>
                  <a:lnTo>
                    <a:pt x="209" y="306"/>
                  </a:lnTo>
                  <a:lnTo>
                    <a:pt x="208" y="303"/>
                  </a:lnTo>
                  <a:lnTo>
                    <a:pt x="208" y="302"/>
                  </a:lnTo>
                  <a:lnTo>
                    <a:pt x="206" y="293"/>
                  </a:lnTo>
                  <a:lnTo>
                    <a:pt x="202" y="287"/>
                  </a:lnTo>
                  <a:lnTo>
                    <a:pt x="201" y="278"/>
                  </a:lnTo>
                  <a:lnTo>
                    <a:pt x="202" y="271"/>
                  </a:lnTo>
                  <a:lnTo>
                    <a:pt x="207" y="264"/>
                  </a:lnTo>
                  <a:lnTo>
                    <a:pt x="226" y="253"/>
                  </a:lnTo>
                  <a:lnTo>
                    <a:pt x="226" y="258"/>
                  </a:lnTo>
                  <a:lnTo>
                    <a:pt x="224" y="262"/>
                  </a:lnTo>
                  <a:lnTo>
                    <a:pt x="223" y="264"/>
                  </a:lnTo>
                  <a:lnTo>
                    <a:pt x="223" y="271"/>
                  </a:lnTo>
                  <a:lnTo>
                    <a:pt x="226" y="272"/>
                  </a:lnTo>
                  <a:lnTo>
                    <a:pt x="227" y="272"/>
                  </a:lnTo>
                  <a:lnTo>
                    <a:pt x="229" y="273"/>
                  </a:lnTo>
                  <a:lnTo>
                    <a:pt x="231" y="273"/>
                  </a:lnTo>
                  <a:lnTo>
                    <a:pt x="231" y="277"/>
                  </a:lnTo>
                  <a:lnTo>
                    <a:pt x="224" y="283"/>
                  </a:lnTo>
                  <a:lnTo>
                    <a:pt x="221" y="286"/>
                  </a:lnTo>
                  <a:lnTo>
                    <a:pt x="219" y="288"/>
                  </a:lnTo>
                  <a:lnTo>
                    <a:pt x="217" y="292"/>
                  </a:lnTo>
                  <a:lnTo>
                    <a:pt x="217" y="298"/>
                  </a:lnTo>
                  <a:lnTo>
                    <a:pt x="218" y="301"/>
                  </a:lnTo>
                  <a:lnTo>
                    <a:pt x="221" y="302"/>
                  </a:lnTo>
                  <a:lnTo>
                    <a:pt x="222" y="302"/>
                  </a:lnTo>
                  <a:lnTo>
                    <a:pt x="222" y="307"/>
                  </a:lnTo>
                  <a:lnTo>
                    <a:pt x="227" y="307"/>
                  </a:lnTo>
                  <a:lnTo>
                    <a:pt x="229" y="308"/>
                  </a:lnTo>
                  <a:lnTo>
                    <a:pt x="232" y="308"/>
                  </a:lnTo>
                  <a:lnTo>
                    <a:pt x="232" y="311"/>
                  </a:lnTo>
                  <a:lnTo>
                    <a:pt x="234" y="313"/>
                  </a:lnTo>
                  <a:lnTo>
                    <a:pt x="244" y="311"/>
                  </a:lnTo>
                  <a:lnTo>
                    <a:pt x="253" y="307"/>
                  </a:lnTo>
                  <a:lnTo>
                    <a:pt x="262" y="306"/>
                  </a:lnTo>
                  <a:lnTo>
                    <a:pt x="261" y="307"/>
                  </a:lnTo>
                  <a:lnTo>
                    <a:pt x="261" y="308"/>
                  </a:lnTo>
                  <a:lnTo>
                    <a:pt x="260" y="310"/>
                  </a:lnTo>
                  <a:lnTo>
                    <a:pt x="260" y="311"/>
                  </a:lnTo>
                  <a:lnTo>
                    <a:pt x="262" y="312"/>
                  </a:lnTo>
                  <a:lnTo>
                    <a:pt x="265" y="315"/>
                  </a:lnTo>
                  <a:lnTo>
                    <a:pt x="267" y="316"/>
                  </a:lnTo>
                  <a:lnTo>
                    <a:pt x="270" y="316"/>
                  </a:lnTo>
                  <a:lnTo>
                    <a:pt x="272" y="313"/>
                  </a:lnTo>
                  <a:lnTo>
                    <a:pt x="273" y="313"/>
                  </a:lnTo>
                  <a:lnTo>
                    <a:pt x="275" y="312"/>
                  </a:lnTo>
                  <a:lnTo>
                    <a:pt x="280" y="310"/>
                  </a:lnTo>
                  <a:lnTo>
                    <a:pt x="283" y="310"/>
                  </a:lnTo>
                  <a:lnTo>
                    <a:pt x="287" y="308"/>
                  </a:lnTo>
                  <a:lnTo>
                    <a:pt x="292" y="307"/>
                  </a:lnTo>
                  <a:lnTo>
                    <a:pt x="295" y="306"/>
                  </a:lnTo>
                  <a:lnTo>
                    <a:pt x="297" y="303"/>
                  </a:lnTo>
                  <a:lnTo>
                    <a:pt x="305" y="301"/>
                  </a:lnTo>
                  <a:lnTo>
                    <a:pt x="307" y="300"/>
                  </a:lnTo>
                  <a:lnTo>
                    <a:pt x="318" y="300"/>
                  </a:lnTo>
                  <a:lnTo>
                    <a:pt x="321" y="301"/>
                  </a:lnTo>
                  <a:lnTo>
                    <a:pt x="320" y="302"/>
                  </a:lnTo>
                  <a:lnTo>
                    <a:pt x="320" y="306"/>
                  </a:lnTo>
                  <a:lnTo>
                    <a:pt x="325" y="306"/>
                  </a:lnTo>
                  <a:lnTo>
                    <a:pt x="330" y="305"/>
                  </a:lnTo>
                  <a:lnTo>
                    <a:pt x="334" y="305"/>
                  </a:lnTo>
                  <a:lnTo>
                    <a:pt x="336" y="298"/>
                  </a:lnTo>
                  <a:lnTo>
                    <a:pt x="340" y="293"/>
                  </a:lnTo>
                  <a:lnTo>
                    <a:pt x="344" y="289"/>
                  </a:lnTo>
                  <a:lnTo>
                    <a:pt x="347" y="284"/>
                  </a:lnTo>
                  <a:lnTo>
                    <a:pt x="349" y="277"/>
                  </a:lnTo>
                  <a:lnTo>
                    <a:pt x="350" y="268"/>
                  </a:lnTo>
                  <a:lnTo>
                    <a:pt x="354" y="258"/>
                  </a:lnTo>
                  <a:lnTo>
                    <a:pt x="359" y="251"/>
                  </a:lnTo>
                  <a:lnTo>
                    <a:pt x="364" y="248"/>
                  </a:lnTo>
                  <a:lnTo>
                    <a:pt x="366" y="248"/>
                  </a:lnTo>
                  <a:lnTo>
                    <a:pt x="369" y="251"/>
                  </a:lnTo>
                  <a:lnTo>
                    <a:pt x="371" y="252"/>
                  </a:lnTo>
                  <a:lnTo>
                    <a:pt x="372" y="254"/>
                  </a:lnTo>
                  <a:lnTo>
                    <a:pt x="375" y="256"/>
                  </a:lnTo>
                  <a:lnTo>
                    <a:pt x="377" y="258"/>
                  </a:lnTo>
                  <a:lnTo>
                    <a:pt x="380" y="258"/>
                  </a:lnTo>
                  <a:lnTo>
                    <a:pt x="382" y="257"/>
                  </a:lnTo>
                  <a:lnTo>
                    <a:pt x="386" y="256"/>
                  </a:lnTo>
                  <a:lnTo>
                    <a:pt x="387" y="252"/>
                  </a:lnTo>
                  <a:lnTo>
                    <a:pt x="387" y="247"/>
                  </a:lnTo>
                  <a:lnTo>
                    <a:pt x="384" y="240"/>
                  </a:lnTo>
                  <a:lnTo>
                    <a:pt x="376" y="232"/>
                  </a:lnTo>
                  <a:lnTo>
                    <a:pt x="375" y="228"/>
                  </a:lnTo>
                  <a:lnTo>
                    <a:pt x="379" y="224"/>
                  </a:lnTo>
                  <a:lnTo>
                    <a:pt x="385" y="220"/>
                  </a:lnTo>
                  <a:lnTo>
                    <a:pt x="393" y="219"/>
                  </a:lnTo>
                  <a:lnTo>
                    <a:pt x="399" y="218"/>
                  </a:lnTo>
                  <a:lnTo>
                    <a:pt x="410" y="219"/>
                  </a:lnTo>
                  <a:lnTo>
                    <a:pt x="419" y="220"/>
                  </a:lnTo>
                  <a:lnTo>
                    <a:pt x="426" y="219"/>
                  </a:lnTo>
                  <a:lnTo>
                    <a:pt x="441" y="212"/>
                  </a:lnTo>
                  <a:lnTo>
                    <a:pt x="439" y="206"/>
                  </a:lnTo>
                  <a:lnTo>
                    <a:pt x="436" y="203"/>
                  </a:lnTo>
                  <a:lnTo>
                    <a:pt x="434" y="200"/>
                  </a:lnTo>
                  <a:lnTo>
                    <a:pt x="431" y="196"/>
                  </a:lnTo>
                  <a:lnTo>
                    <a:pt x="426" y="201"/>
                  </a:lnTo>
                  <a:lnTo>
                    <a:pt x="418" y="204"/>
                  </a:lnTo>
                  <a:lnTo>
                    <a:pt x="409" y="205"/>
                  </a:lnTo>
                  <a:lnTo>
                    <a:pt x="401" y="205"/>
                  </a:lnTo>
                  <a:lnTo>
                    <a:pt x="389" y="209"/>
                  </a:lnTo>
                  <a:lnTo>
                    <a:pt x="376" y="212"/>
                  </a:lnTo>
                  <a:lnTo>
                    <a:pt x="372" y="212"/>
                  </a:lnTo>
                  <a:lnTo>
                    <a:pt x="370" y="210"/>
                  </a:lnTo>
                  <a:lnTo>
                    <a:pt x="369" y="209"/>
                  </a:lnTo>
                  <a:lnTo>
                    <a:pt x="367" y="206"/>
                  </a:lnTo>
                  <a:lnTo>
                    <a:pt x="364" y="206"/>
                  </a:lnTo>
                  <a:lnTo>
                    <a:pt x="359" y="204"/>
                  </a:lnTo>
                  <a:lnTo>
                    <a:pt x="355" y="203"/>
                  </a:lnTo>
                  <a:lnTo>
                    <a:pt x="352" y="199"/>
                  </a:lnTo>
                  <a:lnTo>
                    <a:pt x="350" y="191"/>
                  </a:lnTo>
                  <a:lnTo>
                    <a:pt x="352" y="186"/>
                  </a:lnTo>
                  <a:lnTo>
                    <a:pt x="355" y="185"/>
                  </a:lnTo>
                  <a:lnTo>
                    <a:pt x="356" y="183"/>
                  </a:lnTo>
                  <a:lnTo>
                    <a:pt x="354" y="181"/>
                  </a:lnTo>
                  <a:lnTo>
                    <a:pt x="351" y="176"/>
                  </a:lnTo>
                  <a:lnTo>
                    <a:pt x="350" y="173"/>
                  </a:lnTo>
                  <a:lnTo>
                    <a:pt x="349" y="170"/>
                  </a:lnTo>
                  <a:lnTo>
                    <a:pt x="349" y="159"/>
                  </a:lnTo>
                  <a:lnTo>
                    <a:pt x="357" y="156"/>
                  </a:lnTo>
                  <a:lnTo>
                    <a:pt x="365" y="151"/>
                  </a:lnTo>
                  <a:lnTo>
                    <a:pt x="372" y="144"/>
                  </a:lnTo>
                  <a:lnTo>
                    <a:pt x="379" y="136"/>
                  </a:lnTo>
                  <a:lnTo>
                    <a:pt x="385" y="131"/>
                  </a:lnTo>
                  <a:lnTo>
                    <a:pt x="387" y="130"/>
                  </a:lnTo>
                  <a:lnTo>
                    <a:pt x="391" y="127"/>
                  </a:lnTo>
                  <a:lnTo>
                    <a:pt x="395" y="126"/>
                  </a:lnTo>
                  <a:lnTo>
                    <a:pt x="398" y="123"/>
                  </a:lnTo>
                  <a:lnTo>
                    <a:pt x="400" y="118"/>
                  </a:lnTo>
                  <a:lnTo>
                    <a:pt x="398" y="112"/>
                  </a:lnTo>
                  <a:lnTo>
                    <a:pt x="393" y="108"/>
                  </a:lnTo>
                  <a:lnTo>
                    <a:pt x="384" y="106"/>
                  </a:lnTo>
                  <a:lnTo>
                    <a:pt x="376" y="106"/>
                  </a:lnTo>
                  <a:lnTo>
                    <a:pt x="366" y="107"/>
                  </a:lnTo>
                  <a:lnTo>
                    <a:pt x="359" y="110"/>
                  </a:lnTo>
                  <a:lnTo>
                    <a:pt x="354" y="115"/>
                  </a:lnTo>
                  <a:lnTo>
                    <a:pt x="352" y="122"/>
                  </a:lnTo>
                  <a:lnTo>
                    <a:pt x="352" y="132"/>
                  </a:lnTo>
                  <a:lnTo>
                    <a:pt x="350" y="139"/>
                  </a:lnTo>
                  <a:lnTo>
                    <a:pt x="342" y="145"/>
                  </a:lnTo>
                  <a:lnTo>
                    <a:pt x="325" y="154"/>
                  </a:lnTo>
                  <a:lnTo>
                    <a:pt x="310" y="164"/>
                  </a:lnTo>
                  <a:lnTo>
                    <a:pt x="306" y="167"/>
                  </a:lnTo>
                  <a:lnTo>
                    <a:pt x="305" y="170"/>
                  </a:lnTo>
                  <a:lnTo>
                    <a:pt x="305" y="180"/>
                  </a:lnTo>
                  <a:lnTo>
                    <a:pt x="303" y="183"/>
                  </a:lnTo>
                  <a:lnTo>
                    <a:pt x="301" y="184"/>
                  </a:lnTo>
                  <a:lnTo>
                    <a:pt x="301" y="191"/>
                  </a:lnTo>
                  <a:lnTo>
                    <a:pt x="303" y="195"/>
                  </a:lnTo>
                  <a:lnTo>
                    <a:pt x="305" y="199"/>
                  </a:lnTo>
                  <a:lnTo>
                    <a:pt x="310" y="200"/>
                  </a:lnTo>
                  <a:lnTo>
                    <a:pt x="315" y="203"/>
                  </a:lnTo>
                  <a:lnTo>
                    <a:pt x="318" y="206"/>
                  </a:lnTo>
                  <a:lnTo>
                    <a:pt x="321" y="210"/>
                  </a:lnTo>
                  <a:lnTo>
                    <a:pt x="322" y="215"/>
                  </a:lnTo>
                  <a:lnTo>
                    <a:pt x="321" y="218"/>
                  </a:lnTo>
                  <a:lnTo>
                    <a:pt x="320" y="222"/>
                  </a:lnTo>
                  <a:lnTo>
                    <a:pt x="315" y="227"/>
                  </a:lnTo>
                  <a:lnTo>
                    <a:pt x="311" y="229"/>
                  </a:lnTo>
                  <a:lnTo>
                    <a:pt x="308" y="232"/>
                  </a:lnTo>
                  <a:lnTo>
                    <a:pt x="306" y="232"/>
                  </a:lnTo>
                  <a:lnTo>
                    <a:pt x="301" y="234"/>
                  </a:lnTo>
                  <a:lnTo>
                    <a:pt x="297" y="238"/>
                  </a:lnTo>
                  <a:lnTo>
                    <a:pt x="296" y="245"/>
                  </a:lnTo>
                  <a:lnTo>
                    <a:pt x="295" y="252"/>
                  </a:lnTo>
                  <a:lnTo>
                    <a:pt x="295" y="254"/>
                  </a:lnTo>
                  <a:lnTo>
                    <a:pt x="296" y="257"/>
                  </a:lnTo>
                  <a:lnTo>
                    <a:pt x="297" y="258"/>
                  </a:lnTo>
                  <a:lnTo>
                    <a:pt x="300" y="258"/>
                  </a:lnTo>
                  <a:lnTo>
                    <a:pt x="301" y="259"/>
                  </a:lnTo>
                  <a:lnTo>
                    <a:pt x="298" y="267"/>
                  </a:lnTo>
                  <a:lnTo>
                    <a:pt x="296" y="269"/>
                  </a:lnTo>
                  <a:lnTo>
                    <a:pt x="293" y="271"/>
                  </a:lnTo>
                  <a:lnTo>
                    <a:pt x="292" y="273"/>
                  </a:lnTo>
                  <a:lnTo>
                    <a:pt x="290" y="276"/>
                  </a:lnTo>
                  <a:lnTo>
                    <a:pt x="290" y="278"/>
                  </a:lnTo>
                  <a:lnTo>
                    <a:pt x="278" y="278"/>
                  </a:lnTo>
                  <a:lnTo>
                    <a:pt x="273" y="281"/>
                  </a:lnTo>
                  <a:lnTo>
                    <a:pt x="265" y="289"/>
                  </a:lnTo>
                  <a:lnTo>
                    <a:pt x="258" y="292"/>
                  </a:lnTo>
                  <a:lnTo>
                    <a:pt x="256" y="289"/>
                  </a:lnTo>
                  <a:lnTo>
                    <a:pt x="253" y="283"/>
                  </a:lnTo>
                  <a:lnTo>
                    <a:pt x="249" y="272"/>
                  </a:lnTo>
                  <a:lnTo>
                    <a:pt x="251" y="269"/>
                  </a:lnTo>
                  <a:lnTo>
                    <a:pt x="251" y="268"/>
                  </a:lnTo>
                  <a:lnTo>
                    <a:pt x="246" y="262"/>
                  </a:lnTo>
                  <a:lnTo>
                    <a:pt x="243" y="254"/>
                  </a:lnTo>
                  <a:lnTo>
                    <a:pt x="242" y="247"/>
                  </a:lnTo>
                  <a:lnTo>
                    <a:pt x="241" y="244"/>
                  </a:lnTo>
                  <a:lnTo>
                    <a:pt x="237" y="242"/>
                  </a:lnTo>
                  <a:lnTo>
                    <a:pt x="237" y="239"/>
                  </a:lnTo>
                  <a:lnTo>
                    <a:pt x="234" y="238"/>
                  </a:lnTo>
                  <a:lnTo>
                    <a:pt x="233" y="235"/>
                  </a:lnTo>
                  <a:lnTo>
                    <a:pt x="233" y="229"/>
                  </a:lnTo>
                  <a:lnTo>
                    <a:pt x="234" y="228"/>
                  </a:lnTo>
                  <a:lnTo>
                    <a:pt x="236" y="225"/>
                  </a:lnTo>
                  <a:lnTo>
                    <a:pt x="232" y="224"/>
                  </a:lnTo>
                  <a:lnTo>
                    <a:pt x="231" y="222"/>
                  </a:lnTo>
                  <a:lnTo>
                    <a:pt x="228" y="219"/>
                  </a:lnTo>
                  <a:lnTo>
                    <a:pt x="227" y="217"/>
                  </a:lnTo>
                  <a:lnTo>
                    <a:pt x="219" y="225"/>
                  </a:lnTo>
                  <a:lnTo>
                    <a:pt x="211" y="234"/>
                  </a:lnTo>
                  <a:lnTo>
                    <a:pt x="201" y="242"/>
                  </a:lnTo>
                  <a:lnTo>
                    <a:pt x="188" y="244"/>
                  </a:lnTo>
                  <a:lnTo>
                    <a:pt x="187" y="244"/>
                  </a:lnTo>
                  <a:lnTo>
                    <a:pt x="184" y="243"/>
                  </a:lnTo>
                  <a:lnTo>
                    <a:pt x="182" y="240"/>
                  </a:lnTo>
                  <a:lnTo>
                    <a:pt x="178" y="239"/>
                  </a:lnTo>
                  <a:lnTo>
                    <a:pt x="175" y="237"/>
                  </a:lnTo>
                  <a:lnTo>
                    <a:pt x="173" y="235"/>
                  </a:lnTo>
                  <a:lnTo>
                    <a:pt x="170" y="233"/>
                  </a:lnTo>
                  <a:lnTo>
                    <a:pt x="173" y="228"/>
                  </a:lnTo>
                  <a:lnTo>
                    <a:pt x="175" y="227"/>
                  </a:lnTo>
                  <a:lnTo>
                    <a:pt x="177" y="227"/>
                  </a:lnTo>
                  <a:lnTo>
                    <a:pt x="177" y="220"/>
                  </a:lnTo>
                  <a:lnTo>
                    <a:pt x="170" y="220"/>
                  </a:lnTo>
                  <a:lnTo>
                    <a:pt x="169" y="222"/>
                  </a:lnTo>
                  <a:lnTo>
                    <a:pt x="167" y="223"/>
                  </a:lnTo>
                  <a:lnTo>
                    <a:pt x="167" y="220"/>
                  </a:lnTo>
                  <a:lnTo>
                    <a:pt x="169" y="217"/>
                  </a:lnTo>
                  <a:lnTo>
                    <a:pt x="170" y="214"/>
                  </a:lnTo>
                  <a:lnTo>
                    <a:pt x="173" y="212"/>
                  </a:lnTo>
                  <a:lnTo>
                    <a:pt x="168" y="203"/>
                  </a:lnTo>
                  <a:lnTo>
                    <a:pt x="167" y="194"/>
                  </a:lnTo>
                  <a:lnTo>
                    <a:pt x="167" y="180"/>
                  </a:lnTo>
                  <a:lnTo>
                    <a:pt x="168" y="179"/>
                  </a:lnTo>
                  <a:lnTo>
                    <a:pt x="170" y="178"/>
                  </a:lnTo>
                  <a:lnTo>
                    <a:pt x="172" y="176"/>
                  </a:lnTo>
                  <a:lnTo>
                    <a:pt x="174" y="175"/>
                  </a:lnTo>
                  <a:lnTo>
                    <a:pt x="175" y="174"/>
                  </a:lnTo>
                  <a:lnTo>
                    <a:pt x="178" y="170"/>
                  </a:lnTo>
                  <a:lnTo>
                    <a:pt x="182" y="166"/>
                  </a:lnTo>
                  <a:lnTo>
                    <a:pt x="184" y="162"/>
                  </a:lnTo>
                  <a:lnTo>
                    <a:pt x="188" y="160"/>
                  </a:lnTo>
                  <a:lnTo>
                    <a:pt x="193" y="159"/>
                  </a:lnTo>
                  <a:lnTo>
                    <a:pt x="198" y="156"/>
                  </a:lnTo>
                  <a:lnTo>
                    <a:pt x="202" y="152"/>
                  </a:lnTo>
                  <a:lnTo>
                    <a:pt x="208" y="150"/>
                  </a:lnTo>
                  <a:lnTo>
                    <a:pt x="217" y="149"/>
                  </a:lnTo>
                  <a:lnTo>
                    <a:pt x="213" y="147"/>
                  </a:lnTo>
                  <a:lnTo>
                    <a:pt x="211" y="147"/>
                  </a:lnTo>
                  <a:lnTo>
                    <a:pt x="207" y="146"/>
                  </a:lnTo>
                  <a:lnTo>
                    <a:pt x="219" y="141"/>
                  </a:lnTo>
                  <a:lnTo>
                    <a:pt x="228" y="134"/>
                  </a:lnTo>
                  <a:lnTo>
                    <a:pt x="236" y="125"/>
                  </a:lnTo>
                  <a:lnTo>
                    <a:pt x="244" y="117"/>
                  </a:lnTo>
                  <a:lnTo>
                    <a:pt x="248" y="110"/>
                  </a:lnTo>
                  <a:lnTo>
                    <a:pt x="249" y="106"/>
                  </a:lnTo>
                  <a:lnTo>
                    <a:pt x="249" y="103"/>
                  </a:lnTo>
                  <a:lnTo>
                    <a:pt x="252" y="101"/>
                  </a:lnTo>
                  <a:lnTo>
                    <a:pt x="252" y="100"/>
                  </a:lnTo>
                  <a:lnTo>
                    <a:pt x="253" y="98"/>
                  </a:lnTo>
                  <a:lnTo>
                    <a:pt x="254" y="96"/>
                  </a:lnTo>
                  <a:lnTo>
                    <a:pt x="254" y="95"/>
                  </a:lnTo>
                  <a:lnTo>
                    <a:pt x="256" y="93"/>
                  </a:lnTo>
                  <a:lnTo>
                    <a:pt x="256" y="92"/>
                  </a:lnTo>
                  <a:lnTo>
                    <a:pt x="260" y="86"/>
                  </a:lnTo>
                  <a:lnTo>
                    <a:pt x="263" y="81"/>
                  </a:lnTo>
                  <a:lnTo>
                    <a:pt x="268" y="77"/>
                  </a:lnTo>
                  <a:lnTo>
                    <a:pt x="275" y="74"/>
                  </a:lnTo>
                  <a:lnTo>
                    <a:pt x="283" y="68"/>
                  </a:lnTo>
                  <a:lnTo>
                    <a:pt x="292" y="59"/>
                  </a:lnTo>
                  <a:lnTo>
                    <a:pt x="297" y="49"/>
                  </a:lnTo>
                  <a:lnTo>
                    <a:pt x="300" y="51"/>
                  </a:lnTo>
                  <a:lnTo>
                    <a:pt x="302" y="51"/>
                  </a:lnTo>
                  <a:lnTo>
                    <a:pt x="305" y="48"/>
                  </a:lnTo>
                  <a:lnTo>
                    <a:pt x="307" y="43"/>
                  </a:lnTo>
                  <a:lnTo>
                    <a:pt x="310" y="40"/>
                  </a:lnTo>
                  <a:lnTo>
                    <a:pt x="308" y="39"/>
                  </a:lnTo>
                  <a:lnTo>
                    <a:pt x="303" y="39"/>
                  </a:lnTo>
                  <a:lnTo>
                    <a:pt x="305" y="37"/>
                  </a:lnTo>
                  <a:lnTo>
                    <a:pt x="307" y="34"/>
                  </a:lnTo>
                  <a:lnTo>
                    <a:pt x="310" y="33"/>
                  </a:lnTo>
                  <a:lnTo>
                    <a:pt x="317" y="33"/>
                  </a:lnTo>
                  <a:lnTo>
                    <a:pt x="321" y="32"/>
                  </a:lnTo>
                  <a:lnTo>
                    <a:pt x="320" y="30"/>
                  </a:lnTo>
                  <a:lnTo>
                    <a:pt x="318" y="30"/>
                  </a:lnTo>
                  <a:lnTo>
                    <a:pt x="317" y="29"/>
                  </a:lnTo>
                  <a:lnTo>
                    <a:pt x="320" y="27"/>
                  </a:lnTo>
                  <a:lnTo>
                    <a:pt x="324" y="25"/>
                  </a:lnTo>
                  <a:lnTo>
                    <a:pt x="327" y="25"/>
                  </a:lnTo>
                  <a:lnTo>
                    <a:pt x="331" y="24"/>
                  </a:lnTo>
                  <a:lnTo>
                    <a:pt x="335" y="24"/>
                  </a:lnTo>
                  <a:lnTo>
                    <a:pt x="335" y="29"/>
                  </a:lnTo>
                  <a:lnTo>
                    <a:pt x="337" y="28"/>
                  </a:lnTo>
                  <a:lnTo>
                    <a:pt x="339" y="27"/>
                  </a:lnTo>
                  <a:lnTo>
                    <a:pt x="340" y="24"/>
                  </a:lnTo>
                  <a:lnTo>
                    <a:pt x="346" y="18"/>
                  </a:lnTo>
                  <a:lnTo>
                    <a:pt x="350" y="18"/>
                  </a:lnTo>
                  <a:lnTo>
                    <a:pt x="350" y="24"/>
                  </a:lnTo>
                  <a:lnTo>
                    <a:pt x="356" y="18"/>
                  </a:lnTo>
                  <a:lnTo>
                    <a:pt x="362" y="17"/>
                  </a:lnTo>
                  <a:lnTo>
                    <a:pt x="370" y="13"/>
                  </a:lnTo>
                  <a:lnTo>
                    <a:pt x="367" y="12"/>
                  </a:lnTo>
                  <a:lnTo>
                    <a:pt x="365" y="12"/>
                  </a:lnTo>
                  <a:lnTo>
                    <a:pt x="364" y="10"/>
                  </a:lnTo>
                  <a:lnTo>
                    <a:pt x="364" y="8"/>
                  </a:lnTo>
                  <a:lnTo>
                    <a:pt x="366" y="5"/>
                  </a:lnTo>
                  <a:lnTo>
                    <a:pt x="369" y="5"/>
                  </a:lnTo>
                  <a:lnTo>
                    <a:pt x="371" y="4"/>
                  </a:lnTo>
                  <a:lnTo>
                    <a:pt x="372" y="3"/>
                  </a:lnTo>
                  <a:lnTo>
                    <a:pt x="375" y="5"/>
                  </a:lnTo>
                  <a:lnTo>
                    <a:pt x="380" y="8"/>
                  </a:lnTo>
                  <a:lnTo>
                    <a:pt x="385" y="6"/>
                  </a:lnTo>
                  <a:lnTo>
                    <a:pt x="390" y="4"/>
                  </a:lnTo>
                  <a:lnTo>
                    <a:pt x="396" y="3"/>
                  </a:lnTo>
                  <a:lnTo>
                    <a:pt x="401" y="1"/>
                  </a:lnTo>
                  <a:lnTo>
                    <a:pt x="403" y="3"/>
                  </a:lnTo>
                  <a:lnTo>
                    <a:pt x="403" y="5"/>
                  </a:lnTo>
                  <a:lnTo>
                    <a:pt x="396" y="12"/>
                  </a:lnTo>
                  <a:lnTo>
                    <a:pt x="394" y="17"/>
                  </a:lnTo>
                  <a:lnTo>
                    <a:pt x="396" y="17"/>
                  </a:lnTo>
                  <a:lnTo>
                    <a:pt x="399" y="15"/>
                  </a:lnTo>
                  <a:lnTo>
                    <a:pt x="401" y="13"/>
                  </a:lnTo>
                  <a:lnTo>
                    <a:pt x="404" y="12"/>
                  </a:lnTo>
                  <a:lnTo>
                    <a:pt x="406" y="8"/>
                  </a:lnTo>
                  <a:lnTo>
                    <a:pt x="409" y="6"/>
                  </a:lnTo>
                  <a:lnTo>
                    <a:pt x="411" y="4"/>
                  </a:lnTo>
                  <a:lnTo>
                    <a:pt x="413" y="8"/>
                  </a:lnTo>
                  <a:lnTo>
                    <a:pt x="413" y="12"/>
                  </a:lnTo>
                  <a:lnTo>
                    <a:pt x="416" y="8"/>
                  </a:lnTo>
                  <a:lnTo>
                    <a:pt x="419" y="6"/>
                  </a:lnTo>
                  <a:lnTo>
                    <a:pt x="423" y="4"/>
                  </a:lnTo>
                  <a:lnTo>
                    <a:pt x="425" y="3"/>
                  </a:lnTo>
                  <a:lnTo>
                    <a:pt x="4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sp>
        <p:nvSpPr>
          <p:cNvPr id="194" name="TextBox 193">
            <a:extLst>
              <a:ext uri="{FF2B5EF4-FFF2-40B4-BE49-F238E27FC236}">
                <a16:creationId xmlns:a16="http://schemas.microsoft.com/office/drawing/2014/main" id="{C0A5618B-F5DA-E44B-A93D-C716FB815324}"/>
              </a:ext>
            </a:extLst>
          </p:cNvPr>
          <p:cNvSpPr txBox="1"/>
          <p:nvPr/>
        </p:nvSpPr>
        <p:spPr>
          <a:xfrm flipH="1">
            <a:off x="9517625" y="1915456"/>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Asia: 0</a:t>
            </a:r>
            <a:endParaRPr lang="en-US" dirty="0">
              <a:solidFill>
                <a:srgbClr val="000000"/>
              </a:solidFill>
              <a:latin typeface="Arial"/>
              <a:cs typeface="Arial"/>
            </a:endParaRPr>
          </a:p>
        </p:txBody>
      </p:sp>
      <p:grpSp>
        <p:nvGrpSpPr>
          <p:cNvPr id="195" name="Group 194">
            <a:extLst>
              <a:ext uri="{FF2B5EF4-FFF2-40B4-BE49-F238E27FC236}">
                <a16:creationId xmlns:a16="http://schemas.microsoft.com/office/drawing/2014/main" id="{6938DE47-8CE2-5343-B137-11152DC8EED6}"/>
              </a:ext>
            </a:extLst>
          </p:cNvPr>
          <p:cNvGrpSpPr/>
          <p:nvPr/>
        </p:nvGrpSpPr>
        <p:grpSpPr>
          <a:xfrm>
            <a:off x="7906938" y="2724636"/>
            <a:ext cx="421772" cy="758291"/>
            <a:chOff x="1800640" y="3265277"/>
            <a:chExt cx="510344" cy="917532"/>
          </a:xfrm>
        </p:grpSpPr>
        <p:sp>
          <p:nvSpPr>
            <p:cNvPr id="196" name="Oval 195">
              <a:extLst>
                <a:ext uri="{FF2B5EF4-FFF2-40B4-BE49-F238E27FC236}">
                  <a16:creationId xmlns:a16="http://schemas.microsoft.com/office/drawing/2014/main" id="{477F9DE0-7A49-3946-A4F0-1FB96B86A184}"/>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197" name="Freeform 196">
              <a:extLst>
                <a:ext uri="{FF2B5EF4-FFF2-40B4-BE49-F238E27FC236}">
                  <a16:creationId xmlns:a16="http://schemas.microsoft.com/office/drawing/2014/main" id="{D00614BA-BE65-0A45-9B28-C852473F7EF3}"/>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198" name="Group 197">
            <a:extLst>
              <a:ext uri="{FF2B5EF4-FFF2-40B4-BE49-F238E27FC236}">
                <a16:creationId xmlns:a16="http://schemas.microsoft.com/office/drawing/2014/main" id="{E6965058-EDAF-C941-BD65-7FEA86DD9E34}"/>
              </a:ext>
            </a:extLst>
          </p:cNvPr>
          <p:cNvGrpSpPr/>
          <p:nvPr/>
        </p:nvGrpSpPr>
        <p:grpSpPr>
          <a:xfrm>
            <a:off x="5849260" y="3514786"/>
            <a:ext cx="421772" cy="758291"/>
            <a:chOff x="1800640" y="3265277"/>
            <a:chExt cx="510344" cy="917532"/>
          </a:xfrm>
        </p:grpSpPr>
        <p:sp>
          <p:nvSpPr>
            <p:cNvPr id="199" name="Oval 198">
              <a:extLst>
                <a:ext uri="{FF2B5EF4-FFF2-40B4-BE49-F238E27FC236}">
                  <a16:creationId xmlns:a16="http://schemas.microsoft.com/office/drawing/2014/main" id="{C2DF186D-CAFD-2049-A42F-BD82EF7B0F2D}"/>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00" name="Freeform 199">
              <a:extLst>
                <a:ext uri="{FF2B5EF4-FFF2-40B4-BE49-F238E27FC236}">
                  <a16:creationId xmlns:a16="http://schemas.microsoft.com/office/drawing/2014/main" id="{54BF06C5-DEB5-F447-B20B-F0B39A841E2C}"/>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201" name="Group 200">
            <a:extLst>
              <a:ext uri="{FF2B5EF4-FFF2-40B4-BE49-F238E27FC236}">
                <a16:creationId xmlns:a16="http://schemas.microsoft.com/office/drawing/2014/main" id="{C294FA88-6052-B54B-AA85-1BEAE7689F8D}"/>
              </a:ext>
            </a:extLst>
          </p:cNvPr>
          <p:cNvGrpSpPr/>
          <p:nvPr/>
        </p:nvGrpSpPr>
        <p:grpSpPr>
          <a:xfrm>
            <a:off x="3695699" y="2349116"/>
            <a:ext cx="421772" cy="758291"/>
            <a:chOff x="1800640" y="3265277"/>
            <a:chExt cx="510344" cy="917532"/>
          </a:xfrm>
        </p:grpSpPr>
        <p:sp>
          <p:nvSpPr>
            <p:cNvPr id="202" name="Oval 201">
              <a:extLst>
                <a:ext uri="{FF2B5EF4-FFF2-40B4-BE49-F238E27FC236}">
                  <a16:creationId xmlns:a16="http://schemas.microsoft.com/office/drawing/2014/main" id="{2FC58EDF-70D9-EA45-A6A9-3560A14951C2}"/>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03" name="Freeform 202">
              <a:extLst>
                <a:ext uri="{FF2B5EF4-FFF2-40B4-BE49-F238E27FC236}">
                  <a16:creationId xmlns:a16="http://schemas.microsoft.com/office/drawing/2014/main" id="{3038F6AA-BB88-2545-8829-EEC9A2D3E47F}"/>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204" name="Group 203">
            <a:extLst>
              <a:ext uri="{FF2B5EF4-FFF2-40B4-BE49-F238E27FC236}">
                <a16:creationId xmlns:a16="http://schemas.microsoft.com/office/drawing/2014/main" id="{7ACA9973-9E4C-CB48-AE37-625047522FFE}"/>
              </a:ext>
            </a:extLst>
          </p:cNvPr>
          <p:cNvGrpSpPr/>
          <p:nvPr/>
        </p:nvGrpSpPr>
        <p:grpSpPr>
          <a:xfrm>
            <a:off x="8116069" y="4008241"/>
            <a:ext cx="421772" cy="758291"/>
            <a:chOff x="1800640" y="3265277"/>
            <a:chExt cx="510344" cy="917532"/>
          </a:xfrm>
        </p:grpSpPr>
        <p:sp>
          <p:nvSpPr>
            <p:cNvPr id="205" name="Oval 204">
              <a:extLst>
                <a:ext uri="{FF2B5EF4-FFF2-40B4-BE49-F238E27FC236}">
                  <a16:creationId xmlns:a16="http://schemas.microsoft.com/office/drawing/2014/main" id="{CEF57D60-B01B-134E-945A-33FB152142BA}"/>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06" name="Freeform 205">
              <a:extLst>
                <a:ext uri="{FF2B5EF4-FFF2-40B4-BE49-F238E27FC236}">
                  <a16:creationId xmlns:a16="http://schemas.microsoft.com/office/drawing/2014/main" id="{452421F5-A7F1-2E41-BB02-F2C9799AD4BB}"/>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207" name="Group 206">
            <a:extLst>
              <a:ext uri="{FF2B5EF4-FFF2-40B4-BE49-F238E27FC236}">
                <a16:creationId xmlns:a16="http://schemas.microsoft.com/office/drawing/2014/main" id="{A75C61BD-192D-5248-8E1D-E0F31989724B}"/>
              </a:ext>
            </a:extLst>
          </p:cNvPr>
          <p:cNvGrpSpPr/>
          <p:nvPr/>
        </p:nvGrpSpPr>
        <p:grpSpPr>
          <a:xfrm>
            <a:off x="4569777" y="3944315"/>
            <a:ext cx="421772" cy="758291"/>
            <a:chOff x="1800640" y="3265277"/>
            <a:chExt cx="510344" cy="917532"/>
          </a:xfrm>
        </p:grpSpPr>
        <p:sp>
          <p:nvSpPr>
            <p:cNvPr id="208" name="Oval 207">
              <a:extLst>
                <a:ext uri="{FF2B5EF4-FFF2-40B4-BE49-F238E27FC236}">
                  <a16:creationId xmlns:a16="http://schemas.microsoft.com/office/drawing/2014/main" id="{64207E74-9584-184F-AFD1-6D1B13A9BFDC}"/>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09" name="Freeform 208">
              <a:extLst>
                <a:ext uri="{FF2B5EF4-FFF2-40B4-BE49-F238E27FC236}">
                  <a16:creationId xmlns:a16="http://schemas.microsoft.com/office/drawing/2014/main" id="{121DBAE0-722B-9648-B349-A314807D0BC8}"/>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grpSp>
        <p:nvGrpSpPr>
          <p:cNvPr id="210" name="Group 209">
            <a:extLst>
              <a:ext uri="{FF2B5EF4-FFF2-40B4-BE49-F238E27FC236}">
                <a16:creationId xmlns:a16="http://schemas.microsoft.com/office/drawing/2014/main" id="{CA57439E-A452-AB40-A084-CE434EED807B}"/>
              </a:ext>
            </a:extLst>
          </p:cNvPr>
          <p:cNvGrpSpPr/>
          <p:nvPr/>
        </p:nvGrpSpPr>
        <p:grpSpPr>
          <a:xfrm>
            <a:off x="2813825" y="4241840"/>
            <a:ext cx="2296512" cy="2217291"/>
            <a:chOff x="2689620" y="2694229"/>
            <a:chExt cx="2296512" cy="2217291"/>
          </a:xfrm>
        </p:grpSpPr>
        <p:sp>
          <p:nvSpPr>
            <p:cNvPr id="211" name="Arc 210">
              <a:extLst>
                <a:ext uri="{FF2B5EF4-FFF2-40B4-BE49-F238E27FC236}">
                  <a16:creationId xmlns:a16="http://schemas.microsoft.com/office/drawing/2014/main" id="{781935E0-5D97-424C-AC4B-FC2D41D8CBFA}"/>
                </a:ext>
              </a:extLst>
            </p:cNvPr>
            <p:cNvSpPr/>
            <p:nvPr/>
          </p:nvSpPr>
          <p:spPr>
            <a:xfrm rot="17505763">
              <a:off x="2768841" y="2694229"/>
              <a:ext cx="2217291" cy="2217291"/>
            </a:xfrm>
            <a:prstGeom prst="arc">
              <a:avLst>
                <a:gd name="adj1" fmla="val 15665865"/>
                <a:gd name="adj2" fmla="val 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12" name="Isosceles Triangle 236">
              <a:extLst>
                <a:ext uri="{FF2B5EF4-FFF2-40B4-BE49-F238E27FC236}">
                  <a16:creationId xmlns:a16="http://schemas.microsoft.com/office/drawing/2014/main" id="{0B9BEFE3-F460-9343-832F-6393929C6198}"/>
                </a:ext>
              </a:extLst>
            </p:cNvPr>
            <p:cNvSpPr/>
            <p:nvPr/>
          </p:nvSpPr>
          <p:spPr>
            <a:xfrm rot="11622702">
              <a:off x="2689620" y="3547530"/>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grpSp>
      <p:grpSp>
        <p:nvGrpSpPr>
          <p:cNvPr id="213" name="Group 212">
            <a:extLst>
              <a:ext uri="{FF2B5EF4-FFF2-40B4-BE49-F238E27FC236}">
                <a16:creationId xmlns:a16="http://schemas.microsoft.com/office/drawing/2014/main" id="{F82026BE-8CE8-9343-977A-BCEEB71236A6}"/>
              </a:ext>
            </a:extLst>
          </p:cNvPr>
          <p:cNvGrpSpPr/>
          <p:nvPr/>
        </p:nvGrpSpPr>
        <p:grpSpPr>
          <a:xfrm flipH="1">
            <a:off x="8138805" y="2094462"/>
            <a:ext cx="2217291" cy="2296124"/>
            <a:chOff x="2768841" y="2615396"/>
            <a:chExt cx="2217291" cy="2296124"/>
          </a:xfrm>
        </p:grpSpPr>
        <p:sp>
          <p:nvSpPr>
            <p:cNvPr id="214" name="Arc 213">
              <a:extLst>
                <a:ext uri="{FF2B5EF4-FFF2-40B4-BE49-F238E27FC236}">
                  <a16:creationId xmlns:a16="http://schemas.microsoft.com/office/drawing/2014/main" id="{D7CC9BC9-6A87-FB4C-8E9F-D93C11C8C55B}"/>
                </a:ext>
              </a:extLst>
            </p:cNvPr>
            <p:cNvSpPr/>
            <p:nvPr/>
          </p:nvSpPr>
          <p:spPr>
            <a:xfrm rot="17505763">
              <a:off x="2768841" y="2694229"/>
              <a:ext cx="2217291" cy="2217291"/>
            </a:xfrm>
            <a:prstGeom prst="arc">
              <a:avLst>
                <a:gd name="adj1" fmla="val 20095836"/>
                <a:gd name="adj2" fmla="val 2121718"/>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15" name="Isosceles Triangle 242">
              <a:extLst>
                <a:ext uri="{FF2B5EF4-FFF2-40B4-BE49-F238E27FC236}">
                  <a16:creationId xmlns:a16="http://schemas.microsoft.com/office/drawing/2014/main" id="{AB89AE20-C41D-5F42-86D4-17EF0FB61D75}"/>
                </a:ext>
              </a:extLst>
            </p:cNvPr>
            <p:cNvSpPr/>
            <p:nvPr/>
          </p:nvSpPr>
          <p:spPr>
            <a:xfrm rot="15222702">
              <a:off x="3647517" y="2640027"/>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grpSp>
      <p:grpSp>
        <p:nvGrpSpPr>
          <p:cNvPr id="216" name="Group 215">
            <a:extLst>
              <a:ext uri="{FF2B5EF4-FFF2-40B4-BE49-F238E27FC236}">
                <a16:creationId xmlns:a16="http://schemas.microsoft.com/office/drawing/2014/main" id="{5DAF4CE6-4043-CB45-8D7E-E9B53E661C3B}"/>
              </a:ext>
            </a:extLst>
          </p:cNvPr>
          <p:cNvGrpSpPr/>
          <p:nvPr/>
        </p:nvGrpSpPr>
        <p:grpSpPr>
          <a:xfrm>
            <a:off x="2010780" y="2361981"/>
            <a:ext cx="2217291" cy="2217291"/>
            <a:chOff x="2768841" y="2694229"/>
            <a:chExt cx="2217291" cy="2217291"/>
          </a:xfrm>
        </p:grpSpPr>
        <p:sp>
          <p:nvSpPr>
            <p:cNvPr id="217" name="Arc 216">
              <a:extLst>
                <a:ext uri="{FF2B5EF4-FFF2-40B4-BE49-F238E27FC236}">
                  <a16:creationId xmlns:a16="http://schemas.microsoft.com/office/drawing/2014/main" id="{FB738918-54F4-DC4F-B84B-CE96AD0BDECF}"/>
                </a:ext>
              </a:extLst>
            </p:cNvPr>
            <p:cNvSpPr/>
            <p:nvPr/>
          </p:nvSpPr>
          <p:spPr>
            <a:xfrm rot="17505763">
              <a:off x="2768841" y="2694229"/>
              <a:ext cx="2217291" cy="2217291"/>
            </a:xfrm>
            <a:prstGeom prst="arc">
              <a:avLst>
                <a:gd name="adj1" fmla="val 18038346"/>
                <a:gd name="adj2" fmla="val 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18" name="Isosceles Triangle 245">
              <a:extLst>
                <a:ext uri="{FF2B5EF4-FFF2-40B4-BE49-F238E27FC236}">
                  <a16:creationId xmlns:a16="http://schemas.microsoft.com/office/drawing/2014/main" id="{20ED2C5A-9D87-7E42-8B24-87748DF85B67}"/>
                </a:ext>
              </a:extLst>
            </p:cNvPr>
            <p:cNvSpPr/>
            <p:nvPr/>
          </p:nvSpPr>
          <p:spPr>
            <a:xfrm rot="13422702">
              <a:off x="3065761" y="2900661"/>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grpSp>
      <p:grpSp>
        <p:nvGrpSpPr>
          <p:cNvPr id="220" name="Group 219">
            <a:extLst>
              <a:ext uri="{FF2B5EF4-FFF2-40B4-BE49-F238E27FC236}">
                <a16:creationId xmlns:a16="http://schemas.microsoft.com/office/drawing/2014/main" id="{0C9DAC46-6E99-1341-9BD4-CF6D013E5F0E}"/>
              </a:ext>
            </a:extLst>
          </p:cNvPr>
          <p:cNvGrpSpPr/>
          <p:nvPr/>
        </p:nvGrpSpPr>
        <p:grpSpPr>
          <a:xfrm>
            <a:off x="5540994" y="3909810"/>
            <a:ext cx="2296512" cy="2217291"/>
            <a:chOff x="2689620" y="2694229"/>
            <a:chExt cx="2296512" cy="2217291"/>
          </a:xfrm>
        </p:grpSpPr>
        <p:sp>
          <p:nvSpPr>
            <p:cNvPr id="221" name="Arc 220">
              <a:extLst>
                <a:ext uri="{FF2B5EF4-FFF2-40B4-BE49-F238E27FC236}">
                  <a16:creationId xmlns:a16="http://schemas.microsoft.com/office/drawing/2014/main" id="{A9CC11ED-B50C-5E40-919A-7E4E2D950786}"/>
                </a:ext>
              </a:extLst>
            </p:cNvPr>
            <p:cNvSpPr/>
            <p:nvPr/>
          </p:nvSpPr>
          <p:spPr>
            <a:xfrm rot="17505763">
              <a:off x="2768841" y="2694229"/>
              <a:ext cx="2217291" cy="2217291"/>
            </a:xfrm>
            <a:prstGeom prst="arc">
              <a:avLst>
                <a:gd name="adj1" fmla="val 15665865"/>
                <a:gd name="adj2" fmla="val 17565889"/>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22" name="Isosceles Triangle 249">
              <a:extLst>
                <a:ext uri="{FF2B5EF4-FFF2-40B4-BE49-F238E27FC236}">
                  <a16:creationId xmlns:a16="http://schemas.microsoft.com/office/drawing/2014/main" id="{83C44696-806A-1E43-993D-03AE3815E247}"/>
                </a:ext>
              </a:extLst>
            </p:cNvPr>
            <p:cNvSpPr/>
            <p:nvPr/>
          </p:nvSpPr>
          <p:spPr>
            <a:xfrm rot="11622702">
              <a:off x="2689620" y="3547530"/>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grpSp>
      <p:grpSp>
        <p:nvGrpSpPr>
          <p:cNvPr id="223" name="Group 222">
            <a:extLst>
              <a:ext uri="{FF2B5EF4-FFF2-40B4-BE49-F238E27FC236}">
                <a16:creationId xmlns:a16="http://schemas.microsoft.com/office/drawing/2014/main" id="{F6A94A0B-F9F0-FD4A-83F0-8D1FA03C2EC0}"/>
              </a:ext>
            </a:extLst>
          </p:cNvPr>
          <p:cNvGrpSpPr/>
          <p:nvPr/>
        </p:nvGrpSpPr>
        <p:grpSpPr>
          <a:xfrm>
            <a:off x="6117836" y="2473146"/>
            <a:ext cx="421772" cy="758291"/>
            <a:chOff x="1800640" y="3265277"/>
            <a:chExt cx="510344" cy="917532"/>
          </a:xfrm>
        </p:grpSpPr>
        <p:sp>
          <p:nvSpPr>
            <p:cNvPr id="224" name="Oval 223">
              <a:extLst>
                <a:ext uri="{FF2B5EF4-FFF2-40B4-BE49-F238E27FC236}">
                  <a16:creationId xmlns:a16="http://schemas.microsoft.com/office/drawing/2014/main" id="{77D8C286-BDE8-4A44-9AE0-EB0CD49F2553}"/>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25" name="Freeform 224">
              <a:extLst>
                <a:ext uri="{FF2B5EF4-FFF2-40B4-BE49-F238E27FC236}">
                  <a16:creationId xmlns:a16="http://schemas.microsoft.com/office/drawing/2014/main" id="{2450E582-D43B-8F48-93F6-3A23D7598F77}"/>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Arial"/>
                <a:cs typeface="Arial"/>
              </a:endParaRPr>
            </a:p>
          </p:txBody>
        </p:sp>
      </p:grpSp>
      <p:sp>
        <p:nvSpPr>
          <p:cNvPr id="226" name="Arc 225">
            <a:extLst>
              <a:ext uri="{FF2B5EF4-FFF2-40B4-BE49-F238E27FC236}">
                <a16:creationId xmlns:a16="http://schemas.microsoft.com/office/drawing/2014/main" id="{F5AF325E-D6CB-7A4C-AA65-4FD29DCD4A7F}"/>
              </a:ext>
            </a:extLst>
          </p:cNvPr>
          <p:cNvSpPr/>
          <p:nvPr/>
        </p:nvSpPr>
        <p:spPr>
          <a:xfrm rot="4094237" flipH="1">
            <a:off x="6090202" y="1896354"/>
            <a:ext cx="2217291" cy="2217291"/>
          </a:xfrm>
          <a:prstGeom prst="arc">
            <a:avLst>
              <a:gd name="adj1" fmla="val 20095836"/>
              <a:gd name="adj2" fmla="val 2121718"/>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27" name="Isosceles Triangle 242">
            <a:extLst>
              <a:ext uri="{FF2B5EF4-FFF2-40B4-BE49-F238E27FC236}">
                <a16:creationId xmlns:a16="http://schemas.microsoft.com/office/drawing/2014/main" id="{1C8321BF-AE67-2441-988B-5F7ACB1E17C9}"/>
              </a:ext>
            </a:extLst>
          </p:cNvPr>
          <p:cNvSpPr/>
          <p:nvPr/>
        </p:nvSpPr>
        <p:spPr>
          <a:xfrm rot="6377298" flipH="1">
            <a:off x="7263173" y="1840760"/>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28" name="Arc 227">
            <a:extLst>
              <a:ext uri="{FF2B5EF4-FFF2-40B4-BE49-F238E27FC236}">
                <a16:creationId xmlns:a16="http://schemas.microsoft.com/office/drawing/2014/main" id="{F1637745-05A4-F04C-947C-55DC5C7A7575}"/>
              </a:ext>
            </a:extLst>
          </p:cNvPr>
          <p:cNvSpPr/>
          <p:nvPr/>
        </p:nvSpPr>
        <p:spPr>
          <a:xfrm rot="4094237" flipH="1">
            <a:off x="8347385" y="3538969"/>
            <a:ext cx="2217291" cy="2217291"/>
          </a:xfrm>
          <a:prstGeom prst="arc">
            <a:avLst>
              <a:gd name="adj1" fmla="val 20095836"/>
              <a:gd name="adj2" fmla="val 2121718"/>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a:cs typeface="Arial"/>
            </a:endParaRPr>
          </a:p>
        </p:txBody>
      </p:sp>
      <p:sp>
        <p:nvSpPr>
          <p:cNvPr id="229" name="Isosceles Triangle 242">
            <a:extLst>
              <a:ext uri="{FF2B5EF4-FFF2-40B4-BE49-F238E27FC236}">
                <a16:creationId xmlns:a16="http://schemas.microsoft.com/office/drawing/2014/main" id="{6C2C8820-4E30-9547-8456-6CC39A163943}"/>
              </a:ext>
            </a:extLst>
          </p:cNvPr>
          <p:cNvSpPr/>
          <p:nvPr/>
        </p:nvSpPr>
        <p:spPr>
          <a:xfrm rot="6377298" flipH="1">
            <a:off x="9493114" y="3474200"/>
            <a:ext cx="197052" cy="14779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cs typeface="Arial"/>
            </a:endParaRPr>
          </a:p>
        </p:txBody>
      </p:sp>
      <p:sp>
        <p:nvSpPr>
          <p:cNvPr id="230" name="TextBox 229">
            <a:extLst>
              <a:ext uri="{FF2B5EF4-FFF2-40B4-BE49-F238E27FC236}">
                <a16:creationId xmlns:a16="http://schemas.microsoft.com/office/drawing/2014/main" id="{69C2B955-D1B7-5C47-99E8-66F73D6A22EB}"/>
              </a:ext>
            </a:extLst>
          </p:cNvPr>
          <p:cNvSpPr txBox="1"/>
          <p:nvPr/>
        </p:nvSpPr>
        <p:spPr>
          <a:xfrm flipH="1">
            <a:off x="9684014" y="3393114"/>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Australia: 0</a:t>
            </a:r>
            <a:endParaRPr lang="en-US" dirty="0">
              <a:solidFill>
                <a:srgbClr val="000000"/>
              </a:solidFill>
              <a:latin typeface="Arial"/>
              <a:cs typeface="Arial"/>
            </a:endParaRPr>
          </a:p>
        </p:txBody>
      </p:sp>
      <p:sp>
        <p:nvSpPr>
          <p:cNvPr id="231" name="TextBox 230">
            <a:extLst>
              <a:ext uri="{FF2B5EF4-FFF2-40B4-BE49-F238E27FC236}">
                <a16:creationId xmlns:a16="http://schemas.microsoft.com/office/drawing/2014/main" id="{7E686CF9-09D0-6143-ABC3-1A16ADDE8637}"/>
              </a:ext>
            </a:extLst>
          </p:cNvPr>
          <p:cNvSpPr txBox="1"/>
          <p:nvPr/>
        </p:nvSpPr>
        <p:spPr>
          <a:xfrm flipH="1">
            <a:off x="7460262" y="1659136"/>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Europe: 9</a:t>
            </a:r>
            <a:endParaRPr lang="en-US" dirty="0">
              <a:solidFill>
                <a:srgbClr val="000000"/>
              </a:solidFill>
              <a:latin typeface="Arial"/>
              <a:cs typeface="Arial"/>
            </a:endParaRPr>
          </a:p>
        </p:txBody>
      </p:sp>
      <p:sp>
        <p:nvSpPr>
          <p:cNvPr id="232" name="TextBox 231">
            <a:extLst>
              <a:ext uri="{FF2B5EF4-FFF2-40B4-BE49-F238E27FC236}">
                <a16:creationId xmlns:a16="http://schemas.microsoft.com/office/drawing/2014/main" id="{CA8523FC-CC42-A647-B6B4-4B77C46FA1C0}"/>
              </a:ext>
            </a:extLst>
          </p:cNvPr>
          <p:cNvSpPr txBox="1"/>
          <p:nvPr/>
        </p:nvSpPr>
        <p:spPr>
          <a:xfrm flipH="1">
            <a:off x="9510846" y="4445675"/>
            <a:ext cx="2133871" cy="2031325"/>
          </a:xfrm>
          <a:prstGeom prst="rect">
            <a:avLst/>
          </a:prstGeom>
          <a:noFill/>
        </p:spPr>
        <p:txBody>
          <a:bodyPr wrap="square" rtlCol="0">
            <a:spAutoFit/>
          </a:bodyPr>
          <a:lstStyle/>
          <a:p>
            <a:r>
              <a:rPr lang="en-US" b="1" kern="0" dirty="0">
                <a:solidFill>
                  <a:srgbClr val="000000"/>
                </a:solidFill>
                <a:latin typeface="Arial" pitchFamily="34" charset="0"/>
                <a:cs typeface="Arial" pitchFamily="34" charset="0"/>
              </a:rPr>
              <a:t>European Cases</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Spain: 3</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Switzerland 2</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UK 1</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Ireland 1</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Netherlands 1</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Italy 1</a:t>
            </a:r>
            <a:endParaRPr lang="en-US" dirty="0">
              <a:solidFill>
                <a:srgbClr val="000000"/>
              </a:solidFill>
              <a:latin typeface="Arial"/>
              <a:cs typeface="Arial"/>
            </a:endParaRPr>
          </a:p>
        </p:txBody>
      </p:sp>
      <p:sp>
        <p:nvSpPr>
          <p:cNvPr id="233" name="TextBox 232">
            <a:extLst>
              <a:ext uri="{FF2B5EF4-FFF2-40B4-BE49-F238E27FC236}">
                <a16:creationId xmlns:a16="http://schemas.microsoft.com/office/drawing/2014/main" id="{CC8A5DA4-6B7E-2145-9257-1A34A37EC945}"/>
              </a:ext>
            </a:extLst>
          </p:cNvPr>
          <p:cNvSpPr txBox="1"/>
          <p:nvPr/>
        </p:nvSpPr>
        <p:spPr>
          <a:xfrm flipH="1">
            <a:off x="4935565" y="5015478"/>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Africa: 0</a:t>
            </a:r>
            <a:endParaRPr lang="en-US" dirty="0">
              <a:solidFill>
                <a:srgbClr val="000000"/>
              </a:solidFill>
              <a:latin typeface="Arial"/>
              <a:cs typeface="Arial"/>
            </a:endParaRPr>
          </a:p>
        </p:txBody>
      </p:sp>
      <p:sp>
        <p:nvSpPr>
          <p:cNvPr id="234" name="TextBox 233">
            <a:extLst>
              <a:ext uri="{FF2B5EF4-FFF2-40B4-BE49-F238E27FC236}">
                <a16:creationId xmlns:a16="http://schemas.microsoft.com/office/drawing/2014/main" id="{0445CD03-EC7D-4045-B165-390993BEC015}"/>
              </a:ext>
            </a:extLst>
          </p:cNvPr>
          <p:cNvSpPr txBox="1"/>
          <p:nvPr/>
        </p:nvSpPr>
        <p:spPr>
          <a:xfrm flipH="1">
            <a:off x="1944492" y="5307449"/>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South America: 0</a:t>
            </a:r>
            <a:endParaRPr lang="en-US" dirty="0">
              <a:solidFill>
                <a:srgbClr val="000000"/>
              </a:solidFill>
              <a:latin typeface="Arial"/>
              <a:cs typeface="Arial"/>
            </a:endParaRPr>
          </a:p>
        </p:txBody>
      </p:sp>
      <p:sp>
        <p:nvSpPr>
          <p:cNvPr id="235" name="TextBox 234">
            <a:extLst>
              <a:ext uri="{FF2B5EF4-FFF2-40B4-BE49-F238E27FC236}">
                <a16:creationId xmlns:a16="http://schemas.microsoft.com/office/drawing/2014/main" id="{4729F9B3-E208-7B41-9CE3-0481EF094457}"/>
              </a:ext>
            </a:extLst>
          </p:cNvPr>
          <p:cNvSpPr txBox="1"/>
          <p:nvPr/>
        </p:nvSpPr>
        <p:spPr>
          <a:xfrm flipH="1">
            <a:off x="519818" y="2682395"/>
            <a:ext cx="2133871" cy="369332"/>
          </a:xfrm>
          <a:prstGeom prst="rect">
            <a:avLst/>
          </a:prstGeom>
          <a:noFill/>
        </p:spPr>
        <p:txBody>
          <a:bodyPr wrap="square" rtlCol="0">
            <a:spAutoFit/>
          </a:bodyPr>
          <a:lstStyle/>
          <a:p>
            <a:r>
              <a:rPr lang="en-US" kern="0" dirty="0">
                <a:solidFill>
                  <a:srgbClr val="000000"/>
                </a:solidFill>
                <a:latin typeface="Arial" pitchFamily="34" charset="0"/>
                <a:cs typeface="Arial" pitchFamily="34" charset="0"/>
              </a:rPr>
              <a:t>North America: 6</a:t>
            </a:r>
            <a:endParaRPr lang="en-US" dirty="0">
              <a:solidFill>
                <a:srgbClr val="000000"/>
              </a:solidFill>
              <a:latin typeface="Arial"/>
              <a:cs typeface="Arial"/>
            </a:endParaRPr>
          </a:p>
        </p:txBody>
      </p:sp>
      <p:sp>
        <p:nvSpPr>
          <p:cNvPr id="236" name="TextBox 235">
            <a:extLst>
              <a:ext uri="{FF2B5EF4-FFF2-40B4-BE49-F238E27FC236}">
                <a16:creationId xmlns:a16="http://schemas.microsoft.com/office/drawing/2014/main" id="{C50FD5E4-7589-4E4F-A199-E5F429B83F13}"/>
              </a:ext>
            </a:extLst>
          </p:cNvPr>
          <p:cNvSpPr txBox="1"/>
          <p:nvPr/>
        </p:nvSpPr>
        <p:spPr>
          <a:xfrm flipH="1">
            <a:off x="356087" y="3693625"/>
            <a:ext cx="2598431" cy="923330"/>
          </a:xfrm>
          <a:prstGeom prst="rect">
            <a:avLst/>
          </a:prstGeom>
          <a:noFill/>
        </p:spPr>
        <p:txBody>
          <a:bodyPr wrap="square" rtlCol="0">
            <a:spAutoFit/>
          </a:bodyPr>
          <a:lstStyle/>
          <a:p>
            <a:r>
              <a:rPr lang="en-US" b="1" kern="0" dirty="0">
                <a:solidFill>
                  <a:srgbClr val="000000"/>
                </a:solidFill>
                <a:latin typeface="Arial" pitchFamily="34" charset="0"/>
                <a:cs typeface="Arial" pitchFamily="34" charset="0"/>
              </a:rPr>
              <a:t>North American Cases</a:t>
            </a:r>
          </a:p>
          <a:p>
            <a:pPr marL="285750" indent="-285750">
              <a:buFont typeface="Arial" panose="020B0604020202020204" pitchFamily="34" charset="0"/>
              <a:buChar char="•"/>
            </a:pPr>
            <a:r>
              <a:rPr lang="en-US" kern="0" dirty="0">
                <a:solidFill>
                  <a:srgbClr val="000000"/>
                </a:solidFill>
                <a:latin typeface="Arial" pitchFamily="34" charset="0"/>
                <a:cs typeface="Arial" pitchFamily="34" charset="0"/>
              </a:rPr>
              <a:t>USA: 6</a:t>
            </a:r>
            <a:endParaRPr lang="en-US" dirty="0">
              <a:solidFill>
                <a:srgbClr val="000000"/>
              </a:solidFill>
              <a:latin typeface="Arial"/>
              <a:cs typeface="Arial"/>
            </a:endParaRPr>
          </a:p>
        </p:txBody>
      </p:sp>
    </p:spTree>
    <p:extLst>
      <p:ext uri="{BB962C8B-B14F-4D97-AF65-F5344CB8AC3E}">
        <p14:creationId xmlns:p14="http://schemas.microsoft.com/office/powerpoint/2010/main" val="32495593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21BB7-0E72-C64F-96C9-08F4804A063E}"/>
              </a:ext>
            </a:extLst>
          </p:cNvPr>
          <p:cNvSpPr>
            <a:spLocks noGrp="1"/>
          </p:cNvSpPr>
          <p:nvPr>
            <p:ph idx="1"/>
          </p:nvPr>
        </p:nvSpPr>
        <p:spPr/>
        <p:txBody>
          <a:bodyPr/>
          <a:lstStyle/>
          <a:p>
            <a:pPr lvl="1"/>
            <a:r>
              <a:rPr lang="en-US" sz="2800" dirty="0"/>
              <a:t>Median age 41 (range 23-64)</a:t>
            </a:r>
          </a:p>
          <a:p>
            <a:pPr lvl="1"/>
            <a:r>
              <a:rPr lang="en-US" sz="2800" dirty="0"/>
              <a:t>Men: 10/15 (67%) </a:t>
            </a:r>
          </a:p>
          <a:p>
            <a:pPr lvl="1"/>
            <a:r>
              <a:rPr lang="en-US" sz="2800" dirty="0"/>
              <a:t>White: 14/15 (93%) </a:t>
            </a:r>
          </a:p>
          <a:p>
            <a:pPr lvl="1"/>
            <a:r>
              <a:rPr lang="en-US" sz="2800" dirty="0"/>
              <a:t>6 Crohn’s disease (40%) and 9 ulcerative colitis (60%)</a:t>
            </a:r>
          </a:p>
          <a:p>
            <a:pPr lvl="1"/>
            <a:r>
              <a:rPr lang="en-US" sz="2800" dirty="0"/>
              <a:t>IBD disease activity at time of infection (by PGA)</a:t>
            </a:r>
          </a:p>
          <a:p>
            <a:pPr lvl="2"/>
            <a:r>
              <a:rPr lang="en-US" sz="2800" dirty="0"/>
              <a:t>Remission 9 (60%)</a:t>
            </a:r>
          </a:p>
          <a:p>
            <a:pPr lvl="2"/>
            <a:r>
              <a:rPr lang="en-US" sz="2800" dirty="0"/>
              <a:t>Mild 4 (27%)</a:t>
            </a:r>
          </a:p>
          <a:p>
            <a:pPr lvl="2"/>
            <a:r>
              <a:rPr lang="en-US" sz="2800" dirty="0"/>
              <a:t>Moderate 2 (13%)</a:t>
            </a:r>
          </a:p>
        </p:txBody>
      </p:sp>
      <p:sp>
        <p:nvSpPr>
          <p:cNvPr id="5" name="Title 1">
            <a:extLst>
              <a:ext uri="{FF2B5EF4-FFF2-40B4-BE49-F238E27FC236}">
                <a16:creationId xmlns:a16="http://schemas.microsoft.com/office/drawing/2014/main" id="{D7BF33FA-2AB0-9444-9FEE-03BF1FDF63A8}"/>
              </a:ext>
            </a:extLst>
          </p:cNvPr>
          <p:cNvSpPr txBox="1">
            <a:spLocks/>
          </p:cNvSpPr>
          <p:nvPr/>
        </p:nvSpPr>
        <p:spPr bwMode="auto">
          <a:xfrm>
            <a:off x="762000" y="244474"/>
            <a:ext cx="10972800" cy="48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fontAlgn="base">
              <a:spcBef>
                <a:spcPct val="0"/>
              </a:spcBef>
              <a:spcAft>
                <a:spcPct val="0"/>
              </a:spcAft>
              <a:defRPr sz="3600">
                <a:solidFill>
                  <a:schemeClr val="tx2"/>
                </a:solidFill>
                <a:latin typeface="Arial" charset="0"/>
                <a:cs typeface="Arial" charset="0"/>
              </a:defRPr>
            </a:lvl6pPr>
            <a:lvl7pPr marL="914400" algn="ctr" rtl="0" fontAlgn="base">
              <a:spcBef>
                <a:spcPct val="0"/>
              </a:spcBef>
              <a:spcAft>
                <a:spcPct val="0"/>
              </a:spcAft>
              <a:defRPr sz="3600">
                <a:solidFill>
                  <a:schemeClr val="tx2"/>
                </a:solidFill>
                <a:latin typeface="Arial" charset="0"/>
                <a:cs typeface="Arial" charset="0"/>
              </a:defRPr>
            </a:lvl7pPr>
            <a:lvl8pPr marL="1371600" algn="ctr" rtl="0" fontAlgn="base">
              <a:spcBef>
                <a:spcPct val="0"/>
              </a:spcBef>
              <a:spcAft>
                <a:spcPct val="0"/>
              </a:spcAft>
              <a:defRPr sz="3600">
                <a:solidFill>
                  <a:schemeClr val="tx2"/>
                </a:solidFill>
                <a:latin typeface="Arial" charset="0"/>
                <a:cs typeface="Arial" charset="0"/>
              </a:defRPr>
            </a:lvl8pPr>
            <a:lvl9pPr marL="1828800" algn="ctr" rtl="0" fontAlgn="base">
              <a:spcBef>
                <a:spcPct val="0"/>
              </a:spcBef>
              <a:spcAft>
                <a:spcPct val="0"/>
              </a:spcAft>
              <a:defRPr sz="3600">
                <a:solidFill>
                  <a:schemeClr val="tx2"/>
                </a:solidFill>
                <a:latin typeface="Arial" charset="0"/>
                <a:cs typeface="Arial" charset="0"/>
              </a:defRPr>
            </a:lvl9pPr>
          </a:lstStyle>
          <a:p>
            <a:r>
              <a:rPr lang="en-US" b="1" kern="0" dirty="0">
                <a:solidFill>
                  <a:srgbClr val="000000"/>
                </a:solidFill>
                <a:latin typeface="Arial"/>
                <a:cs typeface="Arial"/>
              </a:rPr>
              <a:t>Overview of Reported Cases To Date</a:t>
            </a:r>
          </a:p>
        </p:txBody>
      </p:sp>
    </p:spTree>
    <p:extLst>
      <p:ext uri="{BB962C8B-B14F-4D97-AF65-F5344CB8AC3E}">
        <p14:creationId xmlns:p14="http://schemas.microsoft.com/office/powerpoint/2010/main" val="1272204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9FF1-158B-064B-8D4F-B6FD28D24DAE}"/>
              </a:ext>
            </a:extLst>
          </p:cNvPr>
          <p:cNvSpPr>
            <a:spLocks noGrp="1"/>
          </p:cNvSpPr>
          <p:nvPr>
            <p:ph type="title"/>
          </p:nvPr>
        </p:nvSpPr>
        <p:spPr/>
        <p:txBody>
          <a:bodyPr/>
          <a:lstStyle/>
          <a:p>
            <a:r>
              <a:rPr lang="en-US" b="1" dirty="0"/>
              <a:t>Overview of Reported Cases To Date</a:t>
            </a:r>
          </a:p>
        </p:txBody>
      </p:sp>
      <p:sp>
        <p:nvSpPr>
          <p:cNvPr id="3" name="Content Placeholder 2">
            <a:extLst>
              <a:ext uri="{FF2B5EF4-FFF2-40B4-BE49-F238E27FC236}">
                <a16:creationId xmlns:a16="http://schemas.microsoft.com/office/drawing/2014/main" id="{A3B21BB7-0E72-C64F-96C9-08F4804A063E}"/>
              </a:ext>
            </a:extLst>
          </p:cNvPr>
          <p:cNvSpPr>
            <a:spLocks noGrp="1"/>
          </p:cNvSpPr>
          <p:nvPr>
            <p:ph idx="1"/>
          </p:nvPr>
        </p:nvSpPr>
        <p:spPr>
          <a:xfrm>
            <a:off x="609600" y="975518"/>
            <a:ext cx="10972800" cy="4906963"/>
          </a:xfrm>
        </p:spPr>
        <p:txBody>
          <a:bodyPr/>
          <a:lstStyle/>
          <a:p>
            <a:pPr lvl="1"/>
            <a:r>
              <a:rPr lang="en-US" sz="2800" dirty="0"/>
              <a:t>Comorbidities</a:t>
            </a:r>
          </a:p>
          <a:p>
            <a:pPr lvl="2"/>
            <a:r>
              <a:rPr lang="en-US" sz="2800" dirty="0"/>
              <a:t>Cardiovascular disease: 1</a:t>
            </a:r>
          </a:p>
          <a:p>
            <a:pPr lvl="2"/>
            <a:r>
              <a:rPr lang="en-US" sz="2800" dirty="0"/>
              <a:t>Diabetes: 0</a:t>
            </a:r>
          </a:p>
          <a:p>
            <a:pPr lvl="2"/>
            <a:r>
              <a:rPr lang="en-US" sz="2800" dirty="0"/>
              <a:t>Asthma: 1</a:t>
            </a:r>
          </a:p>
          <a:p>
            <a:pPr lvl="2"/>
            <a:r>
              <a:rPr lang="en-US" sz="2800" dirty="0"/>
              <a:t>Hypertension: 3</a:t>
            </a:r>
          </a:p>
          <a:p>
            <a:pPr lvl="2"/>
            <a:r>
              <a:rPr lang="en-US" sz="2800" dirty="0"/>
              <a:t>Cancer: 0</a:t>
            </a:r>
          </a:p>
          <a:p>
            <a:pPr lvl="2"/>
            <a:r>
              <a:rPr lang="en-US" sz="2800" dirty="0"/>
              <a:t>Chronic kidney disease: 0</a:t>
            </a:r>
          </a:p>
          <a:p>
            <a:pPr lvl="2"/>
            <a:r>
              <a:rPr lang="en-US" sz="2800" dirty="0"/>
              <a:t>Chronic liver disease: 0</a:t>
            </a:r>
          </a:p>
          <a:p>
            <a:pPr lvl="1"/>
            <a:r>
              <a:rPr lang="en-US" sz="2800" dirty="0"/>
              <a:t>Current cigarette smoking: 0</a:t>
            </a:r>
          </a:p>
        </p:txBody>
      </p:sp>
    </p:spTree>
    <p:extLst>
      <p:ext uri="{BB962C8B-B14F-4D97-AF65-F5344CB8AC3E}">
        <p14:creationId xmlns:p14="http://schemas.microsoft.com/office/powerpoint/2010/main" val="31048762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130-C7F7-D841-8765-FE4FD8643DFC}"/>
              </a:ext>
            </a:extLst>
          </p:cNvPr>
          <p:cNvSpPr>
            <a:spLocks noGrp="1"/>
          </p:cNvSpPr>
          <p:nvPr>
            <p:ph type="title"/>
          </p:nvPr>
        </p:nvSpPr>
        <p:spPr/>
        <p:txBody>
          <a:bodyPr/>
          <a:lstStyle/>
          <a:p>
            <a:r>
              <a:rPr lang="en-US" b="1" dirty="0"/>
              <a:t>Medications</a:t>
            </a:r>
          </a:p>
        </p:txBody>
      </p:sp>
      <p:graphicFrame>
        <p:nvGraphicFramePr>
          <p:cNvPr id="4" name="Content Placeholder 3">
            <a:extLst>
              <a:ext uri="{FF2B5EF4-FFF2-40B4-BE49-F238E27FC236}">
                <a16:creationId xmlns:a16="http://schemas.microsoft.com/office/drawing/2014/main" id="{E996D363-E7BC-5948-BB37-5D51EFB154AB}"/>
              </a:ext>
            </a:extLst>
          </p:cNvPr>
          <p:cNvGraphicFramePr>
            <a:graphicFrameLocks noGrp="1"/>
          </p:cNvGraphicFramePr>
          <p:nvPr>
            <p:ph idx="1"/>
            <p:extLst>
              <p:ext uri="{D42A27DB-BD31-4B8C-83A1-F6EECF244321}">
                <p14:modId xmlns:p14="http://schemas.microsoft.com/office/powerpoint/2010/main" val="2368627245"/>
              </p:ext>
            </p:extLst>
          </p:nvPr>
        </p:nvGraphicFramePr>
        <p:xfrm>
          <a:off x="762000" y="975518"/>
          <a:ext cx="10972800" cy="4906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43F44EE-4584-944F-AF19-E7AB2589FDE1}"/>
              </a:ext>
            </a:extLst>
          </p:cNvPr>
          <p:cNvSpPr txBox="1"/>
          <p:nvPr/>
        </p:nvSpPr>
        <p:spPr>
          <a:xfrm>
            <a:off x="2743200" y="6398696"/>
            <a:ext cx="9144000" cy="369332"/>
          </a:xfrm>
          <a:prstGeom prst="rect">
            <a:avLst/>
          </a:prstGeom>
          <a:noFill/>
        </p:spPr>
        <p:txBody>
          <a:bodyPr wrap="square" rtlCol="0">
            <a:spAutoFit/>
          </a:bodyPr>
          <a:lstStyle/>
          <a:p>
            <a:r>
              <a:rPr lang="en-US" dirty="0">
                <a:solidFill>
                  <a:srgbClr val="000000"/>
                </a:solidFill>
                <a:latin typeface="Arial"/>
                <a:cs typeface="Arial"/>
              </a:rPr>
              <a:t>One patient with chronic liver disease (likely OLT) also on sirolimus (with anti-TNF)</a:t>
            </a:r>
          </a:p>
        </p:txBody>
      </p:sp>
    </p:spTree>
    <p:extLst>
      <p:ext uri="{BB962C8B-B14F-4D97-AF65-F5344CB8AC3E}">
        <p14:creationId xmlns:p14="http://schemas.microsoft.com/office/powerpoint/2010/main" val="169445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130-C7F7-D841-8765-FE4FD8643DFC}"/>
              </a:ext>
            </a:extLst>
          </p:cNvPr>
          <p:cNvSpPr>
            <a:spLocks noGrp="1"/>
          </p:cNvSpPr>
          <p:nvPr>
            <p:ph type="title"/>
          </p:nvPr>
        </p:nvSpPr>
        <p:spPr/>
        <p:txBody>
          <a:bodyPr/>
          <a:lstStyle/>
          <a:p>
            <a:r>
              <a:rPr lang="en-US" b="1" dirty="0"/>
              <a:t>Type of Biologic</a:t>
            </a:r>
          </a:p>
        </p:txBody>
      </p:sp>
      <p:graphicFrame>
        <p:nvGraphicFramePr>
          <p:cNvPr id="4" name="Content Placeholder 3">
            <a:extLst>
              <a:ext uri="{FF2B5EF4-FFF2-40B4-BE49-F238E27FC236}">
                <a16:creationId xmlns:a16="http://schemas.microsoft.com/office/drawing/2014/main" id="{E996D363-E7BC-5948-BB37-5D51EFB154AB}"/>
              </a:ext>
            </a:extLst>
          </p:cNvPr>
          <p:cNvGraphicFramePr>
            <a:graphicFrameLocks noGrp="1"/>
          </p:cNvGraphicFramePr>
          <p:nvPr>
            <p:ph idx="1"/>
            <p:extLst>
              <p:ext uri="{D42A27DB-BD31-4B8C-83A1-F6EECF244321}">
                <p14:modId xmlns:p14="http://schemas.microsoft.com/office/powerpoint/2010/main" val="145315922"/>
              </p:ext>
            </p:extLst>
          </p:nvPr>
        </p:nvGraphicFramePr>
        <p:xfrm>
          <a:off x="762000" y="975518"/>
          <a:ext cx="10972800" cy="4906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1158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9FF1-158B-064B-8D4F-B6FD28D24DAE}"/>
              </a:ext>
            </a:extLst>
          </p:cNvPr>
          <p:cNvSpPr>
            <a:spLocks noGrp="1"/>
          </p:cNvSpPr>
          <p:nvPr>
            <p:ph type="title"/>
          </p:nvPr>
        </p:nvSpPr>
        <p:spPr/>
        <p:txBody>
          <a:bodyPr/>
          <a:lstStyle/>
          <a:p>
            <a:r>
              <a:rPr lang="en-US" b="1" dirty="0"/>
              <a:t>Overview of Reported Cases To Date</a:t>
            </a:r>
          </a:p>
        </p:txBody>
      </p:sp>
      <p:sp>
        <p:nvSpPr>
          <p:cNvPr id="3" name="Content Placeholder 2">
            <a:extLst>
              <a:ext uri="{FF2B5EF4-FFF2-40B4-BE49-F238E27FC236}">
                <a16:creationId xmlns:a16="http://schemas.microsoft.com/office/drawing/2014/main" id="{A3B21BB7-0E72-C64F-96C9-08F4804A063E}"/>
              </a:ext>
            </a:extLst>
          </p:cNvPr>
          <p:cNvSpPr>
            <a:spLocks noGrp="1"/>
          </p:cNvSpPr>
          <p:nvPr>
            <p:ph idx="1"/>
          </p:nvPr>
        </p:nvSpPr>
        <p:spPr>
          <a:xfrm>
            <a:off x="381000" y="1093787"/>
            <a:ext cx="10972800" cy="4906963"/>
          </a:xfrm>
        </p:spPr>
        <p:txBody>
          <a:bodyPr/>
          <a:lstStyle/>
          <a:p>
            <a:pPr lvl="1"/>
            <a:r>
              <a:rPr lang="en-US" sz="2200" dirty="0"/>
              <a:t>Patients who reported new/worsening GI symptoms: 4 / 15 (27%)</a:t>
            </a:r>
          </a:p>
          <a:p>
            <a:pPr lvl="2"/>
            <a:r>
              <a:rPr lang="en-US" sz="2200" dirty="0"/>
              <a:t>Diarrhea 4/4 (100%), 1 each of nausea, vomiting, abdominal pain </a:t>
            </a:r>
          </a:p>
          <a:p>
            <a:pPr lvl="1"/>
            <a:r>
              <a:rPr lang="en-US" sz="2200" dirty="0"/>
              <a:t>Medications stopped due to COVID-19: only 2 medications stopped</a:t>
            </a:r>
          </a:p>
          <a:p>
            <a:pPr lvl="2"/>
            <a:r>
              <a:rPr lang="en-US" sz="2200" dirty="0"/>
              <a:t>ADA: 1</a:t>
            </a:r>
          </a:p>
          <a:p>
            <a:pPr lvl="2"/>
            <a:r>
              <a:rPr lang="en-US" sz="2200" dirty="0"/>
              <a:t>Tofacitinib: 1</a:t>
            </a:r>
          </a:p>
          <a:p>
            <a:pPr lvl="1"/>
            <a:r>
              <a:rPr lang="en-US" sz="2200" dirty="0"/>
              <a:t>Outcomes</a:t>
            </a:r>
          </a:p>
          <a:p>
            <a:pPr lvl="2"/>
            <a:r>
              <a:rPr lang="en-US" sz="2200" dirty="0"/>
              <a:t>Seen in Emergency Department: 5 / 15 (33%)</a:t>
            </a:r>
          </a:p>
          <a:p>
            <a:pPr lvl="2"/>
            <a:r>
              <a:rPr lang="en-US" sz="2200" dirty="0"/>
              <a:t>Hospitalized: 2 / 15 (13%)</a:t>
            </a:r>
          </a:p>
          <a:p>
            <a:pPr lvl="2"/>
            <a:r>
              <a:rPr lang="en-US" sz="2200" dirty="0"/>
              <a:t>ICU or Step-Down: 0</a:t>
            </a:r>
          </a:p>
          <a:p>
            <a:pPr lvl="2"/>
            <a:r>
              <a:rPr lang="en-US" sz="2200" dirty="0"/>
              <a:t>Required Ventilator: 0</a:t>
            </a:r>
          </a:p>
          <a:p>
            <a:pPr lvl="2"/>
            <a:r>
              <a:rPr lang="en-US" sz="2200" dirty="0"/>
              <a:t>Deaths: 0</a:t>
            </a:r>
          </a:p>
          <a:p>
            <a:pPr lvl="1"/>
            <a:endParaRPr lang="en-US" sz="2000" dirty="0"/>
          </a:p>
        </p:txBody>
      </p:sp>
      <p:sp>
        <p:nvSpPr>
          <p:cNvPr id="4" name="TextBox 3">
            <a:extLst>
              <a:ext uri="{FF2B5EF4-FFF2-40B4-BE49-F238E27FC236}">
                <a16:creationId xmlns:a16="http://schemas.microsoft.com/office/drawing/2014/main" id="{0A317A73-AEF1-9841-B8BF-9FD2B753AFC3}"/>
              </a:ext>
            </a:extLst>
          </p:cNvPr>
          <p:cNvSpPr txBox="1"/>
          <p:nvPr/>
        </p:nvSpPr>
        <p:spPr>
          <a:xfrm>
            <a:off x="7848600" y="3124200"/>
            <a:ext cx="3962400" cy="2862322"/>
          </a:xfrm>
          <a:prstGeom prst="rect">
            <a:avLst/>
          </a:prstGeom>
          <a:noFill/>
          <a:ln>
            <a:solidFill>
              <a:schemeClr val="tx1"/>
            </a:solidFill>
          </a:ln>
        </p:spPr>
        <p:txBody>
          <a:bodyPr wrap="square" rtlCol="0">
            <a:spAutoFit/>
          </a:bodyPr>
          <a:lstStyle/>
          <a:p>
            <a:r>
              <a:rPr lang="en-US" b="1" dirty="0">
                <a:solidFill>
                  <a:srgbClr val="000000"/>
                </a:solidFill>
                <a:latin typeface="Arial"/>
                <a:cs typeface="Arial"/>
              </a:rPr>
              <a:t>Potential Caveat?</a:t>
            </a:r>
          </a:p>
          <a:p>
            <a:r>
              <a:rPr lang="en-US" dirty="0">
                <a:solidFill>
                  <a:srgbClr val="000000"/>
                </a:solidFill>
                <a:latin typeface="Arial"/>
                <a:cs typeface="Arial"/>
              </a:rPr>
              <a:t>Days symptomatic from COVID-19:</a:t>
            </a:r>
          </a:p>
          <a:p>
            <a:r>
              <a:rPr lang="en-US" dirty="0">
                <a:solidFill>
                  <a:srgbClr val="000000"/>
                </a:solidFill>
                <a:latin typeface="Arial"/>
                <a:cs typeface="Arial"/>
              </a:rPr>
              <a:t>Median 5 (range 2-14)</a:t>
            </a:r>
          </a:p>
          <a:p>
            <a:endParaRPr lang="en-US" dirty="0">
              <a:solidFill>
                <a:srgbClr val="000000"/>
              </a:solidFill>
              <a:latin typeface="Arial"/>
              <a:cs typeface="Arial"/>
            </a:endParaRPr>
          </a:p>
          <a:p>
            <a:r>
              <a:rPr lang="en-US" dirty="0">
                <a:solidFill>
                  <a:srgbClr val="000000"/>
                </a:solidFill>
                <a:latin typeface="Arial"/>
                <a:cs typeface="Arial"/>
              </a:rPr>
              <a:t>Symptoms fully resolved at time of reporting: 5 (33%)</a:t>
            </a:r>
          </a:p>
          <a:p>
            <a:endParaRPr lang="en-US" dirty="0">
              <a:solidFill>
                <a:srgbClr val="000000"/>
              </a:solidFill>
              <a:latin typeface="Arial"/>
              <a:cs typeface="Arial"/>
            </a:endParaRPr>
          </a:p>
          <a:p>
            <a:r>
              <a:rPr lang="en-US" dirty="0">
                <a:solidFill>
                  <a:srgbClr val="000000"/>
                </a:solidFill>
                <a:latin typeface="Arial"/>
                <a:cs typeface="Arial"/>
              </a:rPr>
              <a:t>May need to add minimum # days since diagnosis to avoid missing cases that later worsen</a:t>
            </a:r>
          </a:p>
        </p:txBody>
      </p:sp>
    </p:spTree>
    <p:extLst>
      <p:ext uri="{BB962C8B-B14F-4D97-AF65-F5344CB8AC3E}">
        <p14:creationId xmlns:p14="http://schemas.microsoft.com/office/powerpoint/2010/main" val="147595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9FF1-158B-064B-8D4F-B6FD28D24DAE}"/>
              </a:ext>
            </a:extLst>
          </p:cNvPr>
          <p:cNvSpPr>
            <a:spLocks noGrp="1"/>
          </p:cNvSpPr>
          <p:nvPr>
            <p:ph type="title"/>
          </p:nvPr>
        </p:nvSpPr>
        <p:spPr/>
        <p:txBody>
          <a:bodyPr/>
          <a:lstStyle/>
          <a:p>
            <a:r>
              <a:rPr lang="en-US" sz="3000" b="1" dirty="0"/>
              <a:t>Other Cases on News, Social Media, or Known Pending</a:t>
            </a:r>
          </a:p>
        </p:txBody>
      </p:sp>
      <p:sp>
        <p:nvSpPr>
          <p:cNvPr id="3" name="Content Placeholder 2">
            <a:extLst>
              <a:ext uri="{FF2B5EF4-FFF2-40B4-BE49-F238E27FC236}">
                <a16:creationId xmlns:a16="http://schemas.microsoft.com/office/drawing/2014/main" id="{A3B21BB7-0E72-C64F-96C9-08F4804A063E}"/>
              </a:ext>
            </a:extLst>
          </p:cNvPr>
          <p:cNvSpPr>
            <a:spLocks noGrp="1"/>
          </p:cNvSpPr>
          <p:nvPr>
            <p:ph idx="1"/>
          </p:nvPr>
        </p:nvSpPr>
        <p:spPr>
          <a:xfrm>
            <a:off x="585787" y="975518"/>
            <a:ext cx="10972800" cy="4906963"/>
          </a:xfrm>
        </p:spPr>
        <p:txBody>
          <a:bodyPr/>
          <a:lstStyle/>
          <a:p>
            <a:r>
              <a:rPr lang="en-US" dirty="0"/>
              <a:t>Austria Case: Fatality</a:t>
            </a:r>
          </a:p>
          <a:p>
            <a:pPr lvl="1"/>
            <a:r>
              <a:rPr lang="en-US" sz="2800" dirty="0"/>
              <a:t>Per Siew Ng communication with Dr. Herbert </a:t>
            </a:r>
            <a:r>
              <a:rPr lang="en-US" sz="2800" dirty="0" err="1"/>
              <a:t>Tilg</a:t>
            </a:r>
            <a:r>
              <a:rPr lang="en-US" sz="2800" dirty="0"/>
              <a:t>: 69-year old male with many co-morbidities (including type 2 Diabetes) and ulcerative colitis, but only treated with </a:t>
            </a:r>
            <a:r>
              <a:rPr lang="en-US" sz="2800" dirty="0" err="1"/>
              <a:t>mesalazine</a:t>
            </a:r>
            <a:r>
              <a:rPr lang="en-US" sz="2800" dirty="0"/>
              <a:t>, no biologics or azathioprine</a:t>
            </a:r>
          </a:p>
          <a:p>
            <a:r>
              <a:rPr lang="en-US" dirty="0"/>
              <a:t>Italy: at least 5 mentioned on Twitter</a:t>
            </a:r>
          </a:p>
          <a:p>
            <a:r>
              <a:rPr lang="en-US" dirty="0"/>
              <a:t>Spain: 1 case on Twitter</a:t>
            </a:r>
          </a:p>
          <a:p>
            <a:r>
              <a:rPr lang="en-US" dirty="0"/>
              <a:t>Mount Sinai Hospital in NYC: 9 cases pending more info on disease course (none to my knowledge hospitalized)</a:t>
            </a:r>
          </a:p>
        </p:txBody>
      </p:sp>
    </p:spTree>
    <p:extLst>
      <p:ext uri="{BB962C8B-B14F-4D97-AF65-F5344CB8AC3E}">
        <p14:creationId xmlns:p14="http://schemas.microsoft.com/office/powerpoint/2010/main" val="675254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942F-B968-EF48-A17C-EF4CBD825C92}"/>
              </a:ext>
            </a:extLst>
          </p:cNvPr>
          <p:cNvSpPr>
            <a:spLocks noGrp="1"/>
          </p:cNvSpPr>
          <p:nvPr>
            <p:ph type="title"/>
          </p:nvPr>
        </p:nvSpPr>
        <p:spPr/>
        <p:txBody>
          <a:bodyPr/>
          <a:lstStyle/>
          <a:p>
            <a:r>
              <a:rPr lang="en-US" dirty="0"/>
              <a:t>Viral transmission</a:t>
            </a:r>
          </a:p>
        </p:txBody>
      </p:sp>
      <p:pic>
        <p:nvPicPr>
          <p:cNvPr id="4" name="Picture 3">
            <a:extLst>
              <a:ext uri="{FF2B5EF4-FFF2-40B4-BE49-F238E27FC236}">
                <a16:creationId xmlns:a16="http://schemas.microsoft.com/office/drawing/2014/main" id="{49F38875-06A4-2A47-A4C3-2F21535A51E0}"/>
              </a:ext>
            </a:extLst>
          </p:cNvPr>
          <p:cNvPicPr>
            <a:picLocks noChangeAspect="1"/>
          </p:cNvPicPr>
          <p:nvPr/>
        </p:nvPicPr>
        <p:blipFill>
          <a:blip r:embed="rId3"/>
          <a:stretch>
            <a:fillRect/>
          </a:stretch>
        </p:blipFill>
        <p:spPr>
          <a:xfrm>
            <a:off x="3632200" y="948268"/>
            <a:ext cx="4927600" cy="4961467"/>
          </a:xfrm>
          <a:prstGeom prst="rect">
            <a:avLst/>
          </a:prstGeom>
        </p:spPr>
      </p:pic>
      <p:sp>
        <p:nvSpPr>
          <p:cNvPr id="5" name="TextBox 4">
            <a:extLst>
              <a:ext uri="{FF2B5EF4-FFF2-40B4-BE49-F238E27FC236}">
                <a16:creationId xmlns:a16="http://schemas.microsoft.com/office/drawing/2014/main" id="{933D4EDF-9929-8C49-942D-D4D37C452181}"/>
              </a:ext>
            </a:extLst>
          </p:cNvPr>
          <p:cNvSpPr txBox="1"/>
          <p:nvPr/>
        </p:nvSpPr>
        <p:spPr>
          <a:xfrm>
            <a:off x="5278496" y="6141157"/>
            <a:ext cx="3718840" cy="677102"/>
          </a:xfrm>
          <a:prstGeom prst="rect">
            <a:avLst/>
          </a:prstGeom>
          <a:noFill/>
        </p:spPr>
        <p:txBody>
          <a:bodyPr wrap="none" lIns="121914" tIns="60957" rIns="121914" bIns="60957" rtlCol="0">
            <a:spAutoFit/>
          </a:bodyPr>
          <a:lstStyle/>
          <a:p>
            <a:pPr defTabSz="609570"/>
            <a:r>
              <a:rPr lang="en-US" dirty="0">
                <a:solidFill>
                  <a:prstClr val="black"/>
                </a:solidFill>
                <a:latin typeface="Calibri"/>
              </a:rPr>
              <a:t>Hoffmann et al., 2020, Cell 181, 1–10 </a:t>
            </a:r>
          </a:p>
          <a:p>
            <a:pPr defTabSz="609570"/>
            <a:endParaRPr lang="en-US" dirty="0">
              <a:solidFill>
                <a:prstClr val="black"/>
              </a:solidFill>
              <a:latin typeface="Calibri"/>
            </a:endParaRPr>
          </a:p>
        </p:txBody>
      </p:sp>
      <p:pic>
        <p:nvPicPr>
          <p:cNvPr id="3" name="Picture 2">
            <a:extLst>
              <a:ext uri="{FF2B5EF4-FFF2-40B4-BE49-F238E27FC236}">
                <a16:creationId xmlns:a16="http://schemas.microsoft.com/office/drawing/2014/main" id="{5054F78F-73FE-B54B-9F4E-B0178E2722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733" y="2184400"/>
            <a:ext cx="3183467" cy="2489200"/>
          </a:xfrm>
          <a:prstGeom prst="rect">
            <a:avLst/>
          </a:prstGeom>
        </p:spPr>
      </p:pic>
    </p:spTree>
    <p:extLst>
      <p:ext uri="{BB962C8B-B14F-4D97-AF65-F5344CB8AC3E}">
        <p14:creationId xmlns:p14="http://schemas.microsoft.com/office/powerpoint/2010/main" val="1550045112"/>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9FF1-158B-064B-8D4F-B6FD28D24DAE}"/>
              </a:ext>
            </a:extLst>
          </p:cNvPr>
          <p:cNvSpPr>
            <a:spLocks noGrp="1"/>
          </p:cNvSpPr>
          <p:nvPr>
            <p:ph type="title"/>
          </p:nvPr>
        </p:nvSpPr>
        <p:spPr>
          <a:xfrm>
            <a:off x="628650" y="914400"/>
            <a:ext cx="10972800" cy="487362"/>
          </a:xfrm>
        </p:spPr>
        <p:txBody>
          <a:bodyPr/>
          <a:lstStyle/>
          <a:p>
            <a:r>
              <a:rPr lang="en-US" sz="4000" b="1" dirty="0"/>
              <a:t>Thank you for your support and input on this initiative!</a:t>
            </a:r>
          </a:p>
        </p:txBody>
      </p:sp>
      <p:sp>
        <p:nvSpPr>
          <p:cNvPr id="3" name="Content Placeholder 2">
            <a:extLst>
              <a:ext uri="{FF2B5EF4-FFF2-40B4-BE49-F238E27FC236}">
                <a16:creationId xmlns:a16="http://schemas.microsoft.com/office/drawing/2014/main" id="{A3B21BB7-0E72-C64F-96C9-08F4804A063E}"/>
              </a:ext>
            </a:extLst>
          </p:cNvPr>
          <p:cNvSpPr>
            <a:spLocks noGrp="1"/>
          </p:cNvSpPr>
          <p:nvPr>
            <p:ph idx="1"/>
          </p:nvPr>
        </p:nvSpPr>
        <p:spPr>
          <a:xfrm>
            <a:off x="609600" y="2667000"/>
            <a:ext cx="10972800" cy="4906963"/>
          </a:xfrm>
        </p:spPr>
        <p:txBody>
          <a:bodyPr/>
          <a:lstStyle/>
          <a:p>
            <a:pPr marL="0" indent="0" algn="ctr">
              <a:buNone/>
            </a:pPr>
            <a:r>
              <a:rPr lang="en-US" sz="3600" dirty="0"/>
              <a:t>Questions, comments, suggestions?</a:t>
            </a:r>
          </a:p>
          <a:p>
            <a:pPr algn="ctr"/>
            <a:endParaRPr lang="en-US" sz="2000" dirty="0"/>
          </a:p>
        </p:txBody>
      </p:sp>
    </p:spTree>
    <p:extLst>
      <p:ext uri="{BB962C8B-B14F-4D97-AF65-F5344CB8AC3E}">
        <p14:creationId xmlns:p14="http://schemas.microsoft.com/office/powerpoint/2010/main" val="2148841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lock&#10;&#10;Description automatically generated">
            <a:extLst>
              <a:ext uri="{FF2B5EF4-FFF2-40B4-BE49-F238E27FC236}">
                <a16:creationId xmlns:a16="http://schemas.microsoft.com/office/drawing/2014/main" id="{1B93FE97-DE17-184C-96C1-186B9866BBF8}"/>
              </a:ext>
            </a:extLst>
          </p:cNvPr>
          <p:cNvPicPr>
            <a:picLocks noGrp="1" noChangeAspect="1"/>
          </p:cNvPicPr>
          <p:nvPr>
            <p:ph idx="4294967295"/>
          </p:nvPr>
        </p:nvPicPr>
        <p:blipFill rotWithShape="1">
          <a:blip r:embed="rId2"/>
          <a:stretch/>
        </p:blipFill>
        <p:spPr>
          <a:xfrm>
            <a:off x="2" y="122236"/>
            <a:ext cx="6000751" cy="4955117"/>
          </a:xfrm>
          <a:prstGeom prst="rect">
            <a:avLst/>
          </a:prstGeom>
        </p:spPr>
      </p:pic>
      <p:sp>
        <p:nvSpPr>
          <p:cNvPr id="18" name="TextBox 17">
            <a:extLst>
              <a:ext uri="{FF2B5EF4-FFF2-40B4-BE49-F238E27FC236}">
                <a16:creationId xmlns:a16="http://schemas.microsoft.com/office/drawing/2014/main" id="{D8A04FB1-896B-6C4F-80B0-1504639F2269}"/>
              </a:ext>
            </a:extLst>
          </p:cNvPr>
          <p:cNvSpPr txBox="1"/>
          <p:nvPr/>
        </p:nvSpPr>
        <p:spPr>
          <a:xfrm>
            <a:off x="6487350" y="1309514"/>
            <a:ext cx="4967111" cy="3724091"/>
          </a:xfrm>
          <a:prstGeom prst="rect">
            <a:avLst/>
          </a:prstGeom>
          <a:noFill/>
        </p:spPr>
        <p:txBody>
          <a:bodyPr wrap="square" lIns="121914" tIns="60957" rIns="121914" bIns="60957" rtlCol="0">
            <a:spAutoFit/>
          </a:bodyPr>
          <a:lstStyle/>
          <a:p>
            <a:pPr marL="380981" indent="-380981" defTabSz="609570">
              <a:buFont typeface="Arial" panose="020B0604020202020204" pitchFamily="34" charset="0"/>
              <a:buChar char="•"/>
            </a:pPr>
            <a:r>
              <a:rPr lang="en-US" dirty="0">
                <a:solidFill>
                  <a:prstClr val="black"/>
                </a:solidFill>
                <a:latin typeface="Calibri"/>
              </a:rPr>
              <a:t>Virus enters nose, mouth, eyes and attaches to cells in the airway that produce ACE2 receptor. </a:t>
            </a:r>
          </a:p>
          <a:p>
            <a:pPr marL="380981" indent="-380981" defTabSz="609570">
              <a:buFont typeface="Arial" panose="020B0604020202020204" pitchFamily="34" charset="0"/>
              <a:buChar char="•"/>
            </a:pPr>
            <a:r>
              <a:rPr lang="en-US" dirty="0">
                <a:solidFill>
                  <a:prstClr val="black"/>
                </a:solidFill>
                <a:latin typeface="Calibri"/>
              </a:rPr>
              <a:t>ACE2 receptor found in multiple organs including the GI tract.</a:t>
            </a:r>
          </a:p>
          <a:p>
            <a:pPr marL="380981" indent="-380981" defTabSz="609570">
              <a:buFont typeface="Arial" panose="020B0604020202020204" pitchFamily="34" charset="0"/>
              <a:buChar char="•"/>
            </a:pPr>
            <a:r>
              <a:rPr lang="en-US" dirty="0">
                <a:solidFill>
                  <a:prstClr val="black"/>
                </a:solidFill>
                <a:latin typeface="Calibri"/>
              </a:rPr>
              <a:t>Virus has been found in stool even after respiratory clearance</a:t>
            </a:r>
          </a:p>
          <a:p>
            <a:pPr marL="380981" indent="-380981" defTabSz="609570">
              <a:buFont typeface="Arial" panose="020B0604020202020204" pitchFamily="34" charset="0"/>
              <a:buChar char="•"/>
            </a:pPr>
            <a:r>
              <a:rPr lang="en-US" dirty="0">
                <a:solidFill>
                  <a:prstClr val="black"/>
                </a:solidFill>
                <a:latin typeface="Calibri"/>
              </a:rPr>
              <a:t>Move to screen in FMTs</a:t>
            </a:r>
          </a:p>
          <a:p>
            <a:pPr marL="380981" indent="-380981" defTabSz="609570">
              <a:buFont typeface="Arial" panose="020B0604020202020204" pitchFamily="34" charset="0"/>
              <a:buChar char="•"/>
            </a:pPr>
            <a:r>
              <a:rPr lang="en-US" dirty="0">
                <a:solidFill>
                  <a:prstClr val="black"/>
                </a:solidFill>
                <a:latin typeface="Calibri"/>
              </a:rPr>
              <a:t>GI symptoms in some patients affected by COVID-19</a:t>
            </a:r>
          </a:p>
          <a:p>
            <a:pPr marL="380981" indent="-380981" defTabSz="609570">
              <a:buFont typeface="Arial" panose="020B0604020202020204" pitchFamily="34" charset="0"/>
              <a:buChar char="•"/>
            </a:pPr>
            <a:r>
              <a:rPr lang="en-US" dirty="0">
                <a:solidFill>
                  <a:prstClr val="black"/>
                </a:solidFill>
                <a:latin typeface="Calibri"/>
              </a:rPr>
              <a:t>Anecdotally, ACE2 on T cells in periphery and lamina propria and on CD11b cells in lamina propria</a:t>
            </a:r>
          </a:p>
        </p:txBody>
      </p:sp>
      <p:sp>
        <p:nvSpPr>
          <p:cNvPr id="19" name="TextBox 18">
            <a:extLst>
              <a:ext uri="{FF2B5EF4-FFF2-40B4-BE49-F238E27FC236}">
                <a16:creationId xmlns:a16="http://schemas.microsoft.com/office/drawing/2014/main" id="{708CF93D-D01C-7F40-A60B-92762CCD64E2}"/>
              </a:ext>
            </a:extLst>
          </p:cNvPr>
          <p:cNvSpPr txBox="1"/>
          <p:nvPr/>
        </p:nvSpPr>
        <p:spPr>
          <a:xfrm>
            <a:off x="135468" y="5077352"/>
            <a:ext cx="7029213" cy="533480"/>
          </a:xfrm>
          <a:prstGeom prst="rect">
            <a:avLst/>
          </a:prstGeom>
          <a:noFill/>
        </p:spPr>
        <p:txBody>
          <a:bodyPr wrap="square" lIns="121914" tIns="60957" rIns="121914" bIns="60957" rtlCol="0">
            <a:spAutoFit/>
          </a:bodyPr>
          <a:lstStyle/>
          <a:p>
            <a:pPr defTabSz="609570"/>
            <a:endParaRPr lang="en-US" sz="1300" dirty="0">
              <a:solidFill>
                <a:prstClr val="black"/>
              </a:solidFill>
              <a:latin typeface="Calibri"/>
            </a:endParaRPr>
          </a:p>
          <a:p>
            <a:pPr defTabSz="609570"/>
            <a:r>
              <a:rPr lang="en-US" sz="1300" dirty="0" err="1">
                <a:solidFill>
                  <a:prstClr val="black"/>
                </a:solidFill>
                <a:latin typeface="Calibri"/>
              </a:rPr>
              <a:t>Ianiro</a:t>
            </a:r>
            <a:r>
              <a:rPr lang="en-US" sz="1300" dirty="0">
                <a:solidFill>
                  <a:prstClr val="black"/>
                </a:solidFill>
                <a:latin typeface="Calibri"/>
              </a:rPr>
              <a:t> Lancet gastroenterology and hep; </a:t>
            </a:r>
            <a:r>
              <a:rPr lang="en-US" sz="1300" dirty="0" err="1">
                <a:solidFill>
                  <a:prstClr val="black"/>
                </a:solidFill>
                <a:latin typeface="Calibri"/>
              </a:rPr>
              <a:t>DOI:</a:t>
            </a:r>
            <a:r>
              <a:rPr lang="en-US" sz="1300" dirty="0" err="1">
                <a:solidFill>
                  <a:prstClr val="black"/>
                </a:solidFill>
                <a:latin typeface="Calibri"/>
                <a:hlinkClick r:id="rId3"/>
              </a:rPr>
              <a:t>https</a:t>
            </a:r>
            <a:r>
              <a:rPr lang="en-US" sz="1300" dirty="0">
                <a:solidFill>
                  <a:prstClr val="black"/>
                </a:solidFill>
                <a:latin typeface="Calibri"/>
                <a:hlinkClick r:id="rId3"/>
              </a:rPr>
              <a:t>://doi.org/10.1016/S2468-1253(20)30082-0</a:t>
            </a:r>
            <a:endParaRPr lang="en-US" sz="1300" dirty="0">
              <a:solidFill>
                <a:prstClr val="black"/>
              </a:solidFill>
              <a:latin typeface="Calibri"/>
            </a:endParaRPr>
          </a:p>
        </p:txBody>
      </p:sp>
    </p:spTree>
    <p:extLst>
      <p:ext uri="{BB962C8B-B14F-4D97-AF65-F5344CB8AC3E}">
        <p14:creationId xmlns:p14="http://schemas.microsoft.com/office/powerpoint/2010/main" val="3388549149"/>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F3107-39E3-6543-9B1E-9D6B9CD30A36}"/>
              </a:ext>
            </a:extLst>
          </p:cNvPr>
          <p:cNvSpPr>
            <a:spLocks noGrp="1"/>
          </p:cNvSpPr>
          <p:nvPr>
            <p:ph type="title"/>
          </p:nvPr>
        </p:nvSpPr>
        <p:spPr>
          <a:xfrm>
            <a:off x="576790" y="265757"/>
            <a:ext cx="4601049" cy="1325563"/>
          </a:xfrm>
        </p:spPr>
        <p:txBody>
          <a:bodyPr>
            <a:normAutofit fontScale="90000"/>
          </a:bodyPr>
          <a:lstStyle/>
          <a:p>
            <a:r>
              <a:rPr lang="en-US" dirty="0"/>
              <a:t>ACE2 expressed in GI tract and virus has been found in epithelial cells</a:t>
            </a:r>
          </a:p>
        </p:txBody>
      </p:sp>
      <p:sp>
        <p:nvSpPr>
          <p:cNvPr id="3" name="TextBox 2">
            <a:extLst>
              <a:ext uri="{FF2B5EF4-FFF2-40B4-BE49-F238E27FC236}">
                <a16:creationId xmlns:a16="http://schemas.microsoft.com/office/drawing/2014/main" id="{FD11EE17-F8F6-2446-B8DA-0E35569384D1}"/>
              </a:ext>
            </a:extLst>
          </p:cNvPr>
          <p:cNvSpPr txBox="1"/>
          <p:nvPr/>
        </p:nvSpPr>
        <p:spPr>
          <a:xfrm>
            <a:off x="722492" y="3476978"/>
            <a:ext cx="3537185" cy="1508099"/>
          </a:xfrm>
          <a:prstGeom prst="rect">
            <a:avLst/>
          </a:prstGeom>
          <a:noFill/>
        </p:spPr>
        <p:txBody>
          <a:bodyPr wrap="square" lIns="121914" tIns="60957" rIns="121914" bIns="60957" rtlCol="0">
            <a:spAutoFit/>
          </a:bodyPr>
          <a:lstStyle/>
          <a:p>
            <a:pPr algn="r" defTabSz="609570"/>
            <a:r>
              <a:rPr lang="en-US" dirty="0">
                <a:solidFill>
                  <a:prstClr val="black"/>
                </a:solidFill>
                <a:latin typeface="Calibri"/>
              </a:rPr>
              <a:t>Xiao </a:t>
            </a:r>
            <a:r>
              <a:rPr lang="en-US" i="1" dirty="0">
                <a:solidFill>
                  <a:prstClr val="black"/>
                </a:solidFill>
                <a:latin typeface="Calibri"/>
              </a:rPr>
              <a:t>Gastroenterology.</a:t>
            </a:r>
            <a:r>
              <a:rPr lang="en-US" dirty="0">
                <a:solidFill>
                  <a:prstClr val="black"/>
                </a:solidFill>
                <a:latin typeface="Calibri"/>
              </a:rPr>
              <a:t> 2020; (published online March 3.)</a:t>
            </a:r>
            <a:r>
              <a:rPr lang="en-US" dirty="0">
                <a:solidFill>
                  <a:prstClr val="black"/>
                </a:solidFill>
                <a:latin typeface="Calibri"/>
                <a:hlinkClick r:id="rId3"/>
              </a:rPr>
              <a:t>DOI:10.1053/j.gastro.2020.02.055</a:t>
            </a:r>
            <a:endParaRPr lang="en-US" dirty="0">
              <a:solidFill>
                <a:prstClr val="black"/>
              </a:solidFill>
              <a:latin typeface="Calibri"/>
            </a:endParaRPr>
          </a:p>
          <a:p>
            <a:pPr algn="r" defTabSz="609570"/>
            <a:endParaRPr lang="en-US" dirty="0">
              <a:solidFill>
                <a:prstClr val="black"/>
              </a:solidFill>
              <a:latin typeface="Calibri"/>
            </a:endParaRPr>
          </a:p>
        </p:txBody>
      </p:sp>
      <p:pic>
        <p:nvPicPr>
          <p:cNvPr id="4" name="Picture 3">
            <a:extLst>
              <a:ext uri="{FF2B5EF4-FFF2-40B4-BE49-F238E27FC236}">
                <a16:creationId xmlns:a16="http://schemas.microsoft.com/office/drawing/2014/main" id="{BEEA2DC2-E19D-FD4D-8D59-2AA8311BF4DA}"/>
              </a:ext>
            </a:extLst>
          </p:cNvPr>
          <p:cNvPicPr>
            <a:picLocks noChangeAspect="1"/>
          </p:cNvPicPr>
          <p:nvPr/>
        </p:nvPicPr>
        <p:blipFill>
          <a:blip r:embed="rId4"/>
          <a:stretch>
            <a:fillRect/>
          </a:stretch>
        </p:blipFill>
        <p:spPr>
          <a:xfrm>
            <a:off x="5343408" y="1"/>
            <a:ext cx="6320883" cy="6632675"/>
          </a:xfrm>
          <a:prstGeom prst="rect">
            <a:avLst/>
          </a:prstGeom>
        </p:spPr>
      </p:pic>
    </p:spTree>
    <p:extLst>
      <p:ext uri="{BB962C8B-B14F-4D97-AF65-F5344CB8AC3E}">
        <p14:creationId xmlns:p14="http://schemas.microsoft.com/office/powerpoint/2010/main" val="122544779"/>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6D4D5-8F3C-A344-843C-2C6791F7128A}"/>
              </a:ext>
            </a:extLst>
          </p:cNvPr>
          <p:cNvSpPr>
            <a:spLocks noGrp="1"/>
          </p:cNvSpPr>
          <p:nvPr>
            <p:ph type="title"/>
          </p:nvPr>
        </p:nvSpPr>
        <p:spPr>
          <a:xfrm>
            <a:off x="425339" y="527124"/>
            <a:ext cx="8831552" cy="1325563"/>
          </a:xfrm>
        </p:spPr>
        <p:txBody>
          <a:bodyPr>
            <a:normAutofit fontScale="90000"/>
          </a:bodyPr>
          <a:lstStyle/>
          <a:p>
            <a:r>
              <a:rPr lang="en-US" sz="4300" b="1" dirty="0"/>
              <a:t>Virus Infection and inflammatory cytokines induce ACE2 upregulation </a:t>
            </a:r>
            <a:endParaRPr lang="en-US" sz="4300" dirty="0"/>
          </a:p>
        </p:txBody>
      </p:sp>
      <p:sp>
        <p:nvSpPr>
          <p:cNvPr id="4" name="Content Placeholder 3">
            <a:extLst>
              <a:ext uri="{FF2B5EF4-FFF2-40B4-BE49-F238E27FC236}">
                <a16:creationId xmlns:a16="http://schemas.microsoft.com/office/drawing/2014/main" id="{BB54B238-3B71-DE42-A5B5-07D814AA9E3E}"/>
              </a:ext>
            </a:extLst>
          </p:cNvPr>
          <p:cNvSpPr>
            <a:spLocks noGrp="1"/>
          </p:cNvSpPr>
          <p:nvPr>
            <p:ph idx="1"/>
          </p:nvPr>
        </p:nvSpPr>
        <p:spPr>
          <a:xfrm>
            <a:off x="1155653" y="1958049"/>
            <a:ext cx="9621473" cy="3793067"/>
          </a:xfrm>
        </p:spPr>
        <p:txBody>
          <a:bodyPr>
            <a:normAutofit lnSpcReduction="10000"/>
          </a:bodyPr>
          <a:lstStyle/>
          <a:p>
            <a:r>
              <a:rPr lang="en-US" dirty="0"/>
              <a:t>Expression level of ACE2 is extremely important for the successful infection of SARS-</a:t>
            </a:r>
            <a:r>
              <a:rPr lang="en-US" dirty="0" err="1"/>
              <a:t>nCoV</a:t>
            </a:r>
            <a:r>
              <a:rPr lang="en-US" dirty="0"/>
              <a:t> and 2019-nCoV</a:t>
            </a:r>
          </a:p>
          <a:p>
            <a:r>
              <a:rPr lang="en-US" dirty="0"/>
              <a:t>Organs and tissues with high ACE2 abundance like the lung, kidney and small intestine are the infection targets of 2019-nCoV (Zhang et al., 2020).</a:t>
            </a:r>
          </a:p>
          <a:p>
            <a:r>
              <a:rPr lang="en-US" dirty="0"/>
              <a:t>ACE2 can be significantly upregulated after infection of various viruses including SARS-</a:t>
            </a:r>
            <a:r>
              <a:rPr lang="en-US" dirty="0" err="1"/>
              <a:t>CoV</a:t>
            </a:r>
            <a:r>
              <a:rPr lang="en-US" dirty="0"/>
              <a:t> and MERS-</a:t>
            </a:r>
            <a:r>
              <a:rPr lang="en-US" dirty="0" err="1"/>
              <a:t>CoV</a:t>
            </a:r>
            <a:r>
              <a:rPr lang="en-US" dirty="0"/>
              <a:t> </a:t>
            </a:r>
          </a:p>
          <a:p>
            <a:r>
              <a:rPr lang="en-US" dirty="0"/>
              <a:t>ACE2 can be significantly induced by IFN-gamma treatment in human primary keratinocytes </a:t>
            </a:r>
          </a:p>
          <a:p>
            <a:r>
              <a:rPr lang="en-US" dirty="0"/>
              <a:t>Promoter region of ACE2 exists several immune- and cytokine-responsive transcript factor binding sites such as JUN </a:t>
            </a:r>
          </a:p>
          <a:p>
            <a:endParaRPr lang="en-US" dirty="0"/>
          </a:p>
          <a:p>
            <a:endParaRPr lang="en-US" dirty="0"/>
          </a:p>
          <a:p>
            <a:endParaRPr lang="en-US" dirty="0"/>
          </a:p>
        </p:txBody>
      </p:sp>
      <p:sp>
        <p:nvSpPr>
          <p:cNvPr id="5" name="TextBox 4">
            <a:extLst>
              <a:ext uri="{FF2B5EF4-FFF2-40B4-BE49-F238E27FC236}">
                <a16:creationId xmlns:a16="http://schemas.microsoft.com/office/drawing/2014/main" id="{3A772BBB-5335-1B4B-A9D9-4D9967536685}"/>
              </a:ext>
            </a:extLst>
          </p:cNvPr>
          <p:cNvSpPr txBox="1"/>
          <p:nvPr/>
        </p:nvSpPr>
        <p:spPr>
          <a:xfrm>
            <a:off x="4018845" y="5645753"/>
            <a:ext cx="8173155" cy="1000271"/>
          </a:xfrm>
          <a:prstGeom prst="rect">
            <a:avLst/>
          </a:prstGeom>
          <a:noFill/>
        </p:spPr>
        <p:txBody>
          <a:bodyPr wrap="square" lIns="121914" tIns="60957" rIns="121914" bIns="60957" rtlCol="0">
            <a:spAutoFit/>
          </a:bodyPr>
          <a:lstStyle/>
          <a:p>
            <a:pPr defTabSz="609570"/>
            <a:r>
              <a:rPr lang="en-US" sz="1900" dirty="0">
                <a:solidFill>
                  <a:prstClr val="black"/>
                </a:solidFill>
                <a:latin typeface="Calibri"/>
              </a:rPr>
              <a:t>Zhang H, et al (2020). The digestive system is a potential route of 2019-nCov infection: a bioinformatics analysis based on single-cell transcriptomes. </a:t>
            </a:r>
            <a:r>
              <a:rPr lang="en-US" sz="1900" dirty="0" err="1">
                <a:solidFill>
                  <a:prstClr val="black"/>
                </a:solidFill>
                <a:latin typeface="Calibri"/>
              </a:rPr>
              <a:t>bioRxiv</a:t>
            </a:r>
            <a:r>
              <a:rPr lang="en-US" sz="1900" dirty="0">
                <a:solidFill>
                  <a:prstClr val="black"/>
                </a:solidFill>
                <a:latin typeface="Calibri"/>
              </a:rPr>
              <a:t>.</a:t>
            </a:r>
            <a:br>
              <a:rPr lang="en-US" sz="1900" dirty="0">
                <a:solidFill>
                  <a:prstClr val="black"/>
                </a:solidFill>
                <a:latin typeface="Calibri"/>
              </a:rPr>
            </a:br>
            <a:r>
              <a:rPr lang="en-US" sz="1900" dirty="0" err="1">
                <a:solidFill>
                  <a:prstClr val="black"/>
                </a:solidFill>
                <a:latin typeface="Calibri"/>
              </a:rPr>
              <a:t>BioRxiv</a:t>
            </a:r>
            <a:r>
              <a:rPr lang="en-US" sz="1900" dirty="0">
                <a:solidFill>
                  <a:prstClr val="black"/>
                </a:solidFill>
                <a:latin typeface="Calibri"/>
              </a:rPr>
              <a:t> </a:t>
            </a:r>
            <a:r>
              <a:rPr lang="en-US" sz="1900" dirty="0" err="1">
                <a:solidFill>
                  <a:prstClr val="black"/>
                </a:solidFill>
                <a:latin typeface="Calibri"/>
              </a:rPr>
              <a:t>doi</a:t>
            </a:r>
            <a:r>
              <a:rPr lang="en-US" sz="1900" dirty="0">
                <a:solidFill>
                  <a:prstClr val="black"/>
                </a:solidFill>
                <a:latin typeface="Calibri"/>
              </a:rPr>
              <a:t>: https://</a:t>
            </a:r>
            <a:r>
              <a:rPr lang="en-US" sz="1900" dirty="0" err="1">
                <a:solidFill>
                  <a:prstClr val="black"/>
                </a:solidFill>
                <a:latin typeface="Calibri"/>
              </a:rPr>
              <a:t>doi.org</a:t>
            </a:r>
            <a:r>
              <a:rPr lang="en-US" sz="1900" dirty="0">
                <a:solidFill>
                  <a:prstClr val="black"/>
                </a:solidFill>
                <a:latin typeface="Calibri"/>
              </a:rPr>
              <a:t>/10.1101/2020.02.24.963348 </a:t>
            </a:r>
          </a:p>
        </p:txBody>
      </p:sp>
    </p:spTree>
    <p:extLst>
      <p:ext uri="{BB962C8B-B14F-4D97-AF65-F5344CB8AC3E}">
        <p14:creationId xmlns:p14="http://schemas.microsoft.com/office/powerpoint/2010/main" val="3555953844"/>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5A1DE98-0DED-804B-960A-2A8D720FB7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0875" y="762002"/>
            <a:ext cx="6442311" cy="547910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97D61787-DFFA-BB4D-B7CA-BAA8731290ED}"/>
              </a:ext>
            </a:extLst>
          </p:cNvPr>
          <p:cNvSpPr txBox="1">
            <a:spLocks noChangeArrowheads="1"/>
          </p:cNvSpPr>
          <p:nvPr/>
        </p:nvSpPr>
        <p:spPr bwMode="auto">
          <a:xfrm>
            <a:off x="3698322" y="6342460"/>
            <a:ext cx="7231945" cy="2821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9996" tIns="44998" rIns="89996" bIns="44998"/>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MS PGothic" panose="020B0600070205080204" pitchFamily="34" charset="-128"/>
              </a:defRPr>
            </a:lvl9pPr>
          </a:lstStyle>
          <a:p>
            <a:pPr defTabSz="609570"/>
            <a:r>
              <a:rPr lang="en-US" altLang="en-US" sz="900" i="1" dirty="0">
                <a:solidFill>
                  <a:prstClr val="black"/>
                </a:solidFill>
              </a:rPr>
              <a:t>The Lancet</a:t>
            </a:r>
            <a:r>
              <a:rPr lang="en-US" altLang="en-US" sz="900" dirty="0">
                <a:solidFill>
                  <a:prstClr val="black"/>
                </a:solidFill>
              </a:rPr>
              <a:t> 2020 395, e30-e31DOI: (10.1016/S0140-6736(20)30304-4) </a:t>
            </a:r>
          </a:p>
        </p:txBody>
      </p:sp>
      <p:sp>
        <p:nvSpPr>
          <p:cNvPr id="4100" name="Text Box 4">
            <a:extLst>
              <a:ext uri="{FF2B5EF4-FFF2-40B4-BE49-F238E27FC236}">
                <a16:creationId xmlns:a16="http://schemas.microsoft.com/office/drawing/2014/main" id="{1CA705DC-3A49-2049-BB9E-332492E43BDB}"/>
              </a:ext>
            </a:extLst>
          </p:cNvPr>
          <p:cNvSpPr txBox="1">
            <a:spLocks noChangeArrowheads="1"/>
          </p:cNvSpPr>
          <p:nvPr/>
        </p:nvSpPr>
        <p:spPr bwMode="auto">
          <a:xfrm>
            <a:off x="2476501" y="6624641"/>
            <a:ext cx="5556251"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9996" tIns="46797" rIns="89996" bIns="46797"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MS PGothic" panose="020B0600070205080204" pitchFamily="34" charset="-128"/>
              </a:defRPr>
            </a:lvl9pPr>
          </a:lstStyle>
          <a:p>
            <a:pPr defTabSz="609570"/>
            <a:r>
              <a:rPr lang="en-US" altLang="en-US" sz="900"/>
              <a:t>Copyright © 2020 Elsevier Ltd</a:t>
            </a:r>
            <a:r>
              <a:rPr lang="en-US" altLang="en-US" sz="900">
                <a:hlinkClick r:id="rId4"/>
              </a:rPr>
              <a:t> Terms and Conditions</a:t>
            </a:r>
          </a:p>
        </p:txBody>
      </p:sp>
      <p:pic>
        <p:nvPicPr>
          <p:cNvPr id="4101" name="Picture 5">
            <a:extLst>
              <a:ext uri="{FF2B5EF4-FFF2-40B4-BE49-F238E27FC236}">
                <a16:creationId xmlns:a16="http://schemas.microsoft.com/office/drawing/2014/main" id="{63BF3D48-70A2-6043-BC8F-B1F2426A10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3378" y="6064251"/>
            <a:ext cx="708025" cy="79375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A714EBF2-23D0-7A43-AF10-DF3C333C8FF3}"/>
              </a:ext>
            </a:extLst>
          </p:cNvPr>
          <p:cNvSpPr>
            <a:spLocks noGrp="1"/>
          </p:cNvSpPr>
          <p:nvPr>
            <p:ph type="title"/>
          </p:nvPr>
        </p:nvSpPr>
        <p:spPr>
          <a:xfrm>
            <a:off x="342090" y="-115888"/>
            <a:ext cx="8327777" cy="1325563"/>
          </a:xfrm>
        </p:spPr>
        <p:txBody>
          <a:bodyPr/>
          <a:lstStyle/>
          <a:p>
            <a:r>
              <a:rPr lang="en-US" dirty="0"/>
              <a:t>Certain JAK inhibitors may prevent endocytosis of the virus</a:t>
            </a:r>
          </a:p>
        </p:txBody>
      </p:sp>
    </p:spTree>
    <p:extLst>
      <p:ext uri="{BB962C8B-B14F-4D97-AF65-F5344CB8AC3E}">
        <p14:creationId xmlns:p14="http://schemas.microsoft.com/office/powerpoint/2010/main" val="3014198169"/>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template v-2j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ia+Abreu+Slides+Nov+18+APPROVED-CCCbackgroud short" id="{D7D36CC1-699C-C04A-84C4-01DEE151CC1B}" vid="{D532CBA6-77E7-6D46-ADD0-313A7289F59B}"/>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619</TotalTime>
  <Words>2563</Words>
  <Application>Microsoft Office PowerPoint</Application>
  <PresentationFormat>Širokoúhlá obrazovka</PresentationFormat>
  <Paragraphs>257</Paragraphs>
  <Slides>50</Slides>
  <Notes>8</Notes>
  <HiddenSlides>0</HiddenSlides>
  <MMClips>0</MMClips>
  <ScaleCrop>false</ScaleCrop>
  <HeadingPairs>
    <vt:vector size="6" baseType="variant">
      <vt:variant>
        <vt:lpstr>Použitá písma</vt:lpstr>
      </vt:variant>
      <vt:variant>
        <vt:i4>16</vt:i4>
      </vt:variant>
      <vt:variant>
        <vt:lpstr>Motiv</vt:lpstr>
      </vt:variant>
      <vt:variant>
        <vt:i4>3</vt:i4>
      </vt:variant>
      <vt:variant>
        <vt:lpstr>Nadpisy snímků</vt:lpstr>
      </vt:variant>
      <vt:variant>
        <vt:i4>50</vt:i4>
      </vt:variant>
    </vt:vector>
  </HeadingPairs>
  <TitlesOfParts>
    <vt:vector size="69" baseType="lpstr">
      <vt:lpstr>ＭＳ Ｐゴシック</vt:lpstr>
      <vt:lpstr>ＭＳ Ｐゴシック</vt:lpstr>
      <vt:lpstr>游ゴシック Light</vt:lpstr>
      <vt:lpstr>Arial</vt:lpstr>
      <vt:lpstr>Arial Narrow</vt:lpstr>
      <vt:lpstr>Baekmuk Gulim</vt:lpstr>
      <vt:lpstr>Brush Script MT</vt:lpstr>
      <vt:lpstr>Calibri</vt:lpstr>
      <vt:lpstr>Calibri Light</vt:lpstr>
      <vt:lpstr>DengXian</vt:lpstr>
      <vt:lpstr>Mangal</vt:lpstr>
      <vt:lpstr>system-ui</vt:lpstr>
      <vt:lpstr>Times New Roman</vt:lpstr>
      <vt:lpstr>TimesNewRomanPS</vt:lpstr>
      <vt:lpstr>TimesNewRomanPSMT</vt:lpstr>
      <vt:lpstr>Wingdings</vt:lpstr>
      <vt:lpstr>Office Theme</vt:lpstr>
      <vt:lpstr>1_slide template v-2jpk</vt:lpstr>
      <vt:lpstr>1_Default Design</vt:lpstr>
      <vt:lpstr>Prezentace aplikace PowerPoint</vt:lpstr>
      <vt:lpstr>SARS-Cov2 and the potential impact for patients on non-biologics</vt:lpstr>
      <vt:lpstr>Prezentace aplikace PowerPoint</vt:lpstr>
      <vt:lpstr>Approach to the topic</vt:lpstr>
      <vt:lpstr>Viral transmission</vt:lpstr>
      <vt:lpstr>Prezentace aplikace PowerPoint</vt:lpstr>
      <vt:lpstr>ACE2 expressed in GI tract and virus has been found in epithelial cells</vt:lpstr>
      <vt:lpstr>Virus Infection and inflammatory cytokines induce ACE2 upregulation </vt:lpstr>
      <vt:lpstr>Certain JAK inhibitors may prevent endocytosis of the virus</vt:lpstr>
      <vt:lpstr>No specific information on mesalamines</vt:lpstr>
      <vt:lpstr>Clinical evidence does not support corticosteroid treatment for 2019-nCoV lung injury</vt:lpstr>
      <vt:lpstr>Potential anti-viral activity of 6-MP and 6-TG on MERS and SARS</vt:lpstr>
      <vt:lpstr>Low lymphocyte counts associated with death from coronavirus</vt:lpstr>
      <vt:lpstr>No specific data on methotrexate</vt:lpstr>
      <vt:lpstr>Prezentace aplikace PowerPoint</vt:lpstr>
      <vt:lpstr>Theoretical immunologic treatments</vt:lpstr>
      <vt:lpstr>Data from Janssen</vt:lpstr>
      <vt:lpstr>Half-life of drugs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Summary of Therapies</vt:lpstr>
      <vt:lpstr>Updates from our colleagues</vt:lpstr>
      <vt:lpstr>Prezentace aplikace PowerPoint</vt:lpstr>
      <vt:lpstr>Not exactly Bordeaux. . .</vt:lpstr>
      <vt:lpstr>Purpose</vt:lpstr>
      <vt:lpstr>3 Components</vt:lpstr>
      <vt:lpstr>Registry</vt:lpstr>
      <vt:lpstr>Website</vt:lpstr>
      <vt:lpstr>Communications and dissemination</vt:lpstr>
      <vt:lpstr>Reach and impact</vt:lpstr>
      <vt:lpstr>A blueprint for other conditions</vt:lpstr>
      <vt:lpstr>We need your help</vt:lpstr>
      <vt:lpstr>Our Partners (working on others)</vt:lpstr>
      <vt:lpstr>What we’ve learned so far. . .</vt:lpstr>
      <vt:lpstr>Prezentace aplikace PowerPoint</vt:lpstr>
      <vt:lpstr>Overview of Reported Cases To Date</vt:lpstr>
      <vt:lpstr>Medications</vt:lpstr>
      <vt:lpstr>Type of Biologic</vt:lpstr>
      <vt:lpstr>Overview of Reported Cases To Date</vt:lpstr>
      <vt:lpstr>Other Cases on News, Social Media, or Known Pending</vt:lpstr>
      <vt:lpstr>Thank you for your support and input on this initiative!</vt:lpstr>
    </vt:vector>
  </TitlesOfParts>
  <Company>University of Chicago Medicine &amp; Biological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Rai, Victoria [BSD] - MED</dc:creator>
  <cp:lastModifiedBy>install</cp:lastModifiedBy>
  <cp:revision>52</cp:revision>
  <cp:lastPrinted>2020-03-20T03:21:53Z</cp:lastPrinted>
  <dcterms:created xsi:type="dcterms:W3CDTF">2020-03-19T19:59:57Z</dcterms:created>
  <dcterms:modified xsi:type="dcterms:W3CDTF">2020-03-24T12:36:36Z</dcterms:modified>
</cp:coreProperties>
</file>