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83C3911-804C-482A-9FA0-1B4FF345AA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BE5C38E7-D8B4-45D4-A2E2-BDE5DDF198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F7D3D9BB-B93D-4672-9F84-CB5BDAB24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7DDEA-471F-4337-9E54-A2D543A7C1C1}" type="datetimeFigureOut">
              <a:rPr lang="cs-CZ" smtClean="0"/>
              <a:t>26. 2. 2019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1D4B6B83-5A72-4B4A-86E1-631403C89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FCA3CEEF-57DA-4CE6-976D-6D206C750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7E85A-3E76-40FF-B639-593D9623DB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7504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23AE2BD-63FA-4439-A61C-C7E4C42D2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A779EA78-4530-43E8-965B-F052CA154B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F91AE1E3-4A0A-477A-ABC8-E53A19577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7DDEA-471F-4337-9E54-A2D543A7C1C1}" type="datetimeFigureOut">
              <a:rPr lang="cs-CZ" smtClean="0"/>
              <a:t>26. 2. 2019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7A61AAEC-A1AA-4FDF-9C8C-AB1BD9757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2A37D821-DC38-4F01-B84F-8AE69B717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7E85A-3E76-40FF-B639-593D9623DB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4219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xmlns="" id="{FE651CFD-BDED-4E23-84FD-692EECCA92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321948BC-017B-408C-980F-18C75E2A5F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2F275AFA-D646-43F2-900E-81F3D48BB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7DDEA-471F-4337-9E54-A2D543A7C1C1}" type="datetimeFigureOut">
              <a:rPr lang="cs-CZ" smtClean="0"/>
              <a:t>26. 2. 2019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DE08EE20-AC1B-426A-989E-484E83151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04F47C2D-FF6D-4930-91DB-1CD7FDD8B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7E85A-3E76-40FF-B639-593D9623DB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2839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0FAC89C-9AF3-404D-8959-85961CF62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ECE04E36-E618-42BB-B76B-5E0C78A4D9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05EEFAAE-011D-47CA-94CA-B836B4BD3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7DDEA-471F-4337-9E54-A2D543A7C1C1}" type="datetimeFigureOut">
              <a:rPr lang="cs-CZ" smtClean="0"/>
              <a:t>26. 2. 2019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EB2D38C7-C873-4A64-9A25-C13BE218E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370544E1-E644-4925-BAD9-3C6E9A088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7E85A-3E76-40FF-B639-593D9623DB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0092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CAC2B05-A980-4BE6-ABC0-BAA3B4335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D4EEFC41-A0F9-4E29-9F5C-BD3B13064F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02B5E8CF-A79F-45C7-8A35-65CE60DC7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7DDEA-471F-4337-9E54-A2D543A7C1C1}" type="datetimeFigureOut">
              <a:rPr lang="cs-CZ" smtClean="0"/>
              <a:t>26. 2. 2019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85F8220B-A688-4FCD-B4E5-7C1027DB0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289FA79B-A7FE-40E5-A5E8-C1205B9B5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7E85A-3E76-40FF-B639-593D9623DB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044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6A6CBE9-AA70-4422-81AA-4974CEA76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02DC8B4B-44AD-4932-85D1-788A06A335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2FD6403C-8371-4C69-A54B-831BA48D86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9E53B9DD-06F6-4EF6-98AF-D11A6A99C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7DDEA-471F-4337-9E54-A2D543A7C1C1}" type="datetimeFigureOut">
              <a:rPr lang="cs-CZ" smtClean="0"/>
              <a:t>26. 2. 2019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E507A7B5-9297-48AF-B7A8-74D69741F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AC0286BD-94AB-4D39-A586-EBC723E53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7E85A-3E76-40FF-B639-593D9623DB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0785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AB4BA57-FD2B-4333-ADEC-40970DEE0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75574B99-4725-4539-8E3C-0287311108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BB1FD2FC-901D-469C-B025-5570CD22E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xmlns="" id="{98B1385B-C67E-4B04-B2CD-E6D9E71C57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xmlns="" id="{E7887DC4-A591-424D-A578-7844DAB655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xmlns="" id="{7FC10CE6-0EDF-457E-B62E-0C3DD906E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7DDEA-471F-4337-9E54-A2D543A7C1C1}" type="datetimeFigureOut">
              <a:rPr lang="cs-CZ" smtClean="0"/>
              <a:t>26. 2. 2019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xmlns="" id="{7A8E6AFE-0758-4CE6-9737-3B5F14BFD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xmlns="" id="{87EE2419-8036-4E2B-A79C-6514B70A4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7E85A-3E76-40FF-B639-593D9623DB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2905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0C1780C-9C1C-49F1-B6A1-3C8E64F3F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xmlns="" id="{C7CB6162-C814-43D2-BA33-465660E1A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7DDEA-471F-4337-9E54-A2D543A7C1C1}" type="datetimeFigureOut">
              <a:rPr lang="cs-CZ" smtClean="0"/>
              <a:t>26. 2. 2019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A42EA7D5-03E3-4265-83CF-FAACEE0A6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403B2E2C-B0B4-4A10-B1F7-A8D9CFA3F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7E85A-3E76-40FF-B639-593D9623DB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1664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xmlns="" id="{C8B38D6C-97D1-48D5-82FA-0C9EB2814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7DDEA-471F-4337-9E54-A2D543A7C1C1}" type="datetimeFigureOut">
              <a:rPr lang="cs-CZ" smtClean="0"/>
              <a:t>26. 2. 2019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24E3D84C-1031-4745-BE97-C68795AFE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399BEC45-B3DD-434C-920F-B689CC2BE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7E85A-3E76-40FF-B639-593D9623DB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2887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7D79A97-8A21-4238-959E-666250643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7BB432A0-4135-4D05-8A25-DD142D358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551FDA91-6328-4DB6-BE81-38010F7CC2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043492B8-D4EF-4AEC-9C10-AD58B2CA2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7DDEA-471F-4337-9E54-A2D543A7C1C1}" type="datetimeFigureOut">
              <a:rPr lang="cs-CZ" smtClean="0"/>
              <a:t>26. 2. 2019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242B50EB-5D55-4FCE-BD1F-59EE27D62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D2EE673C-A026-4F24-958A-4EDDACEA1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7E85A-3E76-40FF-B639-593D9623DB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6746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9E58286-B061-436F-80B6-64FFB138C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xmlns="" id="{BF1AF4B2-778C-47BE-9C9A-13CD48261E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E82DA595-62DE-4497-B238-CAAA63A731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EF425B74-1BFC-4871-A963-9097D25A9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7DDEA-471F-4337-9E54-A2D543A7C1C1}" type="datetimeFigureOut">
              <a:rPr lang="cs-CZ" smtClean="0"/>
              <a:t>26. 2. 2019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F7FBA778-749D-46B6-84F5-A0DF38FF9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8A7CB5C1-1DCC-4F03-91E9-7078F9707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7E85A-3E76-40FF-B639-593D9623DB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9221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xmlns="" id="{221FB49E-C798-4E4E-B2D7-61DA8CFE5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E5DA8E60-1F7F-4746-BE63-2D8B26494F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03F6A540-EDC2-469E-A64B-8CB2F16908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47DDEA-471F-4337-9E54-A2D543A7C1C1}" type="datetimeFigureOut">
              <a:rPr lang="cs-CZ" smtClean="0"/>
              <a:t>26. 2. 2019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F47C3EB1-4D9F-48EE-B52C-40D449C569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8A6BE7A7-45C2-48A5-AC3C-738B667322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E7E85A-3E76-40FF-B639-593D9623DB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7248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531F6E6-85C2-4493-BB63-D8406E7672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Pacient č. 1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63C53C0F-8AF8-4CF5-983C-8469EADAD8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sz="4400" dirty="0"/>
              <a:t>Komplikace IPAA</a:t>
            </a:r>
          </a:p>
        </p:txBody>
      </p:sp>
    </p:spTree>
    <p:extLst>
      <p:ext uri="{BB962C8B-B14F-4D97-AF65-F5344CB8AC3E}">
        <p14:creationId xmlns:p14="http://schemas.microsoft.com/office/powerpoint/2010/main" val="2463764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22C2323-322D-4A45-820C-DAC5B9964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MR malé pánve (8.2.2019)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xmlns="" id="{F2DD2102-4740-4CD5-89C1-466C06FCA0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62" y="1858876"/>
            <a:ext cx="4351338" cy="4351338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706699A3-60FC-4275-BD32-7C361A5906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157" y="1858876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406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61E4749-BD8E-447D-B028-1BEA574BF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Muž nar. 1987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B226B038-9D26-45BE-A966-4B2B7D6027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2000 UC (postižení distální části </a:t>
            </a:r>
            <a:r>
              <a:rPr lang="cs-CZ" dirty="0" err="1"/>
              <a:t>tl</a:t>
            </a:r>
            <a:r>
              <a:rPr lang="cs-CZ" dirty="0"/>
              <a:t>. střeva do 40ti cm)</a:t>
            </a:r>
          </a:p>
          <a:p>
            <a:r>
              <a:rPr lang="cs-CZ" dirty="0" err="1"/>
              <a:t>Mesalazin</a:t>
            </a:r>
            <a:r>
              <a:rPr lang="cs-CZ" dirty="0"/>
              <a:t>, azathioprin  a intermitentně kortikoidy</a:t>
            </a:r>
          </a:p>
          <a:p>
            <a:r>
              <a:rPr lang="cs-CZ" dirty="0"/>
              <a:t>Relapsy 1-2x do roka  zvládnuty intenzifikací léčby</a:t>
            </a:r>
          </a:p>
          <a:p>
            <a:r>
              <a:rPr lang="cs-CZ" dirty="0"/>
              <a:t>XI.2017 relaps – extenze zánětu na celé tlusté střevo</a:t>
            </a:r>
          </a:p>
          <a:p>
            <a:r>
              <a:rPr lang="cs-CZ" dirty="0"/>
              <a:t>Hospitalizace NMSSKB Po Petřínem – </a:t>
            </a:r>
            <a:r>
              <a:rPr lang="cs-CZ" dirty="0" err="1"/>
              <a:t>i.v</a:t>
            </a:r>
            <a:r>
              <a:rPr lang="cs-CZ" dirty="0"/>
              <a:t>. kortikoidy přechodně zlepšen</a:t>
            </a:r>
          </a:p>
          <a:p>
            <a:r>
              <a:rPr lang="cs-CZ" dirty="0"/>
              <a:t>XI.2017 zavedena terapie </a:t>
            </a:r>
            <a:r>
              <a:rPr lang="cs-CZ" dirty="0" err="1"/>
              <a:t>infliximabem</a:t>
            </a:r>
            <a:r>
              <a:rPr lang="cs-CZ" dirty="0"/>
              <a:t> 5 mg/kg --- 10 mg/kg</a:t>
            </a:r>
          </a:p>
          <a:p>
            <a:r>
              <a:rPr lang="cs-CZ" dirty="0"/>
              <a:t>Bez efektu  ---- indikován k provedení kolektomie </a:t>
            </a:r>
          </a:p>
        </p:txBody>
      </p:sp>
    </p:spTree>
    <p:extLst>
      <p:ext uri="{BB962C8B-B14F-4D97-AF65-F5344CB8AC3E}">
        <p14:creationId xmlns:p14="http://schemas.microsoft.com/office/powerpoint/2010/main" val="40841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106880D-237A-4F6B-AF13-BE51AEA49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Muž, nar. 1987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A63AEB76-57AA-41AB-9BFB-C931223DD1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30.1.2018 provedena laparoskopicky </a:t>
            </a:r>
            <a:r>
              <a:rPr lang="cs-CZ" dirty="0" err="1"/>
              <a:t>subtotální</a:t>
            </a:r>
            <a:r>
              <a:rPr lang="cs-CZ" dirty="0"/>
              <a:t> kolektomie s terminální ileostomií (prim. </a:t>
            </a:r>
            <a:r>
              <a:rPr lang="cs-CZ" dirty="0" err="1"/>
              <a:t>Örhalmi</a:t>
            </a:r>
            <a:r>
              <a:rPr lang="cs-CZ" dirty="0"/>
              <a:t> – FN-HK)</a:t>
            </a:r>
          </a:p>
          <a:p>
            <a:r>
              <a:rPr lang="cs-CZ" dirty="0"/>
              <a:t>Komplikace </a:t>
            </a:r>
            <a:r>
              <a:rPr lang="cs-CZ" dirty="0" err="1"/>
              <a:t>peristomický</a:t>
            </a:r>
            <a:r>
              <a:rPr lang="cs-CZ" dirty="0"/>
              <a:t> absces </a:t>
            </a:r>
          </a:p>
          <a:p>
            <a:r>
              <a:rPr lang="cs-CZ" dirty="0"/>
              <a:t>2.5.2018 Proktektomie a IPAA laparoskopicky v jedné době</a:t>
            </a:r>
          </a:p>
          <a:p>
            <a:r>
              <a:rPr lang="cs-CZ" dirty="0"/>
              <a:t>9.5.2018 Dehiscence IPAA re-sutura IPAA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348230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125D273-B736-4A04-9AE3-2A1D84B7B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Muž, nar. 1987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C45CE270-C1C8-4FF7-B379-6662EFFC0F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Za 6 měsíců po operaci </a:t>
            </a:r>
            <a:r>
              <a:rPr lang="cs-CZ" dirty="0" err="1"/>
              <a:t>stolcie</a:t>
            </a:r>
            <a:r>
              <a:rPr lang="cs-CZ" dirty="0"/>
              <a:t> 15-20x denně</a:t>
            </a:r>
          </a:p>
          <a:p>
            <a:r>
              <a:rPr lang="cs-CZ" dirty="0"/>
              <a:t>Intermitentně krev ve stolici</a:t>
            </a:r>
          </a:p>
          <a:p>
            <a:r>
              <a:rPr lang="cs-CZ" dirty="0" err="1"/>
              <a:t>Subfebrilie</a:t>
            </a:r>
            <a:r>
              <a:rPr lang="cs-CZ" dirty="0"/>
              <a:t>  </a:t>
            </a:r>
            <a:r>
              <a:rPr lang="cs-CZ" dirty="0" err="1"/>
              <a:t>intermietntně</a:t>
            </a:r>
            <a:endParaRPr lang="cs-CZ" dirty="0"/>
          </a:p>
          <a:p>
            <a:r>
              <a:rPr lang="cs-CZ" dirty="0"/>
              <a:t>Dlouhodobá terapie antibiotiky (Metronidazol/</a:t>
            </a:r>
            <a:r>
              <a:rPr lang="cs-CZ" dirty="0" err="1"/>
              <a:t>Ciprofloxacin</a:t>
            </a:r>
            <a:r>
              <a:rPr lang="cs-CZ" dirty="0"/>
              <a:t>) </a:t>
            </a:r>
          </a:p>
          <a:p>
            <a:r>
              <a:rPr lang="cs-CZ" dirty="0"/>
              <a:t>Noční totální inkontinence </a:t>
            </a:r>
          </a:p>
        </p:txBody>
      </p:sp>
    </p:spTree>
    <p:extLst>
      <p:ext uri="{BB962C8B-B14F-4D97-AF65-F5344CB8AC3E}">
        <p14:creationId xmlns:p14="http://schemas.microsoft.com/office/powerpoint/2010/main" val="2209948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B9F8CC5-AE0E-44C2-97C3-18BB89A39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Pouchoskopie</a:t>
            </a:r>
            <a:r>
              <a:rPr lang="cs-CZ" dirty="0"/>
              <a:t> (31.10.2018)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xmlns="" id="{4D08CD69-05A9-4619-82E8-14842CAEE4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8" r="4806"/>
          <a:stretch/>
        </p:blipFill>
        <p:spPr>
          <a:xfrm>
            <a:off x="297712" y="2009664"/>
            <a:ext cx="5759303" cy="4351338"/>
          </a:xfr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B1874D0D-8990-4895-B984-2FC4B0AC6D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0" r="-2080"/>
          <a:stretch/>
        </p:blipFill>
        <p:spPr>
          <a:xfrm>
            <a:off x="6134987" y="2009664"/>
            <a:ext cx="605701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7497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ECEC4FA-B1C6-4D3F-BBB5-7422DC411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MR malé pánve (17.10.2018) 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xmlns="" id="{7431FAF7-AF6E-46A0-9857-D149AE71EE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215" y="1857522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1278624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A7DB8B0-CB3E-4185-B3A3-3CD9F0198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Sinusotomie</a:t>
            </a:r>
            <a:r>
              <a:rPr lang="cs-CZ" dirty="0"/>
              <a:t> (16.1.2019)</a:t>
            </a:r>
          </a:p>
        </p:txBody>
      </p:sp>
      <p:pic>
        <p:nvPicPr>
          <p:cNvPr id="5" name="media1_mpeg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4050" y="1825625"/>
            <a:ext cx="5802313" cy="4351338"/>
          </a:xfrm>
        </p:spPr>
      </p:pic>
    </p:spTree>
    <p:extLst>
      <p:ext uri="{BB962C8B-B14F-4D97-AF65-F5344CB8AC3E}">
        <p14:creationId xmlns:p14="http://schemas.microsoft.com/office/powerpoint/2010/main" val="285454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0F3FEF3-9B35-4131-B152-44BF2FCD4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Sinusotomie</a:t>
            </a:r>
            <a:r>
              <a:rPr lang="cs-CZ" dirty="0"/>
              <a:t> (16.1.2019)</a:t>
            </a:r>
          </a:p>
        </p:txBody>
      </p:sp>
      <p:pic>
        <p:nvPicPr>
          <p:cNvPr id="5" name="media2_mpeg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4050" y="1825625"/>
            <a:ext cx="5802313" cy="4351338"/>
          </a:xfrm>
        </p:spPr>
      </p:pic>
    </p:spTree>
    <p:extLst>
      <p:ext uri="{BB962C8B-B14F-4D97-AF65-F5344CB8AC3E}">
        <p14:creationId xmlns:p14="http://schemas.microsoft.com/office/powerpoint/2010/main" val="578534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3AFF189-CD17-4492-8835-0EAA81B12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Kontrola 29.1.2019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C4EF1550-3BF7-4B0A-A8A2-D66150C206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Stolice  6x denně s intermitentní příměsí krve</a:t>
            </a:r>
          </a:p>
          <a:p>
            <a:r>
              <a:rPr lang="cs-CZ" dirty="0"/>
              <a:t>Teploty neměl</a:t>
            </a:r>
          </a:p>
          <a:p>
            <a:r>
              <a:rPr lang="cs-CZ" dirty="0"/>
              <a:t>Inkontinence stolice menší a nepravidelná</a:t>
            </a:r>
          </a:p>
          <a:p>
            <a:r>
              <a:rPr lang="cs-CZ" dirty="0"/>
              <a:t>Kontrolní MR malé pánve  8.2.21019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3781683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180</Words>
  <Application>Microsoft Office PowerPoint</Application>
  <PresentationFormat>Widescreen</PresentationFormat>
  <Paragraphs>31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Motiv Office</vt:lpstr>
      <vt:lpstr>Pacient č. 1 </vt:lpstr>
      <vt:lpstr>Muž nar. 1987</vt:lpstr>
      <vt:lpstr>Muž, nar. 1987</vt:lpstr>
      <vt:lpstr>Muž, nar. 1987</vt:lpstr>
      <vt:lpstr>Pouchoskopie (31.10.2018)</vt:lpstr>
      <vt:lpstr>MR malé pánve (17.10.2018) </vt:lpstr>
      <vt:lpstr>Sinusotomie (16.1.2019)</vt:lpstr>
      <vt:lpstr>Sinusotomie (16.1.2019)</vt:lpstr>
      <vt:lpstr>Kontrola 29.1.2019</vt:lpstr>
      <vt:lpstr>MR malé pánve (8.2.2019)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Pacient č. 1</dc:title>
  <dc:creator>Milan Lukáš</dc:creator>
  <cp:lastModifiedBy>Tomas</cp:lastModifiedBy>
  <cp:revision>5</cp:revision>
  <dcterms:created xsi:type="dcterms:W3CDTF">2019-02-12T05:34:51Z</dcterms:created>
  <dcterms:modified xsi:type="dcterms:W3CDTF">2019-02-26T09:09:55Z</dcterms:modified>
</cp:coreProperties>
</file>