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9" r:id="rId1"/>
  </p:sldMasterIdLst>
  <p:notesMasterIdLst>
    <p:notesMasterId r:id="rId19"/>
  </p:notesMasterIdLst>
  <p:sldIdLst>
    <p:sldId id="256" r:id="rId2"/>
    <p:sldId id="308" r:id="rId3"/>
    <p:sldId id="309" r:id="rId4"/>
    <p:sldId id="302" r:id="rId5"/>
    <p:sldId id="293" r:id="rId6"/>
    <p:sldId id="306" r:id="rId7"/>
    <p:sldId id="310" r:id="rId8"/>
    <p:sldId id="312" r:id="rId9"/>
    <p:sldId id="311" r:id="rId10"/>
    <p:sldId id="314" r:id="rId11"/>
    <p:sldId id="313" r:id="rId12"/>
    <p:sldId id="317" r:id="rId13"/>
    <p:sldId id="316" r:id="rId14"/>
    <p:sldId id="318" r:id="rId15"/>
    <p:sldId id="319" r:id="rId16"/>
    <p:sldId id="322" r:id="rId17"/>
    <p:sldId id="32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86462" autoAdjust="0"/>
  </p:normalViewPr>
  <p:slideViewPr>
    <p:cSldViewPr snapToGrid="0">
      <p:cViewPr varScale="1">
        <p:scale>
          <a:sx n="82" d="100"/>
          <a:sy n="82" d="100"/>
        </p:scale>
        <p:origin x="114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60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81733-FC00-4F98-BDDF-7CEB36BAC79B}" type="datetimeFigureOut">
              <a:rPr lang="cs-CZ" smtClean="0"/>
              <a:pPr/>
              <a:t>15. 1. 2019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E442F-E776-4B66-ADEF-A0A2EABD2A6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164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442F-E776-4B66-ADEF-A0A2EABD2A64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320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Skupina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6330" y="763793"/>
            <a:ext cx="11507788" cy="154273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Diferenciální</a:t>
            </a:r>
            <a:r>
              <a:rPr lang="cs-CZ" sz="5400" dirty="0">
                <a:solidFill>
                  <a:schemeClr val="tx1"/>
                </a:solidFill>
              </a:rPr>
              <a:t> diagnostika </a:t>
            </a:r>
            <a:r>
              <a:rPr lang="cs-CZ" sz="5400" dirty="0" smtClean="0">
                <a:solidFill>
                  <a:schemeClr val="tx1"/>
                </a:solidFill>
              </a:rPr>
              <a:t/>
            </a:r>
            <a:br>
              <a:rPr lang="cs-CZ" sz="5400" dirty="0" smtClean="0">
                <a:solidFill>
                  <a:schemeClr val="tx1"/>
                </a:solidFill>
              </a:rPr>
            </a:br>
            <a:r>
              <a:rPr lang="cs-CZ" sz="5400" dirty="0" smtClean="0">
                <a:solidFill>
                  <a:schemeClr val="tx1"/>
                </a:solidFill>
              </a:rPr>
              <a:t>Crohnovy </a:t>
            </a:r>
            <a:r>
              <a:rPr lang="cs-CZ" sz="5400" dirty="0">
                <a:solidFill>
                  <a:schemeClr val="tx1"/>
                </a:solidFill>
              </a:rPr>
              <a:t>choroby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9849" y="3226675"/>
            <a:ext cx="12052151" cy="295897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dirty="0" err="1" smtClean="0"/>
              <a:t>M.Kostrejov</a:t>
            </a:r>
            <a:r>
              <a:rPr lang="cs-CZ" sz="9600" dirty="0" smtClean="0"/>
              <a:t>á,  </a:t>
            </a:r>
            <a:r>
              <a:rPr lang="cs-CZ" sz="9600" dirty="0" err="1" smtClean="0"/>
              <a:t>M</a:t>
            </a:r>
            <a:r>
              <a:rPr lang="cs-CZ" sz="9600" dirty="0" smtClean="0"/>
              <a:t>.Lukáš </a:t>
            </a:r>
          </a:p>
          <a:p>
            <a:r>
              <a:rPr lang="cs-CZ" sz="9600" dirty="0" smtClean="0"/>
              <a:t> </a:t>
            </a:r>
          </a:p>
          <a:p>
            <a:pPr algn="l"/>
            <a:r>
              <a:rPr lang="en-US" sz="9600" dirty="0" err="1" smtClean="0"/>
              <a:t>Klinické</a:t>
            </a:r>
            <a:r>
              <a:rPr lang="en-US" sz="9600" dirty="0" smtClean="0"/>
              <a:t> a </a:t>
            </a:r>
            <a:r>
              <a:rPr lang="en-US" sz="9600" dirty="0" err="1" smtClean="0"/>
              <a:t>výzkumné</a:t>
            </a:r>
            <a:r>
              <a:rPr lang="en-US" sz="9600" dirty="0" smtClean="0"/>
              <a:t> </a:t>
            </a:r>
            <a:r>
              <a:rPr lang="en-US" sz="9600" dirty="0" err="1" smtClean="0"/>
              <a:t>centrum</a:t>
            </a:r>
            <a:r>
              <a:rPr lang="en-US" sz="9600" dirty="0" smtClean="0"/>
              <a:t> pro </a:t>
            </a:r>
            <a:r>
              <a:rPr lang="en-US" sz="9600" dirty="0" err="1" smtClean="0"/>
              <a:t>střevní</a:t>
            </a:r>
            <a:r>
              <a:rPr lang="en-US" sz="9600" dirty="0" smtClean="0"/>
              <a:t> </a:t>
            </a:r>
            <a:r>
              <a:rPr lang="en-US" sz="9600" dirty="0" err="1" smtClean="0"/>
              <a:t>záněty</a:t>
            </a:r>
            <a:r>
              <a:rPr lang="en-US" sz="9600" dirty="0" smtClean="0"/>
              <a:t> ISCARE I.V.F. </a:t>
            </a:r>
            <a:r>
              <a:rPr lang="en-US" sz="9600" dirty="0" err="1" smtClean="0"/>
              <a:t>a.s</a:t>
            </a:r>
            <a:r>
              <a:rPr lang="en-US" sz="9600" dirty="0" smtClean="0"/>
              <a:t>. a 1.LF UK, </a:t>
            </a:r>
            <a:r>
              <a:rPr lang="en-US" sz="9600" dirty="0" err="1" smtClean="0"/>
              <a:t>Praha</a:t>
            </a:r>
            <a:endParaRPr lang="cs-CZ" sz="9600" dirty="0" smtClean="0"/>
          </a:p>
          <a:p>
            <a:pPr algn="l"/>
            <a:endParaRPr lang="cs-CZ" sz="9600" dirty="0" smtClean="0"/>
          </a:p>
          <a:p>
            <a:pPr algn="l"/>
            <a:r>
              <a:rPr lang="en-US" sz="9600" dirty="0" err="1" smtClean="0"/>
              <a:t>Interní</a:t>
            </a:r>
            <a:r>
              <a:rPr lang="en-US" sz="9600" dirty="0" smtClean="0"/>
              <a:t> </a:t>
            </a:r>
            <a:r>
              <a:rPr lang="en-US" sz="9600" dirty="0" err="1" smtClean="0"/>
              <a:t>oddělení</a:t>
            </a:r>
            <a:r>
              <a:rPr lang="cs-CZ" sz="9600" dirty="0" smtClean="0"/>
              <a:t> - gastroenterologie</a:t>
            </a:r>
            <a:r>
              <a:rPr lang="en-US" sz="9600" dirty="0" smtClean="0"/>
              <a:t> </a:t>
            </a:r>
            <a:endParaRPr lang="cs-CZ" sz="9600" dirty="0" smtClean="0"/>
          </a:p>
          <a:p>
            <a:pPr algn="l"/>
            <a:r>
              <a:rPr lang="en-US" sz="9600" dirty="0" err="1" smtClean="0"/>
              <a:t>Nemocnice</a:t>
            </a:r>
            <a:r>
              <a:rPr lang="en-US" sz="9600" dirty="0" smtClean="0"/>
              <a:t> </a:t>
            </a:r>
            <a:r>
              <a:rPr lang="en-US" sz="9600" dirty="0" err="1" smtClean="0"/>
              <a:t>Milosrdných</a:t>
            </a:r>
            <a:r>
              <a:rPr lang="en-US" sz="9600" dirty="0" smtClean="0"/>
              <a:t> </a:t>
            </a:r>
            <a:r>
              <a:rPr lang="en-US" sz="9600" dirty="0" err="1" smtClean="0"/>
              <a:t>sester</a:t>
            </a:r>
            <a:r>
              <a:rPr lang="en-US" sz="9600" dirty="0" smtClean="0"/>
              <a:t> </a:t>
            </a:r>
            <a:r>
              <a:rPr lang="cs-CZ" sz="9600" dirty="0" smtClean="0"/>
              <a:t> </a:t>
            </a:r>
            <a:r>
              <a:rPr lang="en-US" sz="9600" dirty="0" err="1" smtClean="0"/>
              <a:t>sv</a:t>
            </a:r>
            <a:r>
              <a:rPr lang="en-US" sz="9600" dirty="0" smtClean="0"/>
              <a:t>. Karla </a:t>
            </a:r>
            <a:r>
              <a:rPr lang="en-US" sz="9600" dirty="0" err="1" smtClean="0"/>
              <a:t>Boromejského</a:t>
            </a:r>
            <a:r>
              <a:rPr lang="en-US" sz="9600" dirty="0" smtClean="0"/>
              <a:t>, </a:t>
            </a:r>
            <a:r>
              <a:rPr lang="en-US" sz="9600" dirty="0" err="1" smtClean="0"/>
              <a:t>Praha</a:t>
            </a:r>
            <a:r>
              <a:rPr lang="cs-CZ" sz="9600" dirty="0" smtClean="0"/>
              <a:t> </a:t>
            </a:r>
          </a:p>
          <a:p>
            <a:endParaRPr lang="cs-CZ" sz="12800" dirty="0" smtClean="0">
              <a:latin typeface="Arial" pitchFamily="34" charset="0"/>
              <a:cs typeface="Arial" pitchFamily="34" charset="0"/>
            </a:endParaRPr>
          </a:p>
          <a:p>
            <a:endParaRPr lang="cs-CZ" sz="12800" dirty="0" smtClean="0">
              <a:latin typeface="Arial" pitchFamily="34" charset="0"/>
              <a:cs typeface="Arial" pitchFamily="34" charset="0"/>
            </a:endParaRPr>
          </a:p>
          <a:p>
            <a:endParaRPr lang="cs-CZ" sz="12800" dirty="0">
              <a:latin typeface="Arial" pitchFamily="34" charset="0"/>
              <a:cs typeface="Arial" pitchFamily="34" charset="0"/>
            </a:endParaRPr>
          </a:p>
          <a:p>
            <a:endParaRPr lang="cs-CZ" sz="1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3000" dirty="0">
              <a:latin typeface="Arial" pitchFamily="34" charset="0"/>
              <a:cs typeface="Arial" pitchFamily="34" charset="0"/>
            </a:endParaRPr>
          </a:p>
          <a:p>
            <a:endParaRPr lang="cs-CZ" sz="3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3000" dirty="0">
              <a:latin typeface="Arial" pitchFamily="34" charset="0"/>
              <a:cs typeface="Arial" pitchFamily="34" charset="0"/>
            </a:endParaRPr>
          </a:p>
          <a:p>
            <a:r>
              <a:rPr lang="cs-CZ" sz="3000" dirty="0">
                <a:latin typeface="Arial" pitchFamily="34" charset="0"/>
                <a:cs typeface="Arial" pitchFamily="34" charset="0"/>
              </a:rPr>
              <a:t>        </a:t>
            </a:r>
            <a:r>
              <a:rPr lang="cs-CZ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/>
            <a:endParaRPr lang="cs-CZ" b="1" dirty="0">
              <a:solidFill>
                <a:schemeClr val="tx1">
                  <a:lumMod val="95000"/>
                </a:schemeClr>
              </a:solidFill>
              <a:ea typeface="Batang" pitchFamily="18" charset="-127"/>
            </a:endParaRPr>
          </a:p>
          <a:p>
            <a:pPr marL="457200" indent="-457200">
              <a:buAutoNum type="arabicPeriod"/>
            </a:pPr>
            <a:endParaRPr lang="cs-CZ" b="1" dirty="0">
              <a:solidFill>
                <a:schemeClr val="tx1">
                  <a:lumMod val="95000"/>
                </a:schemeClr>
              </a:solidFill>
            </a:endParaRPr>
          </a:p>
          <a:p>
            <a:pPr marL="457200" indent="-457200"/>
            <a:endParaRPr lang="cs-CZ" b="1" dirty="0">
              <a:solidFill>
                <a:schemeClr val="tx1">
                  <a:lumMod val="95000"/>
                </a:schemeClr>
              </a:solidFill>
            </a:endParaRPr>
          </a:p>
          <a:p>
            <a:pPr marL="457200" indent="-457200"/>
            <a:endParaRPr lang="cs-CZ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103" y="5528503"/>
            <a:ext cx="4871168" cy="101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14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09600" y="399288"/>
            <a:ext cx="10972800" cy="1143000"/>
          </a:xfrm>
        </p:spPr>
        <p:txBody>
          <a:bodyPr/>
          <a:lstStyle/>
          <a:p>
            <a:pPr algn="ctr"/>
            <a:r>
              <a:rPr lang="cs-CZ" b="1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růběh onemocnění  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76400"/>
            <a:ext cx="111252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Při přijetí 14.11.2018 nemocný  afebrilní, váha 73 kg, BMI 20.9 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KO: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Leuko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:10.0 (10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/l)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Ery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5,49 (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/l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), HTK:0,42 Trombocyty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367 (10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/l)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CRP: 86.5 mg/l</a:t>
            </a:r>
          </a:p>
          <a:p>
            <a:pPr algn="ctr"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MR-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E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nteroklýza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Difuzní postižení kliček terminálního  a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preterminálního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ilea, drobné,  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komunikující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abcesy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v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mezenteriu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ATB -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Metronidazol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i.v.,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Ciprofloxacin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3x4OO mg , EEV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Dne 22.11.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febrilie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a vzestup CRP na  189 mg/L</a:t>
            </a:r>
          </a:p>
          <a:p>
            <a:pPr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CT břicha 22.11.2018 – viz slide č.15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Plná parenterální výživa,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Solumedrol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40 mg a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Meronem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Po 7 dnech léčby pokles CRP na 1.5 mg/l, klinicky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zlepšen, ale pro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febrilie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vzestup CRP na 190 mg/L po vynechání léčby indikována revize otevřeným způsobem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262" y="164826"/>
            <a:ext cx="10972800" cy="1143000"/>
          </a:xfrm>
        </p:spPr>
        <p:txBody>
          <a:bodyPr/>
          <a:lstStyle/>
          <a:p>
            <a:r>
              <a:rPr lang="cs-CZ" dirty="0"/>
              <a:t>               MR-</a:t>
            </a:r>
            <a:r>
              <a:rPr lang="cs-CZ" dirty="0" err="1"/>
              <a:t>Enteroklýza</a:t>
            </a:r>
            <a:r>
              <a:rPr lang="cs-CZ" dirty="0"/>
              <a:t> </a:t>
            </a:r>
            <a:r>
              <a:rPr lang="cs-CZ" dirty="0" smtClean="0"/>
              <a:t>14.11.2018</a:t>
            </a:r>
            <a:endParaRPr lang="cs-CZ" dirty="0"/>
          </a:p>
        </p:txBody>
      </p:sp>
      <p:pic>
        <p:nvPicPr>
          <p:cNvPr id="3074" name="Picture 2" descr="D:\novota\MR 14.11.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0199" y="1406769"/>
            <a:ext cx="5343770" cy="5343770"/>
          </a:xfrm>
          <a:prstGeom prst="rect">
            <a:avLst/>
          </a:prstGeom>
          <a:noFill/>
        </p:spPr>
      </p:pic>
      <p:pic>
        <p:nvPicPr>
          <p:cNvPr id="3075" name="Picture 3" descr="D:\novota\MR 14.11.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824415" y="1406769"/>
            <a:ext cx="5335954" cy="5335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39970" y="364119"/>
            <a:ext cx="10972800" cy="1143000"/>
          </a:xfrm>
        </p:spPr>
        <p:txBody>
          <a:bodyPr/>
          <a:lstStyle/>
          <a:p>
            <a:pPr algn="ctr"/>
            <a:r>
              <a:rPr lang="cs-CZ" sz="3200" b="1" dirty="0">
                <a:latin typeface="Arial" pitchFamily="34" charset="0"/>
                <a:cs typeface="Arial" pitchFamily="34" charset="0"/>
              </a:rPr>
              <a:t>Průběh onemocnění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7.12.2018 operace otevřeným způsobem (Prof.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MUDr.Gůrlich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):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V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pr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mesogastriu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zánětlivý infiltrát tvořen kličkami tenkého střeva, céka a l.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dx.kolon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K infiltrátu je fixována esovitá klička. Revidujeme tenké střevo a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zjištujeme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pouze 160 cm nepostiženého jejuna a ilea.Provedena I-C resekce a otvíráme abscesovou dutinu tvořenou kličkami tenkého střeva</a:t>
            </a:r>
            <a:r>
              <a:rPr lang="cs-CZ" sz="2400" dirty="0">
                <a:latin typeface="+mj-lt"/>
                <a:cs typeface="Arial" pitchFamily="34" charset="0"/>
              </a:rPr>
              <a:t>.</a:t>
            </a:r>
            <a:endParaRPr lang="cs-CZ" sz="24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3776" y="419899"/>
            <a:ext cx="4904509" cy="831274"/>
          </a:xfrm>
        </p:spPr>
        <p:txBody>
          <a:bodyPr/>
          <a:lstStyle/>
          <a:p>
            <a:r>
              <a:rPr lang="cs-CZ" dirty="0"/>
              <a:t> CT břicha </a:t>
            </a:r>
            <a:r>
              <a:rPr lang="cs-CZ" dirty="0" smtClean="0"/>
              <a:t>22.11.2018 - NMSKB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80647" y="1251174"/>
            <a:ext cx="5427784" cy="5454426"/>
          </a:xfrm>
        </p:spPr>
        <p:txBody>
          <a:bodyPr>
            <a:noAutofit/>
          </a:bodyPr>
          <a:lstStyle/>
          <a:p>
            <a:r>
              <a:rPr lang="cs-CZ" sz="2400" dirty="0">
                <a:latin typeface="+mj-lt"/>
              </a:rPr>
              <a:t>Volná tekutina  na </a:t>
            </a:r>
            <a:r>
              <a:rPr lang="cs-CZ" sz="2400" dirty="0" smtClean="0">
                <a:latin typeface="+mj-lt"/>
              </a:rPr>
              <a:t>mezenteriu, v </a:t>
            </a:r>
            <a:r>
              <a:rPr lang="cs-CZ" sz="2400" dirty="0" err="1">
                <a:latin typeface="+mj-lt"/>
              </a:rPr>
              <a:t>periumbilikální</a:t>
            </a:r>
            <a:r>
              <a:rPr lang="cs-CZ" sz="2400" dirty="0">
                <a:latin typeface="+mj-lt"/>
              </a:rPr>
              <a:t> krajině </a:t>
            </a:r>
            <a:r>
              <a:rPr lang="cs-CZ" sz="2400" dirty="0" err="1">
                <a:latin typeface="+mj-lt"/>
              </a:rPr>
              <a:t>granulomatozní</a:t>
            </a:r>
            <a:r>
              <a:rPr lang="cs-CZ" sz="2400" dirty="0">
                <a:latin typeface="+mj-lt"/>
              </a:rPr>
              <a:t> hmoty s jizvením 7x7cm</a:t>
            </a:r>
          </a:p>
          <a:p>
            <a:r>
              <a:rPr lang="cs-CZ" sz="2400" dirty="0">
                <a:latin typeface="+mj-lt"/>
              </a:rPr>
              <a:t>absces nelze jasně určit, retrospektivně snad jen, je zde patrná jedna zapouzdřená bublinka plynu. </a:t>
            </a:r>
          </a:p>
          <a:p>
            <a:r>
              <a:rPr lang="cs-CZ" sz="2400" dirty="0" smtClean="0">
                <a:latin typeface="+mj-lt"/>
              </a:rPr>
              <a:t>K </a:t>
            </a:r>
            <a:r>
              <a:rPr lang="cs-CZ" sz="2400" dirty="0">
                <a:latin typeface="+mj-lt"/>
              </a:rPr>
              <a:t>plastronu směřují trakce, nejspíše i s fistulemi ke kličkám tenkého střeva</a:t>
            </a:r>
          </a:p>
          <a:p>
            <a:r>
              <a:rPr lang="cs-CZ" sz="2400" dirty="0">
                <a:latin typeface="+mj-lt"/>
              </a:rPr>
              <a:t>TI je výrazně prosáklé, stěna 11-13mm, </a:t>
            </a:r>
            <a:r>
              <a:rPr lang="cs-CZ" sz="2400" dirty="0" err="1" smtClean="0">
                <a:latin typeface="+mj-lt"/>
              </a:rPr>
              <a:t>lůmen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>
                <a:latin typeface="+mj-lt"/>
              </a:rPr>
              <a:t>dosti úzké, zánět postihuje střevo v délce až 20cm. Relativně malé LU do 6mm na </a:t>
            </a:r>
            <a:r>
              <a:rPr lang="cs-CZ" sz="2400" dirty="0" smtClean="0">
                <a:latin typeface="+mj-lt"/>
              </a:rPr>
              <a:t>mezenteriu</a:t>
            </a:r>
            <a:r>
              <a:rPr lang="cs-CZ" sz="2400" dirty="0">
                <a:latin typeface="+mj-lt"/>
              </a:rPr>
              <a:t>. </a:t>
            </a:r>
            <a:endParaRPr lang="cs-CZ" sz="2400" dirty="0" smtClean="0">
              <a:latin typeface="+mj-lt"/>
            </a:endParaRPr>
          </a:p>
          <a:p>
            <a:r>
              <a:rPr lang="cs-CZ" sz="2400" dirty="0" err="1" smtClean="0">
                <a:latin typeface="+mj-lt"/>
              </a:rPr>
              <a:t>Prim</a:t>
            </a:r>
            <a:r>
              <a:rPr lang="cs-CZ" sz="2400" dirty="0" smtClean="0">
                <a:latin typeface="+mj-lt"/>
              </a:rPr>
              <a:t>.MUDr. </a:t>
            </a:r>
            <a:r>
              <a:rPr lang="cs-CZ" sz="2400" dirty="0" err="1" smtClean="0">
                <a:latin typeface="+mj-lt"/>
              </a:rPr>
              <a:t>M</a:t>
            </a:r>
            <a:r>
              <a:rPr lang="cs-CZ" sz="2400" dirty="0" smtClean="0">
                <a:latin typeface="+mj-lt"/>
              </a:rPr>
              <a:t>.Janče NMSKB</a:t>
            </a:r>
          </a:p>
          <a:p>
            <a:r>
              <a:rPr lang="cs-CZ" sz="2400" dirty="0" smtClean="0">
                <a:latin typeface="+mj-lt"/>
              </a:rPr>
              <a:t> 2.čt.Doc.Dr.Horák (</a:t>
            </a:r>
            <a:r>
              <a:rPr lang="cs-CZ" sz="2400" dirty="0" err="1" smtClean="0">
                <a:latin typeface="+mj-lt"/>
              </a:rPr>
              <a:t>Nem</a:t>
            </a:r>
            <a:r>
              <a:rPr lang="cs-CZ" sz="2400" dirty="0" smtClean="0">
                <a:latin typeface="+mj-lt"/>
              </a:rPr>
              <a:t>. Na Homolce)</a:t>
            </a:r>
            <a:endParaRPr lang="cs-CZ" sz="2400" dirty="0">
              <a:latin typeface="+mj-lt"/>
            </a:endParaRPr>
          </a:p>
        </p:txBody>
      </p:sp>
      <p:pic>
        <p:nvPicPr>
          <p:cNvPr id="6146" name="Picture 2" descr="D:\novota\CT s ozn 22.11.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22585" y="1363724"/>
            <a:ext cx="5341876" cy="5341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9650" y="488810"/>
            <a:ext cx="10972800" cy="1143000"/>
          </a:xfrm>
        </p:spPr>
        <p:txBody>
          <a:bodyPr/>
          <a:lstStyle/>
          <a:p>
            <a:pPr algn="ctr"/>
            <a:r>
              <a:rPr lang="cs-CZ" sz="3200" b="1" dirty="0">
                <a:latin typeface="Arial" pitchFamily="34" charset="0"/>
                <a:cs typeface="Arial" pitchFamily="34" charset="0"/>
              </a:rPr>
              <a:t>Průběh onemocnění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5.den po operaci znovu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febrilie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do 38.9 st C, bolesti břicha, vzestup CRP na 190 mg/l</a:t>
            </a:r>
          </a:p>
          <a:p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. den (16.12.2018)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ndikována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revize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Prof.Lukáš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Prof.Gůrlich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MUDr. Janče)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– Edematózní anastomóza a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mezikličkový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absces, proveden výplach dutiny břišní a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resutura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rány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Pooperační průběh bez komplikací.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 Propuštěn do domácího léčení 31.12.2018</a:t>
            </a:r>
          </a:p>
          <a:p>
            <a:pPr>
              <a:buNone/>
            </a:pPr>
            <a:endParaRPr lang="cs-CZ" sz="24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11718"/>
            <a:ext cx="10972800" cy="1143000"/>
          </a:xfrm>
        </p:spPr>
        <p:txBody>
          <a:bodyPr>
            <a:normAutofit/>
          </a:bodyPr>
          <a:lstStyle/>
          <a:p>
            <a:r>
              <a:rPr lang="cs-CZ" b="1" dirty="0"/>
              <a:t>                   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Histologický nález z </a:t>
            </a:r>
            <a:r>
              <a:rPr lang="cs-CZ" sz="3200" b="1" dirty="0" err="1">
                <a:latin typeface="Arial" pitchFamily="34" charset="0"/>
                <a:cs typeface="Arial" pitchFamily="34" charset="0"/>
              </a:rPr>
              <a:t>resekátu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>
                <a:latin typeface="Arial" pitchFamily="34" charset="0"/>
                <a:cs typeface="Arial" pitchFamily="34" charset="0"/>
              </a:rPr>
              <a:t>Doc. Chlumská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>
                <a:latin typeface="Arial" pitchFamily="34" charset="0"/>
                <a:cs typeface="Arial" pitchFamily="34" charset="0"/>
              </a:rPr>
              <a:t>Konvolut kliček  tenkého střeva cca 98 cm dlouhý, deformovaný adhezemi a výrazně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retrahovaným</a:t>
            </a:r>
            <a:r>
              <a:rPr lang="cs-CZ" dirty="0">
                <a:latin typeface="Arial" pitchFamily="34" charset="0"/>
                <a:cs typeface="Arial" pitchFamily="34" charset="0"/>
              </a:rPr>
              <a:t> a zánětlivě 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infiltrovaným mezenteriem, tenké střevo je místy rozšířeno na 8 mm, sliznice v dostupných místech je řasnatá nebo vyhlazená, místy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edematozní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stěna </a:t>
            </a:r>
            <a:r>
              <a:rPr lang="cs-CZ" dirty="0">
                <a:latin typeface="Arial" pitchFamily="34" charset="0"/>
                <a:cs typeface="Arial" pitchFamily="34" charset="0"/>
              </a:rPr>
              <a:t>přiměřená, v tukové tkáni jsou četné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píštělé</a:t>
            </a:r>
            <a:r>
              <a:rPr lang="cs-CZ" dirty="0">
                <a:latin typeface="Arial" pitchFamily="34" charset="0"/>
                <a:cs typeface="Arial" pitchFamily="34" charset="0"/>
              </a:rPr>
              <a:t>, jejích stěnu tvoří epiteloidní granulomy, v centru s hnisáním a ojedinělými mnohojadernými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buňkami ,</a:t>
            </a:r>
            <a:r>
              <a:rPr lang="cs-CZ" dirty="0">
                <a:latin typeface="Arial" pitchFamily="34" charset="0"/>
                <a:cs typeface="Arial" pitchFamily="34" charset="0"/>
              </a:rPr>
              <a:t>v mezenteriu jsou přítomné abscesy.</a:t>
            </a: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Nález vylučuje Crohnovou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chorobu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PCR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Actinomyceta</a:t>
            </a:r>
            <a:r>
              <a:rPr lang="cs-CZ" dirty="0">
                <a:latin typeface="Arial" pitchFamily="34" charset="0"/>
                <a:cs typeface="Arial" pitchFamily="34" charset="0"/>
              </a:rPr>
              <a:t> Izraeli pozitivní, ale nevylučuje kontaminaci ze střeva.</a:t>
            </a: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Aktinomykózu nelze jednoznačně potvrdit, ale histologický nález tuto diagnózu podporuje</a:t>
            </a:r>
            <a:r>
              <a:rPr lang="cs-CZ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4092" y="387565"/>
            <a:ext cx="10972800" cy="1143000"/>
          </a:xfrm>
        </p:spPr>
        <p:txBody>
          <a:bodyPr/>
          <a:lstStyle/>
          <a:p>
            <a:r>
              <a:rPr lang="cs-CZ" dirty="0"/>
              <a:t>                                 </a:t>
            </a:r>
            <a:r>
              <a:rPr lang="cs-CZ" b="1" dirty="0"/>
              <a:t>Závěr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/>
              <a:t>   Diagnóza: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1. Crohnova nemoc terminálního ilea s těžkým průběhem 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selháním léčby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2. Crohnova nemoc komplikována aktinomykózou z píštělí ?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3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Aktinomykóza imitující Crohnovou nemoc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Jaká by měla být další léčba? 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 Zajistit nemocného ATB?, 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 Podat včasnou biologickou léčbu nebo kombinaci ?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Čekat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do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relapsu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Crohnovy choroby?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8579" y="1030014"/>
            <a:ext cx="10948276" cy="398342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                        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>                                  Děkuji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za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pozornost</a:t>
            </a:r>
            <a:br>
              <a:rPr lang="cs-CZ" sz="3100" dirty="0" smtClean="0">
                <a:latin typeface="Arial" pitchFamily="34" charset="0"/>
                <a:cs typeface="Arial" pitchFamily="34" charset="0"/>
              </a:rPr>
            </a:br>
            <a:r>
              <a:rPr lang="cs-CZ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100" dirty="0" smtClean="0">
                <a:latin typeface="Arial" pitchFamily="34" charset="0"/>
                <a:cs typeface="Arial" pitchFamily="34" charset="0"/>
              </a:rPr>
            </a:br>
            <a:r>
              <a:rPr lang="cs-CZ" sz="310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100" smtClean="0">
                <a:latin typeface="Arial" pitchFamily="34" charset="0"/>
                <a:cs typeface="Arial" pitchFamily="34" charset="0"/>
              </a:rPr>
            </a:br>
            <a:endParaRPr lang="cs-CZ" sz="3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79231" y="950272"/>
            <a:ext cx="10972800" cy="1143000"/>
          </a:xfrm>
        </p:spPr>
        <p:txBody>
          <a:bodyPr>
            <a:noAutofit/>
          </a:bodyPr>
          <a:lstStyle/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Kazuistika – 27 letý muž se zánětlivým infiltrátem v oblasti terminálního ilea a mnohočetnými mikroabscesy v radixu mezentéria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9600" y="2298895"/>
            <a:ext cx="10972800" cy="4389120"/>
          </a:xfrm>
        </p:spPr>
        <p:txBody>
          <a:bodyPr>
            <a:normAutofit fontScale="92500"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Anamnéza: 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Běžné dětské nemoci, od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r. 2010 dyspeptické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obtíže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– po jídle nevolnost a zvracení, občas  po jídle křeče v břiše,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ataky vodových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průjmů, řídké stolice, úbytek váhy, na přelomu 2016/2017 vyšetřen Dr.Richterem v Liberci. KSK pro bolestivost jen do aborálního sigmatu (50-ti cm), 1/2017 ligace hemorroidů, komplikována fissurou a „bouli „ u  konečníku - ATB, v 12/2017 se cítil dobře, váha 78 kg(+4kg)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EA: Negativní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SA: Student elektrotechniky v Curychu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Kuřák od r. 2010 - 2017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kolem 10-15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cigaret +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alkohol, t.č. exkuřák 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Svobodný, od roku 2017 žije v Curychu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RA: Neteř má Crohnovou nemoc tenkého střeva od 8-mi let věku 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09600" y="562707"/>
            <a:ext cx="10972800" cy="768565"/>
          </a:xfrm>
        </p:spPr>
        <p:txBody>
          <a:bodyPr>
            <a:normAutofit/>
          </a:bodyPr>
          <a:lstStyle/>
          <a:p>
            <a:r>
              <a:rPr lang="cs-CZ" sz="2800" b="1" dirty="0"/>
              <a:t> </a:t>
            </a:r>
            <a:r>
              <a:rPr lang="cs-CZ" sz="2800" b="1" dirty="0" smtClean="0"/>
              <a:t>                                                          </a:t>
            </a:r>
            <a:r>
              <a:rPr lang="cs-CZ" sz="3200" b="1" dirty="0" smtClean="0"/>
              <a:t>Anamnéza</a:t>
            </a:r>
            <a:endParaRPr lang="cs-CZ" sz="28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5821" y="672662"/>
            <a:ext cx="11351173" cy="5536324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28.8.2018 pro silné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bolesti v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levém podbřišků (škála 1-10) 7 st., trvalé 3-4 st, měl teplotu 37,1st. C, zhubnul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5 kg za 6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měsíců, stolice 1x denně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CRP 91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mg/L (více výsledků neměl)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CT břicha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 nálezem terminální ileitidy,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plastrón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zánětlivě změněných kliček TI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Dg.: Crohnova choroba terminálního ilea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Dop. Budenofalk Uno, Entizol + Ciprinol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30.8.2018 - 1.vyšetření NMSKB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- hmotnost 73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kg  (-5kg),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BMI: 20,1, afebrilní, pal.citlivé břicho,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kolem pupku hmatný tuhý infiltrát velikosti míčku,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uzliny nehmatné.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Biochemie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KO: Leu:10.0 (10</a:t>
            </a:r>
            <a:r>
              <a:rPr lang="cs-CZ" sz="2400" baseline="30000" dirty="0">
                <a:latin typeface="Arial" pitchFamily="34" charset="0"/>
                <a:cs typeface="Arial" pitchFamily="34" charset="0"/>
              </a:rPr>
              <a:t>9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/l), Hb.121g/l, Trombocyty: 448 (10</a:t>
            </a:r>
            <a:r>
              <a:rPr lang="cs-CZ" sz="2400" baseline="30000" dirty="0">
                <a:latin typeface="Arial" pitchFamily="34" charset="0"/>
                <a:cs typeface="Arial" pitchFamily="34" charset="0"/>
              </a:rPr>
              <a:t>9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/l), CRP 37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mg/L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Albumin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31.9 g/L, FC: 573,4 ug/g, ASCA Ig A pozitivní, IgG slabě pozitivní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309" y="205324"/>
            <a:ext cx="10972800" cy="1143000"/>
          </a:xfrm>
        </p:spPr>
        <p:txBody>
          <a:bodyPr/>
          <a:lstStyle/>
          <a:p>
            <a:r>
              <a:rPr lang="cs-CZ" dirty="0"/>
              <a:t>Koloskopie 31.8.2018 - NMSKB</a:t>
            </a:r>
          </a:p>
        </p:txBody>
      </p:sp>
      <p:pic>
        <p:nvPicPr>
          <p:cNvPr id="4" name="Zástupný symbol pro obsah 3" descr="600H0002.jpg"/>
          <p:cNvPicPr>
            <a:picLocks noGrp="1" noChangeAspect="1"/>
          </p:cNvPicPr>
          <p:nvPr>
            <p:ph idx="1"/>
          </p:nvPr>
        </p:nvPicPr>
        <p:blipFill>
          <a:blip r:embed="rId2"/>
          <a:srcRect b="15966"/>
          <a:stretch>
            <a:fillRect/>
          </a:stretch>
        </p:blipFill>
        <p:spPr>
          <a:xfrm>
            <a:off x="1964239" y="1339418"/>
            <a:ext cx="7720087" cy="551858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3183" y="148136"/>
            <a:ext cx="11610109" cy="942110"/>
          </a:xfrm>
        </p:spPr>
        <p:txBody>
          <a:bodyPr>
            <a:normAutofit/>
          </a:bodyPr>
          <a:lstStyle/>
          <a:p>
            <a:r>
              <a:rPr lang="cs-CZ" dirty="0"/>
              <a:t> Koloskopie 31.8.2017-NMSKB</a:t>
            </a:r>
          </a:p>
        </p:txBody>
      </p:sp>
      <p:pic>
        <p:nvPicPr>
          <p:cNvPr id="4" name="Zástupný symbol pro obsah 3" descr="600H0001.jpg"/>
          <p:cNvPicPr>
            <a:picLocks noGrp="1" noChangeAspect="1"/>
          </p:cNvPicPr>
          <p:nvPr>
            <p:ph idx="1"/>
          </p:nvPr>
        </p:nvPicPr>
        <p:blipFill>
          <a:blip r:embed="rId2">
            <a:lum bright="8000"/>
          </a:blip>
          <a:srcRect r="27607"/>
          <a:stretch>
            <a:fillRect/>
          </a:stretch>
        </p:blipFill>
        <p:spPr>
          <a:xfrm>
            <a:off x="2032973" y="1090246"/>
            <a:ext cx="7474443" cy="567410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08030"/>
            <a:ext cx="3716215" cy="1614587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itchFamily="34" charset="0"/>
                <a:cs typeface="Arial" pitchFamily="34" charset="0"/>
              </a:rPr>
              <a:t>Píštěl v aborálním</a:t>
            </a:r>
            <a:br>
              <a:rPr lang="cs-CZ" sz="2800" dirty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sigmatu- (KLK -31.8.2018)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Zástupný symbol pro obsah 3" descr="600H00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2131" y="632836"/>
            <a:ext cx="7082778" cy="602496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9200" y="176550"/>
            <a:ext cx="10972800" cy="1143000"/>
          </a:xfrm>
        </p:spPr>
        <p:txBody>
          <a:bodyPr>
            <a:normAutofit/>
          </a:bodyPr>
          <a:lstStyle/>
          <a:p>
            <a:r>
              <a:rPr lang="cs-CZ" b="1" dirty="0"/>
              <a:t>                  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Průběh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 onemocnění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Léčba: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Solumedrol 40 mg/ den.i.v . 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Ciprinol + M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etronidazol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iv., tbl.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Dne 19.9. Humira 160 mg s.c.,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Medrol 32mg/ den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ATB , EEV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Pokles CRP na 0,3 mg/L, FC: z 584 ug/g …384 ug/g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27.10.2018 znovu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hospitalizace na GE v Curychu pro bolesti v podbřišku CRP 100 mg/l, bez teplot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CT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27.10.2018: Plastron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kliček, absces v radixu mezenteria, píštěl mezi tenkým střevem 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sigmatem (progrese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zánětu oproti 8/2018)</a:t>
            </a:r>
          </a:p>
          <a:p>
            <a:pPr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Medrol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50 mg/ den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Cipro +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Metronidazol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3.10.18, 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Humira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80 mg s.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3232" y="94488"/>
            <a:ext cx="8264769" cy="1143000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CT 27.9.2018 GE klinika v Curychu</a:t>
            </a:r>
          </a:p>
        </p:txBody>
      </p:sp>
      <p:pic>
        <p:nvPicPr>
          <p:cNvPr id="2050" name="Picture 2" descr="D:\novota\CT 27.9.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30856" y="1259744"/>
            <a:ext cx="4355544" cy="5376374"/>
          </a:xfrm>
          <a:prstGeom prst="rect">
            <a:avLst/>
          </a:prstGeom>
          <a:noFill/>
        </p:spPr>
      </p:pic>
      <p:pic>
        <p:nvPicPr>
          <p:cNvPr id="2051" name="Picture 3" descr="D:\novota\CT 27.9.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1764" y="1271467"/>
            <a:ext cx="5376374" cy="5376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37137" y="141379"/>
            <a:ext cx="8932985" cy="1382621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Arial" pitchFamily="34" charset="0"/>
                <a:cs typeface="Arial" pitchFamily="34" charset="0"/>
              </a:rPr>
              <a:t>Průběh onemocnění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7908" y="1935480"/>
            <a:ext cx="11934092" cy="4389120"/>
          </a:xfrm>
        </p:spPr>
        <p:txBody>
          <a:bodyPr>
            <a:normAutofit lnSpcReduction="10000"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Kontrola 17.10.2018 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subj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.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cítí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dobře (přibral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+ 3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kg), 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Biochemie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: Leukocyty: 8.5 (10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/l 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147 g/l,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Trombocyty 354 (10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/l), CRP 0.2 mg/L, </a:t>
            </a:r>
            <a:endParaRPr lang="cs-CZ" sz="2400" baseline="300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FC - 584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ug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/g…384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ug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/g …184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ug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/g, Albumin 44,2 g/l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Kontrola 31.10.2018 -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Humira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40 mg s.c</a:t>
            </a:r>
          </a:p>
          <a:p>
            <a:r>
              <a:rPr lang="cs-CZ" sz="2400" dirty="0" err="1">
                <a:latin typeface="Arial" pitchFamily="34" charset="0"/>
                <a:cs typeface="Arial" pitchFamily="34" charset="0"/>
              </a:rPr>
              <a:t>Subj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.: Bolesti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v podbřišku,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nechutenství, Leukocyty 15.4 (10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/l),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Hb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147 g/l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Trombocyty 354 (10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/l)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CRP 35 mg/L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FC 340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ug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/g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 Dne 30.10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. 2018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ukončená léčba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Humirou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ponechán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Medrol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32mg,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ATB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 14.11.do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31.12.2018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hospitalizace v NMSKB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pro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bolesti břicha, vzestup CRP na 100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mg/L 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2743</TotalTime>
  <Words>1002</Words>
  <Application>Microsoft Office PowerPoint</Application>
  <PresentationFormat>Širokoúhlá obrazovka</PresentationFormat>
  <Paragraphs>105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Batang</vt:lpstr>
      <vt:lpstr>Arial</vt:lpstr>
      <vt:lpstr>Calibri</vt:lpstr>
      <vt:lpstr>Constantia</vt:lpstr>
      <vt:lpstr>Wingdings 2</vt:lpstr>
      <vt:lpstr>Tok</vt:lpstr>
      <vt:lpstr>Diferenciální diagnostika  Crohnovy choroby</vt:lpstr>
      <vt:lpstr>Kazuistika – 27 letý muž se zánětlivým infiltrátem v oblasti terminálního ilea a mnohočetnými mikroabscesy v radixu mezentéria</vt:lpstr>
      <vt:lpstr>                                                           Anamnéza</vt:lpstr>
      <vt:lpstr>Koloskopie 31.8.2018 - NMSKB</vt:lpstr>
      <vt:lpstr> Koloskopie 31.8.2017-NMSKB</vt:lpstr>
      <vt:lpstr>Píštěl v aborálním sigmatu- (KLK -31.8.2018)</vt:lpstr>
      <vt:lpstr>                   Průběh onemocnění</vt:lpstr>
      <vt:lpstr> CT 27.9.2018 GE klinika v Curychu</vt:lpstr>
      <vt:lpstr>Průběh onemocnění</vt:lpstr>
      <vt:lpstr>Průběh onemocnění   </vt:lpstr>
      <vt:lpstr>               MR-Enteroklýza 14.11.2018</vt:lpstr>
      <vt:lpstr>Průběh onemocnění</vt:lpstr>
      <vt:lpstr> CT břicha 22.11.2018 - NMSKB</vt:lpstr>
      <vt:lpstr>Průběh onemocnění</vt:lpstr>
      <vt:lpstr>                    Histologický nález z resekátu  </vt:lpstr>
      <vt:lpstr>                                 Závěr</vt:lpstr>
      <vt:lpstr>                                                                                   Děkuji za pozornost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Neobvyklá příčina febrilií imitujících akutní ataku Crohnovy choroby</dc:title>
  <dc:creator>Oto Klapka DiS.</dc:creator>
  <cp:lastModifiedBy>Martina Pfeiferová</cp:lastModifiedBy>
  <cp:revision>299</cp:revision>
  <dcterms:created xsi:type="dcterms:W3CDTF">2014-03-07T19:25:41Z</dcterms:created>
  <dcterms:modified xsi:type="dcterms:W3CDTF">2019-01-15T08:18:13Z</dcterms:modified>
</cp:coreProperties>
</file>