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4" r:id="rId7"/>
    <p:sldId id="261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7F4B6-709A-41A0-A26E-9DEB57C1CEEE}" type="datetimeFigureOut">
              <a:rPr lang="cs-CZ" smtClean="0"/>
              <a:t>15. 1. 2019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BF5CE-AD5D-43D3-B525-C09FBEB67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616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7F4B6-709A-41A0-A26E-9DEB57C1CEEE}" type="datetimeFigureOut">
              <a:rPr lang="cs-CZ" smtClean="0"/>
              <a:t>15. 1. 2019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BF5CE-AD5D-43D3-B525-C09FBEB67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398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7F4B6-709A-41A0-A26E-9DEB57C1CEEE}" type="datetimeFigureOut">
              <a:rPr lang="cs-CZ" smtClean="0"/>
              <a:t>15. 1. 2019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BF5CE-AD5D-43D3-B525-C09FBEB67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849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7F4B6-709A-41A0-A26E-9DEB57C1CEEE}" type="datetimeFigureOut">
              <a:rPr lang="cs-CZ" smtClean="0"/>
              <a:t>15. 1. 2019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BF5CE-AD5D-43D3-B525-C09FBEB67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5698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7F4B6-709A-41A0-A26E-9DEB57C1CEEE}" type="datetimeFigureOut">
              <a:rPr lang="cs-CZ" smtClean="0"/>
              <a:t>15. 1. 2019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BF5CE-AD5D-43D3-B525-C09FBEB67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256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7F4B6-709A-41A0-A26E-9DEB57C1CEEE}" type="datetimeFigureOut">
              <a:rPr lang="cs-CZ" smtClean="0"/>
              <a:t>15. 1. 2019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BF5CE-AD5D-43D3-B525-C09FBEB67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7521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7F4B6-709A-41A0-A26E-9DEB57C1CEEE}" type="datetimeFigureOut">
              <a:rPr lang="cs-CZ" smtClean="0"/>
              <a:t>15. 1. 2019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BF5CE-AD5D-43D3-B525-C09FBEB67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985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7F4B6-709A-41A0-A26E-9DEB57C1CEEE}" type="datetimeFigureOut">
              <a:rPr lang="cs-CZ" smtClean="0"/>
              <a:t>15. 1. 2019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BF5CE-AD5D-43D3-B525-C09FBEB67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713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7F4B6-709A-41A0-A26E-9DEB57C1CEEE}" type="datetimeFigureOut">
              <a:rPr lang="cs-CZ" smtClean="0"/>
              <a:t>15. 1. 2019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BF5CE-AD5D-43D3-B525-C09FBEB67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8024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7F4B6-709A-41A0-A26E-9DEB57C1CEEE}" type="datetimeFigureOut">
              <a:rPr lang="cs-CZ" smtClean="0"/>
              <a:t>15. 1. 2019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BF5CE-AD5D-43D3-B525-C09FBEB67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832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7F4B6-709A-41A0-A26E-9DEB57C1CEEE}" type="datetimeFigureOut">
              <a:rPr lang="cs-CZ" smtClean="0"/>
              <a:t>15. 1. 2019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BF5CE-AD5D-43D3-B525-C09FBEB67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471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7F4B6-709A-41A0-A26E-9DEB57C1CEEE}" type="datetimeFigureOut">
              <a:rPr lang="cs-CZ" smtClean="0"/>
              <a:t>15. 1. 2019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BF5CE-AD5D-43D3-B525-C09FBEB67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704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CRC a UC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Milan Lukáš</a:t>
            </a:r>
          </a:p>
        </p:txBody>
      </p:sp>
    </p:spTree>
    <p:extLst>
      <p:ext uri="{BB962C8B-B14F-4D97-AF65-F5344CB8AC3E}">
        <p14:creationId xmlns:p14="http://schemas.microsoft.com/office/powerpoint/2010/main" val="285528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Pacient nar. 1966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Nikdy vážně nestonal</a:t>
            </a:r>
          </a:p>
          <a:p>
            <a:r>
              <a:rPr lang="cs-CZ" dirty="0"/>
              <a:t>VI.2018 intermitentní příměs krve ve stolici</a:t>
            </a:r>
          </a:p>
          <a:p>
            <a:r>
              <a:rPr lang="cs-CZ" dirty="0"/>
              <a:t>X.2018 průjmovité stolice, krev ve stolici, tenesmy</a:t>
            </a:r>
          </a:p>
          <a:p>
            <a:r>
              <a:rPr lang="cs-CZ" dirty="0"/>
              <a:t>X.2018 koloskopie: UC postihující levou polovinu tlustého střeva v 75ti cm s ostrým přechodem ve sliznici normálního vzhledu(</a:t>
            </a:r>
            <a:r>
              <a:rPr lang="cs-CZ" dirty="0" err="1"/>
              <a:t>Mayo</a:t>
            </a:r>
            <a:r>
              <a:rPr lang="cs-CZ" dirty="0"/>
              <a:t> 2-3) </a:t>
            </a:r>
          </a:p>
          <a:p>
            <a:r>
              <a:rPr lang="cs-CZ" dirty="0"/>
              <a:t>Vedlejší nález. V 15ti cm přisedlý polyp vel. 15x15mm s nerovným povrchem</a:t>
            </a:r>
          </a:p>
          <a:p>
            <a:r>
              <a:rPr lang="cs-CZ" dirty="0"/>
              <a:t>Biopsie z polypu adenokarcinom </a:t>
            </a:r>
          </a:p>
          <a:p>
            <a:r>
              <a:rPr lang="cs-CZ" dirty="0"/>
              <a:t>Zavedena terapie </a:t>
            </a:r>
            <a:r>
              <a:rPr lang="cs-CZ" dirty="0" err="1"/>
              <a:t>prednisonem</a:t>
            </a:r>
            <a:r>
              <a:rPr lang="cs-CZ" dirty="0"/>
              <a:t> 50 mg denně </a:t>
            </a:r>
          </a:p>
        </p:txBody>
      </p:sp>
    </p:spTree>
    <p:extLst>
      <p:ext uri="{BB962C8B-B14F-4D97-AF65-F5344CB8AC3E}">
        <p14:creationId xmlns:p14="http://schemas.microsoft.com/office/powerpoint/2010/main" val="1545208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Pacient nar. 1966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XII.2018 ISCARE koloskopie postižení do poloviny </a:t>
            </a:r>
            <a:r>
              <a:rPr lang="cs-CZ" dirty="0" err="1"/>
              <a:t>transversa</a:t>
            </a:r>
            <a:r>
              <a:rPr lang="cs-CZ" dirty="0"/>
              <a:t> </a:t>
            </a:r>
            <a:r>
              <a:rPr lang="cs-CZ" dirty="0" err="1"/>
              <a:t>Mayo</a:t>
            </a:r>
            <a:r>
              <a:rPr lang="cs-CZ" dirty="0"/>
              <a:t> 1</a:t>
            </a:r>
          </a:p>
          <a:p>
            <a:r>
              <a:rPr lang="cs-CZ" dirty="0"/>
              <a:t>V 15ti cm široce přisedlý polyp 15x20mm snesen EMR</a:t>
            </a:r>
          </a:p>
          <a:p>
            <a:r>
              <a:rPr lang="cs-CZ" dirty="0"/>
              <a:t>Odebrány biopsie z okolí, místo označeno </a:t>
            </a:r>
            <a:r>
              <a:rPr lang="cs-CZ" dirty="0" err="1"/>
              <a:t>tetováží</a:t>
            </a:r>
            <a:endParaRPr lang="cs-CZ" dirty="0"/>
          </a:p>
          <a:p>
            <a:r>
              <a:rPr lang="cs-CZ" dirty="0" smtClean="0"/>
              <a:t>Subjektivně </a:t>
            </a:r>
            <a:r>
              <a:rPr lang="cs-CZ" dirty="0"/>
              <a:t>bez obtíží, stolice  pravidelná , nekrvácí </a:t>
            </a:r>
          </a:p>
          <a:p>
            <a:r>
              <a:rPr lang="cs-CZ" dirty="0" err="1"/>
              <a:t>Prednison</a:t>
            </a:r>
            <a:r>
              <a:rPr lang="cs-CZ" dirty="0"/>
              <a:t> 15mg denně + </a:t>
            </a:r>
            <a:r>
              <a:rPr lang="cs-CZ" dirty="0" err="1"/>
              <a:t>Pentasa</a:t>
            </a:r>
            <a:r>
              <a:rPr lang="cs-CZ" dirty="0"/>
              <a:t> 4g denně postupné snižování </a:t>
            </a:r>
            <a:r>
              <a:rPr lang="cs-CZ" dirty="0" err="1"/>
              <a:t>Prednisonu</a:t>
            </a:r>
            <a:r>
              <a:rPr lang="cs-CZ" dirty="0"/>
              <a:t> o 5mg za 2 týdny</a:t>
            </a:r>
          </a:p>
        </p:txBody>
      </p:sp>
    </p:spTree>
    <p:extLst>
      <p:ext uri="{BB962C8B-B14F-4D97-AF65-F5344CB8AC3E}">
        <p14:creationId xmlns:p14="http://schemas.microsoft.com/office/powerpoint/2010/main" val="3112344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Histologie prim. MUDr. </a:t>
            </a:r>
            <a:r>
              <a:rPr lang="cs-CZ" dirty="0" err="1"/>
              <a:t>I.Vítková</a:t>
            </a:r>
            <a:r>
              <a:rPr lang="cs-CZ" dirty="0"/>
              <a:t> 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0622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Doplňující vyšetření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CT břicha vyhlazení </a:t>
            </a:r>
            <a:r>
              <a:rPr lang="cs-CZ" dirty="0" err="1"/>
              <a:t>rektosaigma</a:t>
            </a:r>
            <a:r>
              <a:rPr lang="cs-CZ" dirty="0"/>
              <a:t> jinak normální nález, lymfatické uzly </a:t>
            </a:r>
            <a:r>
              <a:rPr lang="cs-CZ" dirty="0" err="1"/>
              <a:t>nzvětšeny</a:t>
            </a:r>
            <a:endParaRPr lang="cs-CZ" dirty="0"/>
          </a:p>
          <a:p>
            <a:r>
              <a:rPr lang="cs-CZ" dirty="0"/>
              <a:t>RTG S+P přiměřený nález na nitrohrudních orgánech </a:t>
            </a:r>
          </a:p>
        </p:txBody>
      </p:sp>
    </p:spTree>
    <p:extLst>
      <p:ext uri="{BB962C8B-B14F-4D97-AF65-F5344CB8AC3E}">
        <p14:creationId xmlns:p14="http://schemas.microsoft.com/office/powerpoint/2010/main" val="967150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Pacient nar. 1966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Rektoskopie (3.1.2019)</a:t>
            </a:r>
          </a:p>
          <a:p>
            <a:r>
              <a:rPr lang="cs-CZ" dirty="0"/>
              <a:t>Z místa obarvené </a:t>
            </a:r>
            <a:r>
              <a:rPr lang="cs-CZ" dirty="0" err="1"/>
              <a:t>tetováží</a:t>
            </a:r>
            <a:r>
              <a:rPr lang="cs-CZ" dirty="0"/>
              <a:t> odebráno 7 bioptických vzorků </a:t>
            </a:r>
          </a:p>
        </p:txBody>
      </p:sp>
    </p:spTree>
    <p:extLst>
      <p:ext uri="{BB962C8B-B14F-4D97-AF65-F5344CB8AC3E}">
        <p14:creationId xmlns:p14="http://schemas.microsoft.com/office/powerpoint/2010/main" val="128155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a doporučení jaký další postup zvolit ?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UC a </a:t>
            </a:r>
            <a:r>
              <a:rPr lang="cs-CZ" dirty="0" err="1"/>
              <a:t>koincidující</a:t>
            </a:r>
            <a:r>
              <a:rPr lang="cs-CZ" dirty="0"/>
              <a:t> CRC v 15 ti cm </a:t>
            </a:r>
          </a:p>
          <a:p>
            <a:r>
              <a:rPr lang="cs-CZ" dirty="0"/>
              <a:t>UC a komplikující UC v 15ti cm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Dop.:</a:t>
            </a:r>
          </a:p>
          <a:p>
            <a:pPr marL="0" indent="0">
              <a:buNone/>
            </a:pPr>
            <a:r>
              <a:rPr lang="cs-CZ" dirty="0"/>
              <a:t>Dispenzarizace a časté endoskopické kontroly ? </a:t>
            </a:r>
          </a:p>
          <a:p>
            <a:pPr marL="0" indent="0">
              <a:buNone/>
            </a:pPr>
            <a:r>
              <a:rPr lang="cs-CZ" dirty="0"/>
              <a:t>Resekce </a:t>
            </a:r>
            <a:r>
              <a:rPr lang="cs-CZ" dirty="0" err="1"/>
              <a:t>rektosigmatu</a:t>
            </a:r>
            <a:r>
              <a:rPr lang="cs-CZ" dirty="0"/>
              <a:t> ?</a:t>
            </a:r>
          </a:p>
          <a:p>
            <a:pPr marL="0" indent="0">
              <a:buNone/>
            </a:pPr>
            <a:r>
              <a:rPr lang="cs-CZ" dirty="0" err="1"/>
              <a:t>Proktokolektomie</a:t>
            </a:r>
            <a:r>
              <a:rPr lang="cs-CZ" dirty="0"/>
              <a:t> ?</a:t>
            </a:r>
          </a:p>
          <a:p>
            <a:pPr marL="0" indent="0">
              <a:buNone/>
            </a:pPr>
            <a:r>
              <a:rPr lang="cs-CZ" dirty="0"/>
              <a:t>Jiná léčba (FTR?) z místa označené </a:t>
            </a:r>
            <a:r>
              <a:rPr lang="cs-CZ" dirty="0" err="1"/>
              <a:t>tetováží</a:t>
            </a:r>
            <a:r>
              <a:rPr lang="cs-CZ" dirty="0"/>
              <a:t> ?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7002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Endoskopický nález 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5813" y="3843627"/>
            <a:ext cx="3744665" cy="297347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504" y="1829809"/>
            <a:ext cx="4519572" cy="3541456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0061" y="93518"/>
            <a:ext cx="4353790" cy="3723482"/>
          </a:xfrm>
          <a:prstGeom prst="rect">
            <a:avLst/>
          </a:prstGeom>
        </p:spPr>
      </p:pic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838200" y="4717413"/>
            <a:ext cx="8326582" cy="1459549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643819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215</Words>
  <Application>Microsoft Office PowerPoint</Application>
  <PresentationFormat>Širokoúhlá obrazovka</PresentationFormat>
  <Paragraphs>33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CRC a UC</vt:lpstr>
      <vt:lpstr>Pacient nar. 1966</vt:lpstr>
      <vt:lpstr>Pacient nar. 1966</vt:lpstr>
      <vt:lpstr>Histologie prim. MUDr. I.Vítková </vt:lpstr>
      <vt:lpstr>Doplňující vyšetření</vt:lpstr>
      <vt:lpstr>Pacient nar. 1966</vt:lpstr>
      <vt:lpstr>Shrnutí a doporučení jaký další postup zvolit ?</vt:lpstr>
      <vt:lpstr>Endoskopický nález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CRC a UC</dc:title>
  <dc:creator>install</dc:creator>
  <cp:lastModifiedBy>Martina Pfeiferová</cp:lastModifiedBy>
  <cp:revision>4</cp:revision>
  <dcterms:created xsi:type="dcterms:W3CDTF">2019-01-15T11:31:47Z</dcterms:created>
  <dcterms:modified xsi:type="dcterms:W3CDTF">2019-01-15T12:10:25Z</dcterms:modified>
</cp:coreProperties>
</file>