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1" r:id="rId2"/>
    <p:sldId id="382" r:id="rId3"/>
    <p:sldId id="383" r:id="rId4"/>
    <p:sldId id="385" r:id="rId5"/>
    <p:sldId id="386" r:id="rId6"/>
    <p:sldId id="388" r:id="rId7"/>
    <p:sldId id="389" r:id="rId8"/>
    <p:sldId id="391" r:id="rId9"/>
    <p:sldId id="392" r:id="rId10"/>
    <p:sldId id="393" r:id="rId11"/>
    <p:sldId id="394" r:id="rId12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olář" initials="MK" lastIdx="1" clrIdx="0">
    <p:extLst>
      <p:ext uri="{19B8F6BF-5375-455C-9EA6-DF929625EA0E}">
        <p15:presenceInfo xmlns:p15="http://schemas.microsoft.com/office/powerpoint/2012/main" userId="e54074f5bd3868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640"/>
    <a:srgbClr val="156375"/>
    <a:srgbClr val="24A4C3"/>
    <a:srgbClr val="B2B2B2"/>
    <a:srgbClr val="FFDD89"/>
    <a:srgbClr val="DEB400"/>
    <a:srgbClr val="DAF3F4"/>
    <a:srgbClr val="C71F1F"/>
    <a:srgbClr val="FF4743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EC65B-67E7-4775-8A72-ACAA147F92F3}" type="datetimeFigureOut">
              <a:rPr lang="cs-CZ" smtClean="0"/>
              <a:t>13. 11. 2018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04AE-CC84-4242-ABDC-69485A07A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04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AE0BF-5DE3-4120-830E-67E6F5549F7A}" type="datetimeFigureOut">
              <a:rPr lang="cs-CZ" smtClean="0"/>
              <a:pPr/>
              <a:t>13. 11. 2018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160A-D483-4A95-AF8F-435A6B296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87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199626" y="-4893"/>
            <a:ext cx="6944374" cy="6862893"/>
          </a:xfrm>
          <a:prstGeom prst="rect">
            <a:avLst/>
          </a:prstGeom>
          <a:gradFill flip="none" rotWithShape="1">
            <a:gsLst>
              <a:gs pos="94000">
                <a:schemeClr val="accent2"/>
              </a:gs>
              <a:gs pos="41000">
                <a:schemeClr val="accent1"/>
              </a:gs>
              <a:gs pos="0">
                <a:schemeClr val="accent1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/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7069" y="3067124"/>
            <a:ext cx="6289488" cy="345582"/>
          </a:xfr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</a:t>
            </a:r>
            <a:endParaRPr lang="cs-CZ" dirty="0"/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2527069" y="3754843"/>
            <a:ext cx="6289488" cy="359957"/>
          </a:xfr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Místo, datum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27069" y="569505"/>
            <a:ext cx="6289490" cy="2155481"/>
          </a:xfr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941" r="6095" b="1526"/>
          <a:stretch/>
        </p:blipFill>
        <p:spPr>
          <a:xfrm>
            <a:off x="0" y="-4894"/>
            <a:ext cx="2199626" cy="686289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6805" r="1558" b="45464"/>
          <a:stretch/>
        </p:blipFill>
        <p:spPr>
          <a:xfrm>
            <a:off x="2517544" y="5576172"/>
            <a:ext cx="3253528" cy="5875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18" y="5444974"/>
            <a:ext cx="2591941" cy="83709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-1" y="6179820"/>
            <a:ext cx="9144001" cy="67818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089" y="118503"/>
            <a:ext cx="8627973" cy="430887"/>
          </a:xfrm>
          <a:ln>
            <a:noFill/>
          </a:ln>
        </p:spPr>
        <p:txBody>
          <a:bodyPr vert="horz" lIns="0" tIns="0" rIns="0" bIns="0" rtlCol="0" anchor="t">
            <a:spAutoFit/>
          </a:bodyPr>
          <a:lstStyle>
            <a:lvl1pPr>
              <a:defRPr lang="cs-CZ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450014" y="6380410"/>
            <a:ext cx="432048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cs-CZ" smtClean="0"/>
            </a:lvl1pPr>
          </a:lstStyle>
          <a:p>
            <a:fld id="{CC1AF0F6-47ED-4CA7-A489-B6EBA566101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3"/>
          </p:nvPr>
        </p:nvSpPr>
        <p:spPr>
          <a:xfrm>
            <a:off x="254089" y="1660524"/>
            <a:ext cx="8639085" cy="1785104"/>
          </a:xfrm>
        </p:spPr>
        <p:txBody>
          <a:bodyPr wrap="square">
            <a:sp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2" name="Zástupný symbol pro text 41"/>
          <p:cNvSpPr>
            <a:spLocks noGrp="1"/>
          </p:cNvSpPr>
          <p:nvPr>
            <p:ph type="body" sz="quarter" idx="14" hasCustomPrompt="1"/>
          </p:nvPr>
        </p:nvSpPr>
        <p:spPr>
          <a:xfrm>
            <a:off x="254089" y="5925661"/>
            <a:ext cx="8639085" cy="161583"/>
          </a:xfrm>
        </p:spPr>
        <p:txBody>
          <a:bodyPr vert="horz" wrap="square" lIns="0" tIns="0" rIns="0" bIns="0" rtlCol="0" anchor="b">
            <a:spAutoFit/>
          </a:bodyPr>
          <a:lstStyle>
            <a:lvl1pPr marL="177800" indent="-177800">
              <a:buNone/>
              <a:defRPr lang="cs-CZ" sz="105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0" lvl="0" indent="0"/>
            <a:r>
              <a:rPr lang="cs-CZ" dirty="0" smtClean="0"/>
              <a:t>Zdroj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254088" y="549390"/>
            <a:ext cx="8627973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PODNADPIS</a:t>
            </a:r>
            <a:endParaRPr lang="cs-CZ" dirty="0"/>
          </a:p>
        </p:txBody>
      </p:sp>
      <p:pic>
        <p:nvPicPr>
          <p:cNvPr id="23" name="Obrázek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3082"/>
          <a:stretch/>
        </p:blipFill>
        <p:spPr>
          <a:xfrm>
            <a:off x="254089" y="6302223"/>
            <a:ext cx="1908285" cy="43337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64" y="6274913"/>
            <a:ext cx="1511004" cy="487994"/>
          </a:xfrm>
          <a:prstGeom prst="rect">
            <a:avLst/>
          </a:prstGeom>
        </p:spPr>
      </p:pic>
    </p:spTree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55598" y="118800"/>
            <a:ext cx="8629200" cy="4308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spAutoFit/>
          </a:bodyPr>
          <a:lstStyle/>
          <a:p>
            <a:pPr lvl="0"/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5599" y="1354540"/>
            <a:ext cx="8626464" cy="178510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450014" y="6380410"/>
            <a:ext cx="432048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cs-CZ" smtClean="0">
                <a:solidFill>
                  <a:schemeClr val="bg1"/>
                </a:solidFill>
              </a:defRPr>
            </a:lvl1pPr>
          </a:lstStyle>
          <a:p>
            <a:fld id="{CC1AF0F6-47ED-4CA7-A489-B6EBA566101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2800" b="1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9263" indent="-2714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223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812800" indent="-1905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90600" indent="-177800" algn="l" defTabSz="914400" rtl="0" eaLnBrk="1" latinLnBrk="0" hangingPunct="1">
        <a:spcBef>
          <a:spcPct val="20000"/>
        </a:spcBef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27069" y="3067124"/>
            <a:ext cx="6289488" cy="307777"/>
          </a:xfrm>
        </p:spPr>
        <p:txBody>
          <a:bodyPr/>
          <a:lstStyle/>
          <a:p>
            <a:r>
              <a:rPr lang="cs-CZ" dirty="0" smtClean="0"/>
              <a:t>MUDr. Martin Vašátko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527069" y="3754843"/>
            <a:ext cx="6289488" cy="307777"/>
          </a:xfrm>
        </p:spPr>
        <p:txBody>
          <a:bodyPr/>
          <a:lstStyle/>
          <a:p>
            <a:r>
              <a:rPr lang="cs-CZ" smtClean="0"/>
              <a:t>13</a:t>
            </a:r>
            <a:r>
              <a:rPr lang="cs-CZ" smtClean="0"/>
              <a:t>.11.2018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Komplikovaný průběh ulcerózní kolitidy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9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1985, UC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857168"/>
            <a:ext cx="8639085" cy="984885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oloskopie 7.11.2018: </a:t>
            </a:r>
          </a:p>
          <a:p>
            <a:pPr lvl="1"/>
            <a:r>
              <a:rPr lang="cs-CZ" dirty="0" smtClean="0"/>
              <a:t>UC, zánětlivé změny více v L polovině tračníku – </a:t>
            </a:r>
            <a:r>
              <a:rPr lang="cs-CZ" dirty="0" err="1" smtClean="0"/>
              <a:t>Mayo</a:t>
            </a:r>
            <a:r>
              <a:rPr lang="cs-CZ" dirty="0" smtClean="0"/>
              <a:t> 2, pravostranné oddíly s minimálními změnami – </a:t>
            </a:r>
            <a:r>
              <a:rPr lang="cs-CZ" dirty="0" err="1" smtClean="0"/>
              <a:t>Mayo</a:t>
            </a:r>
            <a:r>
              <a:rPr lang="cs-CZ" dirty="0" smtClean="0"/>
              <a:t> 0-1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r="4318"/>
          <a:stretch/>
        </p:blipFill>
        <p:spPr>
          <a:xfrm>
            <a:off x="150177" y="2332949"/>
            <a:ext cx="4293693" cy="32995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r="4204"/>
          <a:stretch/>
        </p:blipFill>
        <p:spPr>
          <a:xfrm>
            <a:off x="4528118" y="2303215"/>
            <a:ext cx="4365056" cy="33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1985, UC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660524"/>
            <a:ext cx="8639085" cy="1785104"/>
          </a:xfrm>
        </p:spPr>
        <p:txBody>
          <a:bodyPr/>
          <a:lstStyle/>
          <a:p>
            <a:r>
              <a:rPr lang="cs-CZ" dirty="0" smtClean="0"/>
              <a:t>Další postup:</a:t>
            </a:r>
          </a:p>
          <a:p>
            <a:pPr lvl="1"/>
            <a:r>
              <a:rPr lang="cs-CZ" dirty="0" smtClean="0"/>
              <a:t>NJS </a:t>
            </a:r>
            <a:r>
              <a:rPr lang="cs-CZ" dirty="0"/>
              <a:t>ex, medikace </a:t>
            </a:r>
            <a:r>
              <a:rPr lang="cs-CZ" dirty="0" smtClean="0"/>
              <a:t>idem – </a:t>
            </a:r>
            <a:r>
              <a:rPr lang="cs-CZ" dirty="0" err="1" smtClean="0"/>
              <a:t>Medrol</a:t>
            </a:r>
            <a:r>
              <a:rPr lang="cs-CZ" dirty="0" smtClean="0"/>
              <a:t> 32mg, </a:t>
            </a:r>
            <a:r>
              <a:rPr lang="cs-CZ" dirty="0" err="1" smtClean="0"/>
              <a:t>Imasup</a:t>
            </a:r>
            <a:r>
              <a:rPr lang="cs-CZ" dirty="0" smtClean="0"/>
              <a:t> 100mg..</a:t>
            </a:r>
          </a:p>
          <a:p>
            <a:pPr lvl="1"/>
            <a:r>
              <a:rPr lang="cs-CZ" dirty="0" err="1"/>
              <a:t>c</a:t>
            </a:r>
            <a:r>
              <a:rPr lang="cs-CZ" dirty="0" err="1" smtClean="0"/>
              <a:t>hir</a:t>
            </a:r>
            <a:r>
              <a:rPr lang="cs-CZ" dirty="0" smtClean="0"/>
              <a:t>. výkon prozatím odložen</a:t>
            </a:r>
          </a:p>
          <a:p>
            <a:pPr lvl="1"/>
            <a:r>
              <a:rPr lang="cs-CZ" dirty="0" smtClean="0"/>
              <a:t>4.12.2018 kontrola a zahájit </a:t>
            </a:r>
            <a:r>
              <a:rPr lang="cs-CZ" dirty="0"/>
              <a:t>terapii </a:t>
            </a:r>
            <a:r>
              <a:rPr lang="cs-CZ" dirty="0" err="1"/>
              <a:t>Tofacitinib</a:t>
            </a:r>
            <a:r>
              <a:rPr lang="cs-CZ" dirty="0"/>
              <a:t> (</a:t>
            </a:r>
            <a:r>
              <a:rPr lang="cs-CZ" dirty="0" err="1"/>
              <a:t>Xeljanz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1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žena 1985, UC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660524"/>
            <a:ext cx="8639085" cy="39395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Pacientka </a:t>
            </a:r>
            <a:r>
              <a:rPr lang="cs-CZ" dirty="0" smtClean="0"/>
              <a:t>s dg</a:t>
            </a:r>
            <a:r>
              <a:rPr lang="cs-CZ" dirty="0"/>
              <a:t>. </a:t>
            </a:r>
            <a:r>
              <a:rPr lang="cs-CZ" b="1" dirty="0" smtClean="0"/>
              <a:t>CN</a:t>
            </a:r>
            <a:r>
              <a:rPr lang="cs-CZ" dirty="0" smtClean="0"/>
              <a:t> (</a:t>
            </a:r>
            <a:r>
              <a:rPr lang="cs-CZ" dirty="0" err="1" smtClean="0"/>
              <a:t>v.s</a:t>
            </a:r>
            <a:r>
              <a:rPr lang="cs-CZ" dirty="0" smtClean="0"/>
              <a:t>. IBD kolitida) v 16 letech (r.2001), nekuřačka, vegetariánka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postižení tračníku</a:t>
            </a:r>
          </a:p>
          <a:p>
            <a:r>
              <a:rPr lang="cs-CZ" dirty="0" err="1"/>
              <a:t>perianální</a:t>
            </a:r>
            <a:r>
              <a:rPr lang="cs-CZ" dirty="0"/>
              <a:t> postižení nikdy</a:t>
            </a:r>
            <a:endParaRPr lang="cs-CZ" dirty="0" smtClean="0"/>
          </a:p>
          <a:p>
            <a:r>
              <a:rPr lang="cs-CZ" dirty="0" smtClean="0"/>
              <a:t>terapie: </a:t>
            </a:r>
            <a:r>
              <a:rPr lang="cs-CZ" dirty="0" err="1" smtClean="0"/>
              <a:t>mesalazin</a:t>
            </a:r>
            <a:r>
              <a:rPr lang="cs-CZ" dirty="0" smtClean="0"/>
              <a:t>, kortikoidy lokální i </a:t>
            </a:r>
            <a:r>
              <a:rPr lang="cs-CZ" dirty="0" err="1" smtClean="0"/>
              <a:t>syst</a:t>
            </a:r>
            <a:r>
              <a:rPr lang="cs-CZ" dirty="0" smtClean="0"/>
              <a:t>., </a:t>
            </a:r>
            <a:r>
              <a:rPr lang="cs-CZ" dirty="0" err="1" smtClean="0"/>
              <a:t>imunosupresiva</a:t>
            </a:r>
            <a:endParaRPr lang="cs-CZ" dirty="0"/>
          </a:p>
          <a:p>
            <a:pPr lvl="1"/>
            <a:r>
              <a:rPr lang="cs-CZ" dirty="0" smtClean="0"/>
              <a:t>dlouhodobě kombinace </a:t>
            </a:r>
            <a:r>
              <a:rPr lang="cs-CZ" dirty="0" err="1" smtClean="0"/>
              <a:t>Prednison</a:t>
            </a:r>
            <a:r>
              <a:rPr lang="cs-CZ" dirty="0" smtClean="0"/>
              <a:t> 20mg + </a:t>
            </a:r>
            <a:r>
              <a:rPr lang="cs-CZ" dirty="0" err="1" smtClean="0"/>
              <a:t>Imuran</a:t>
            </a:r>
            <a:r>
              <a:rPr lang="cs-CZ" dirty="0" smtClean="0"/>
              <a:t> 50mg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EIM – </a:t>
            </a:r>
            <a:r>
              <a:rPr lang="cs-CZ" dirty="0" err="1" smtClean="0"/>
              <a:t>erytema</a:t>
            </a:r>
            <a:r>
              <a:rPr lang="cs-CZ" dirty="0" smtClean="0"/>
              <a:t> </a:t>
            </a:r>
            <a:r>
              <a:rPr lang="cs-CZ" dirty="0" err="1" smtClean="0"/>
              <a:t>nodosum</a:t>
            </a:r>
            <a:r>
              <a:rPr lang="cs-CZ" dirty="0" smtClean="0"/>
              <a:t> v r.2010 (lýtko)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0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1985, </a:t>
            </a:r>
            <a:r>
              <a:rPr lang="cs-CZ" dirty="0" smtClean="0"/>
              <a:t>UC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857167"/>
            <a:ext cx="8639085" cy="5047536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od r.2010 studie </a:t>
            </a:r>
            <a:r>
              <a:rPr lang="cs-CZ" dirty="0" err="1" smtClean="0"/>
              <a:t>Millenium</a:t>
            </a:r>
            <a:r>
              <a:rPr lang="cs-CZ" dirty="0" smtClean="0"/>
              <a:t> (</a:t>
            </a:r>
            <a:r>
              <a:rPr lang="cs-CZ" dirty="0" err="1" smtClean="0"/>
              <a:t>vedolizumab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koloskopie opakovaně s aktivitou zánětu v tračníku</a:t>
            </a:r>
          </a:p>
          <a:p>
            <a:pPr lvl="1"/>
            <a:r>
              <a:rPr lang="cs-CZ" dirty="0"/>
              <a:t>stále </a:t>
            </a:r>
            <a:r>
              <a:rPr lang="cs-CZ" dirty="0" err="1" smtClean="0"/>
              <a:t>Prednison</a:t>
            </a:r>
            <a:r>
              <a:rPr lang="cs-CZ" dirty="0" smtClean="0"/>
              <a:t> </a:t>
            </a:r>
            <a:r>
              <a:rPr lang="cs-CZ" dirty="0"/>
              <a:t>10mg + </a:t>
            </a:r>
            <a:r>
              <a:rPr lang="cs-CZ" dirty="0" err="1"/>
              <a:t>Imuran</a:t>
            </a:r>
            <a:r>
              <a:rPr lang="cs-CZ" dirty="0"/>
              <a:t> </a:t>
            </a:r>
            <a:r>
              <a:rPr lang="cs-CZ" dirty="0" smtClean="0"/>
              <a:t>50mg</a:t>
            </a:r>
          </a:p>
          <a:p>
            <a:pPr marL="177800" lvl="1" indent="0">
              <a:buNone/>
            </a:pPr>
            <a:endParaRPr lang="cs-CZ" dirty="0"/>
          </a:p>
          <a:p>
            <a:r>
              <a:rPr lang="cs-CZ" dirty="0" smtClean="0"/>
              <a:t>Poslední 2 roky se opakovaně nedaří </a:t>
            </a:r>
            <a:r>
              <a:rPr lang="cs-CZ" dirty="0"/>
              <a:t>těhotnět proto:</a:t>
            </a:r>
          </a:p>
          <a:p>
            <a:pPr lvl="1"/>
            <a:r>
              <a:rPr lang="cs-CZ" dirty="0" err="1"/>
              <a:t>Imuran</a:t>
            </a:r>
            <a:r>
              <a:rPr lang="cs-CZ" dirty="0"/>
              <a:t> vysazen 5/2017</a:t>
            </a:r>
          </a:p>
          <a:p>
            <a:pPr lvl="1"/>
            <a:r>
              <a:rPr lang="cs-CZ" dirty="0" err="1"/>
              <a:t>Milenium</a:t>
            </a:r>
            <a:r>
              <a:rPr lang="cs-CZ" dirty="0"/>
              <a:t> ukončeno </a:t>
            </a:r>
            <a:r>
              <a:rPr lang="cs-CZ" dirty="0" smtClean="0"/>
              <a:t>8/2017</a:t>
            </a:r>
            <a:endParaRPr lang="cs-CZ" dirty="0"/>
          </a:p>
          <a:p>
            <a:pPr lvl="1"/>
            <a:r>
              <a:rPr lang="cs-CZ" dirty="0" err="1"/>
              <a:t>Prednison</a:t>
            </a:r>
            <a:r>
              <a:rPr lang="cs-CZ" dirty="0"/>
              <a:t> průměrně 30mg (sama zvyšuje a snižuje dle stavu od 20mg do 40mg)</a:t>
            </a:r>
          </a:p>
          <a:p>
            <a:pPr lvl="1"/>
            <a:endParaRPr lang="cs-CZ" dirty="0"/>
          </a:p>
          <a:p>
            <a:r>
              <a:rPr lang="cs-CZ" dirty="0"/>
              <a:t>vyšetřena v </a:t>
            </a:r>
            <a:r>
              <a:rPr lang="cs-CZ" dirty="0" err="1"/>
              <a:t>gyn</a:t>
            </a:r>
            <a:r>
              <a:rPr lang="cs-CZ" dirty="0"/>
              <a:t>. </a:t>
            </a:r>
            <a:r>
              <a:rPr lang="cs-CZ" dirty="0" smtClean="0"/>
              <a:t>centru:</a:t>
            </a:r>
            <a:endParaRPr lang="cs-CZ" dirty="0"/>
          </a:p>
          <a:p>
            <a:pPr lvl="1"/>
            <a:r>
              <a:rPr lang="cs-CZ" dirty="0"/>
              <a:t>sekundární sterilita při amenoree, anovulaci, nižší ovariální rezervě</a:t>
            </a:r>
          </a:p>
          <a:p>
            <a:pPr lvl="1"/>
            <a:endParaRPr lang="cs-CZ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8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1985, </a:t>
            </a:r>
            <a:r>
              <a:rPr lang="cs-CZ" dirty="0" smtClean="0"/>
              <a:t>UC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857168"/>
            <a:ext cx="8639085" cy="984885"/>
          </a:xfrm>
        </p:spPr>
        <p:txBody>
          <a:bodyPr/>
          <a:lstStyle/>
          <a:p>
            <a:r>
              <a:rPr lang="cs-CZ" dirty="0"/>
              <a:t>koloskopie </a:t>
            </a:r>
            <a:r>
              <a:rPr lang="cs-CZ" dirty="0" smtClean="0"/>
              <a:t>3.8.2018 (</a:t>
            </a:r>
            <a:r>
              <a:rPr lang="cs-CZ" dirty="0" err="1" smtClean="0"/>
              <a:t>Iscare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segmentální </a:t>
            </a:r>
            <a:r>
              <a:rPr lang="cs-CZ" dirty="0"/>
              <a:t>postižení celého tračníku</a:t>
            </a:r>
            <a:r>
              <a:rPr lang="cs-CZ" dirty="0" smtClean="0"/>
              <a:t>, spíše vzhledu UC, </a:t>
            </a:r>
            <a:r>
              <a:rPr lang="cs-CZ" dirty="0"/>
              <a:t>více v P polovině, max. změn v </a:t>
            </a:r>
            <a:r>
              <a:rPr lang="cs-CZ" dirty="0" smtClean="0"/>
              <a:t>ceku, hlenohnis, TI bez postižení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1" r="3501"/>
          <a:stretch/>
        </p:blipFill>
        <p:spPr>
          <a:xfrm>
            <a:off x="1974274" y="1955451"/>
            <a:ext cx="5008418" cy="37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1985, </a:t>
            </a:r>
            <a:r>
              <a:rPr lang="cs-CZ" dirty="0" smtClean="0"/>
              <a:t>UC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150333"/>
            <a:ext cx="8639085" cy="4265065"/>
          </a:xfrm>
        </p:spPr>
        <p:txBody>
          <a:bodyPr/>
          <a:lstStyle/>
          <a:p>
            <a:r>
              <a:rPr lang="cs-CZ" dirty="0" err="1"/>
              <a:t>s</a:t>
            </a:r>
            <a:r>
              <a:rPr lang="cs-CZ" dirty="0" err="1" smtClean="0"/>
              <a:t>ubj</a:t>
            </a:r>
            <a:r>
              <a:rPr lang="cs-CZ" dirty="0" smtClean="0"/>
              <a:t>.: stolice 10xdenně, vodnatá, krev ani hlen nepozoruje bolesti, břicha denně, afebrilní, únava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52kg,162cm</a:t>
            </a:r>
          </a:p>
          <a:p>
            <a:endParaRPr lang="cs-CZ" dirty="0"/>
          </a:p>
          <a:p>
            <a:r>
              <a:rPr lang="cs-CZ" dirty="0" err="1" smtClean="0"/>
              <a:t>Lab</a:t>
            </a:r>
            <a:r>
              <a:rPr lang="cs-CZ" dirty="0" smtClean="0"/>
              <a:t>.: Leu 23tis., PLT 689, CRP 16,7, </a:t>
            </a:r>
            <a:r>
              <a:rPr lang="cs-CZ" dirty="0" err="1" smtClean="0"/>
              <a:t>Hb</a:t>
            </a:r>
            <a:r>
              <a:rPr lang="cs-CZ" dirty="0" smtClean="0"/>
              <a:t> 101, </a:t>
            </a:r>
            <a:r>
              <a:rPr lang="cs-CZ" dirty="0" err="1" smtClean="0"/>
              <a:t>fer</a:t>
            </a:r>
            <a:r>
              <a:rPr lang="cs-CZ" dirty="0" smtClean="0"/>
              <a:t> 6,9, MCV 77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rozhodnutí: při </a:t>
            </a:r>
            <a:r>
              <a:rPr lang="cs-CZ" dirty="0"/>
              <a:t>uvedených nálezech</a:t>
            </a:r>
            <a:r>
              <a:rPr lang="cs-CZ" dirty="0" smtClean="0"/>
              <a:t>, </a:t>
            </a:r>
            <a:r>
              <a:rPr lang="cs-CZ" dirty="0"/>
              <a:t>je-li navíc pacientka symptomatická, je prioritní zajistit uspokojivou remisi základního imunopatologického onemocnění, a až poté začít usilovat o </a:t>
            </a:r>
            <a:r>
              <a:rPr lang="cs-CZ" dirty="0" smtClean="0"/>
              <a:t>těhotenství, vzhledem ke </a:t>
            </a:r>
            <a:r>
              <a:rPr lang="cs-CZ" dirty="0" err="1" smtClean="0"/>
              <a:t>kortikodependenci</a:t>
            </a:r>
            <a:r>
              <a:rPr lang="cs-CZ" dirty="0" smtClean="0"/>
              <a:t> </a:t>
            </a:r>
            <a:r>
              <a:rPr lang="cs-CZ" b="1" dirty="0" smtClean="0"/>
              <a:t>zahájit BL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1985, </a:t>
            </a:r>
            <a:r>
              <a:rPr lang="cs-CZ" dirty="0" smtClean="0"/>
              <a:t>UC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857168"/>
            <a:ext cx="8639085" cy="498598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3.8.2018 zahájena </a:t>
            </a:r>
            <a:r>
              <a:rPr lang="cs-CZ" dirty="0"/>
              <a:t>BL - </a:t>
            </a:r>
            <a:r>
              <a:rPr lang="cs-CZ" dirty="0" err="1"/>
              <a:t>Remsima</a:t>
            </a:r>
            <a:r>
              <a:rPr lang="cs-CZ" dirty="0"/>
              <a:t> </a:t>
            </a:r>
            <a:r>
              <a:rPr lang="cs-CZ" dirty="0" smtClean="0"/>
              <a:t>5mg/kg</a:t>
            </a:r>
          </a:p>
          <a:p>
            <a:pPr marL="177800" lvl="1" indent="0">
              <a:buNone/>
            </a:pPr>
            <a:r>
              <a:rPr lang="cs-CZ" dirty="0" smtClean="0"/>
              <a:t>+ </a:t>
            </a:r>
            <a:r>
              <a:rPr lang="cs-CZ" dirty="0" err="1" smtClean="0"/>
              <a:t>Medrol</a:t>
            </a:r>
            <a:r>
              <a:rPr lang="cs-CZ" dirty="0" smtClean="0"/>
              <a:t> </a:t>
            </a:r>
            <a:r>
              <a:rPr lang="cs-CZ" dirty="0"/>
              <a:t>32mg, </a:t>
            </a:r>
            <a:r>
              <a:rPr lang="cs-CZ" dirty="0" err="1"/>
              <a:t>Imasup</a:t>
            </a:r>
            <a:r>
              <a:rPr lang="cs-CZ" dirty="0"/>
              <a:t> 50mg, </a:t>
            </a:r>
            <a:r>
              <a:rPr lang="cs-CZ" dirty="0" smtClean="0"/>
              <a:t>ATB (</a:t>
            </a:r>
            <a:r>
              <a:rPr lang="cs-CZ" dirty="0" err="1" smtClean="0"/>
              <a:t>Entizol</a:t>
            </a:r>
            <a:r>
              <a:rPr lang="cs-CZ" dirty="0" smtClean="0"/>
              <a:t>), </a:t>
            </a:r>
            <a:r>
              <a:rPr lang="cs-CZ" dirty="0"/>
              <a:t>EV </a:t>
            </a:r>
            <a:r>
              <a:rPr lang="cs-CZ" dirty="0" smtClean="0"/>
              <a:t>– </a:t>
            </a:r>
            <a:r>
              <a:rPr lang="cs-CZ" dirty="0" err="1" smtClean="0"/>
              <a:t>Peptamen</a:t>
            </a:r>
            <a:endParaRPr lang="cs-CZ" dirty="0" smtClean="0"/>
          </a:p>
          <a:p>
            <a:pPr marL="177800" lvl="1" indent="0">
              <a:buNone/>
            </a:pPr>
            <a:endParaRPr lang="cs-CZ" dirty="0"/>
          </a:p>
          <a:p>
            <a:r>
              <a:rPr lang="cs-CZ" dirty="0"/>
              <a:t>po </a:t>
            </a:r>
            <a:r>
              <a:rPr lang="cs-CZ" dirty="0" smtClean="0"/>
              <a:t>2.dávce se cítí lépe</a:t>
            </a:r>
            <a:r>
              <a:rPr lang="cs-CZ" dirty="0"/>
              <a:t>, stolice 7xdenně, vodnatá, bolesti břicha nemá, </a:t>
            </a:r>
            <a:r>
              <a:rPr lang="cs-CZ" dirty="0" smtClean="0"/>
              <a:t>afebrilní</a:t>
            </a:r>
            <a:endParaRPr lang="cs-CZ" dirty="0"/>
          </a:p>
          <a:p>
            <a:pPr marL="177800" lvl="1" indent="0">
              <a:buNone/>
            </a:pPr>
            <a:r>
              <a:rPr lang="cs-CZ" dirty="0" err="1"/>
              <a:t>L</a:t>
            </a:r>
            <a:r>
              <a:rPr lang="cs-CZ" dirty="0" err="1" smtClean="0"/>
              <a:t>ab</a:t>
            </a:r>
            <a:r>
              <a:rPr lang="cs-CZ" dirty="0"/>
              <a:t>.: Leu 18,3, PLT 577, CRP 3,2, alb. 45, </a:t>
            </a:r>
            <a:r>
              <a:rPr lang="cs-CZ" dirty="0" err="1"/>
              <a:t>Hb</a:t>
            </a:r>
            <a:r>
              <a:rPr lang="cs-CZ" dirty="0"/>
              <a:t> 128, </a:t>
            </a:r>
            <a:r>
              <a:rPr lang="cs-CZ" dirty="0" err="1"/>
              <a:t>fer</a:t>
            </a:r>
            <a:r>
              <a:rPr lang="cs-CZ" dirty="0"/>
              <a:t> 151, MCV 83</a:t>
            </a:r>
          </a:p>
          <a:p>
            <a:pPr marL="177800" lvl="1" indent="0">
              <a:buNone/>
            </a:pPr>
            <a:r>
              <a:rPr lang="cs-CZ" dirty="0"/>
              <a:t>		X</a:t>
            </a:r>
          </a:p>
          <a:p>
            <a:pPr marL="177800" lvl="1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FCT </a:t>
            </a:r>
            <a:r>
              <a:rPr lang="cs-CZ" b="1" dirty="0"/>
              <a:t>přes 6000</a:t>
            </a:r>
          </a:p>
          <a:p>
            <a:pPr marL="177800" lvl="1" indent="0">
              <a:buNone/>
            </a:pPr>
            <a:endParaRPr lang="cs-CZ" dirty="0" smtClean="0"/>
          </a:p>
          <a:p>
            <a:r>
              <a:rPr lang="cs-CZ" dirty="0"/>
              <a:t>po </a:t>
            </a:r>
            <a:r>
              <a:rPr lang="cs-CZ" dirty="0" smtClean="0"/>
              <a:t>3.intenzivikované </a:t>
            </a:r>
            <a:r>
              <a:rPr lang="cs-CZ" dirty="0"/>
              <a:t>dávce (10mg/kg) se cítí hůře, stolice až 12xdenně, krev ve stolici, bolesti břicha, </a:t>
            </a:r>
            <a:r>
              <a:rPr lang="cs-CZ" dirty="0" smtClean="0"/>
              <a:t>vyčerpání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Medrol</a:t>
            </a:r>
            <a:r>
              <a:rPr lang="cs-CZ" dirty="0" smtClean="0"/>
              <a:t> </a:t>
            </a:r>
            <a:r>
              <a:rPr lang="cs-CZ" dirty="0"/>
              <a:t>navýšen na 48mg + </a:t>
            </a:r>
            <a:r>
              <a:rPr lang="cs-CZ" dirty="0" err="1"/>
              <a:t>Imasup</a:t>
            </a:r>
            <a:r>
              <a:rPr lang="cs-CZ" dirty="0"/>
              <a:t> 100mg + </a:t>
            </a:r>
            <a:r>
              <a:rPr lang="cs-CZ" dirty="0" err="1"/>
              <a:t>Normix</a:t>
            </a:r>
            <a:r>
              <a:rPr lang="cs-CZ" dirty="0"/>
              <a:t> 3x2tbl</a:t>
            </a:r>
          </a:p>
          <a:p>
            <a:pPr marL="177800" lvl="1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1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žena 1985, UC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857168"/>
            <a:ext cx="8639085" cy="455509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MR </a:t>
            </a:r>
            <a:r>
              <a:rPr lang="cs-CZ" dirty="0" err="1" smtClean="0"/>
              <a:t>enterografie</a:t>
            </a:r>
            <a:r>
              <a:rPr lang="cs-CZ" dirty="0" smtClean="0"/>
              <a:t> 2.10.2018:</a:t>
            </a:r>
          </a:p>
          <a:p>
            <a:pPr lvl="1"/>
            <a:r>
              <a:rPr lang="cs-CZ" dirty="0" smtClean="0"/>
              <a:t>zánětlivé změny celého tračníku, oblast BCH a TI bez zřetelných změn</a:t>
            </a:r>
          </a:p>
          <a:p>
            <a:endParaRPr lang="cs-CZ" dirty="0" smtClean="0"/>
          </a:p>
          <a:p>
            <a:r>
              <a:rPr lang="cs-CZ" dirty="0" smtClean="0"/>
              <a:t>koloskopie 8.10.2018:</a:t>
            </a:r>
          </a:p>
          <a:p>
            <a:pPr lvl="1"/>
            <a:r>
              <a:rPr lang="cs-CZ" dirty="0" smtClean="0"/>
              <a:t>difuzní postižení tračníku, rektum </a:t>
            </a:r>
            <a:r>
              <a:rPr lang="cs-CZ" dirty="0" err="1" smtClean="0"/>
              <a:t>Mayo</a:t>
            </a:r>
            <a:r>
              <a:rPr lang="cs-CZ" dirty="0" smtClean="0"/>
              <a:t> 2, od rekta po cékum </a:t>
            </a:r>
            <a:r>
              <a:rPr lang="cs-CZ" dirty="0" err="1" smtClean="0"/>
              <a:t>Mayo</a:t>
            </a:r>
            <a:r>
              <a:rPr lang="cs-CZ" dirty="0" smtClean="0"/>
              <a:t> 3, BCH a TI intaktní, </a:t>
            </a:r>
            <a:r>
              <a:rPr lang="cs-CZ" b="1" dirty="0" smtClean="0"/>
              <a:t>BIOPSIE</a:t>
            </a:r>
          </a:p>
          <a:p>
            <a:pPr lvl="1"/>
            <a:endParaRPr lang="cs-CZ" b="1" dirty="0"/>
          </a:p>
          <a:p>
            <a:r>
              <a:rPr lang="cs-CZ" dirty="0"/>
              <a:t>GCH seminář: </a:t>
            </a:r>
          </a:p>
          <a:p>
            <a:pPr lvl="1"/>
            <a:r>
              <a:rPr lang="cs-CZ" dirty="0"/>
              <a:t>trojdobý </a:t>
            </a:r>
            <a:r>
              <a:rPr lang="cs-CZ" dirty="0" err="1"/>
              <a:t>chirugircký</a:t>
            </a:r>
            <a:r>
              <a:rPr lang="cs-CZ" dirty="0"/>
              <a:t> výkon a sice </a:t>
            </a:r>
            <a:r>
              <a:rPr lang="cs-CZ" dirty="0" err="1"/>
              <a:t>subtotální</a:t>
            </a:r>
            <a:r>
              <a:rPr lang="cs-CZ" dirty="0"/>
              <a:t> kolektomie, ileostomie, ve druhé době proktektomie a IPAA s ponecháním ileostomie a ve třetí době uzavření </a:t>
            </a:r>
            <a:r>
              <a:rPr lang="cs-CZ" dirty="0" err="1"/>
              <a:t>stomie</a:t>
            </a:r>
            <a:r>
              <a:rPr lang="cs-CZ" dirty="0"/>
              <a:t> a obnovení střevní </a:t>
            </a:r>
            <a:r>
              <a:rPr lang="cs-CZ" dirty="0" err="1"/>
              <a:t>konituity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0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1985, </a:t>
            </a:r>
            <a:r>
              <a:rPr lang="cs-CZ" dirty="0" smtClean="0"/>
              <a:t>UC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1150334"/>
            <a:ext cx="8639085" cy="1495076"/>
          </a:xfrm>
        </p:spPr>
        <p:txBody>
          <a:bodyPr/>
          <a:lstStyle/>
          <a:p>
            <a:r>
              <a:rPr lang="cs-CZ" dirty="0" err="1" smtClean="0"/>
              <a:t>Histol</a:t>
            </a:r>
            <a:r>
              <a:rPr lang="cs-CZ" dirty="0" smtClean="0"/>
              <a:t>.: nález odpovídá floridní UC s pozitivním nálezem </a:t>
            </a:r>
            <a:r>
              <a:rPr lang="cs-CZ" b="1" dirty="0" smtClean="0"/>
              <a:t>CMV superinfekce</a:t>
            </a:r>
          </a:p>
          <a:p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40427" y="1951663"/>
            <a:ext cx="5760720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žena 1985, </a:t>
            </a:r>
            <a:r>
              <a:rPr lang="cs-CZ" dirty="0" smtClean="0"/>
              <a:t>UC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F0F6-47ED-4CA7-A489-B6EBA566101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54089" y="857168"/>
            <a:ext cx="8639085" cy="4801314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d 16.10.2018 hospitalizace OAM VFN a léčba </a:t>
            </a:r>
            <a:r>
              <a:rPr lang="cs-CZ" dirty="0" err="1" smtClean="0"/>
              <a:t>gancyklovirem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30.10.2018 </a:t>
            </a:r>
            <a:r>
              <a:rPr lang="cs-CZ" dirty="0"/>
              <a:t>propuštěna</a:t>
            </a:r>
          </a:p>
          <a:p>
            <a:pPr lvl="1"/>
            <a:r>
              <a:rPr lang="cs-CZ" dirty="0" smtClean="0"/>
              <a:t>stav </a:t>
            </a:r>
            <a:r>
              <a:rPr lang="cs-CZ" dirty="0"/>
              <a:t>se výrazně zlepšil, stolice 3xdenně, v noci ne, bez krve či hlenu, bolesti břicha nemá</a:t>
            </a:r>
          </a:p>
          <a:p>
            <a:pPr lvl="1"/>
            <a:r>
              <a:rPr lang="cs-CZ" dirty="0" err="1"/>
              <a:t>Medrol</a:t>
            </a:r>
            <a:r>
              <a:rPr lang="cs-CZ" dirty="0"/>
              <a:t> 32mg, </a:t>
            </a:r>
            <a:r>
              <a:rPr lang="cs-CZ" dirty="0" err="1"/>
              <a:t>Imasup</a:t>
            </a:r>
            <a:r>
              <a:rPr lang="cs-CZ" dirty="0"/>
              <a:t> 100mg, EV,..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Rozvaha: stávající terapie, provést </a:t>
            </a:r>
            <a:r>
              <a:rPr lang="cs-CZ" dirty="0"/>
              <a:t>kontrolní </a:t>
            </a:r>
            <a:r>
              <a:rPr lang="cs-CZ" dirty="0" err="1"/>
              <a:t>koloskopické</a:t>
            </a:r>
            <a:r>
              <a:rPr lang="cs-CZ" dirty="0"/>
              <a:t> </a:t>
            </a:r>
            <a:r>
              <a:rPr lang="cs-CZ" dirty="0" smtClean="0"/>
              <a:t>vyšetření, v </a:t>
            </a:r>
            <a:r>
              <a:rPr lang="cs-CZ" dirty="0"/>
              <a:t>případě významného slizničního hojení </a:t>
            </a:r>
            <a:r>
              <a:rPr lang="cs-CZ" dirty="0" smtClean="0"/>
              <a:t>odložit </a:t>
            </a:r>
            <a:r>
              <a:rPr lang="cs-CZ" dirty="0"/>
              <a:t>operační výkon a pokračovat v </a:t>
            </a:r>
            <a:r>
              <a:rPr lang="cs-CZ" dirty="0" smtClean="0"/>
              <a:t>terapii (???), </a:t>
            </a:r>
            <a:r>
              <a:rPr lang="cs-CZ" dirty="0"/>
              <a:t>v případě </a:t>
            </a:r>
            <a:r>
              <a:rPr lang="cs-CZ" dirty="0" err="1"/>
              <a:t>persistujících</a:t>
            </a:r>
            <a:r>
              <a:rPr lang="cs-CZ" dirty="0"/>
              <a:t> těžších zánětlivých změn bude vhodné spíše využít lepšího metabolického stavu a provést  </a:t>
            </a:r>
            <a:r>
              <a:rPr lang="cs-CZ" dirty="0" err="1"/>
              <a:t>dvoudobě</a:t>
            </a:r>
            <a:r>
              <a:rPr lang="cs-CZ" dirty="0"/>
              <a:t> laparoskopicky </a:t>
            </a:r>
            <a:r>
              <a:rPr lang="cs-CZ" dirty="0" err="1"/>
              <a:t>proktokolektomii</a:t>
            </a:r>
            <a:r>
              <a:rPr lang="cs-CZ" dirty="0"/>
              <a:t> a IPAA </a:t>
            </a:r>
          </a:p>
          <a:p>
            <a:pPr marL="177800" lvl="1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1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7">
      <a:dk1>
        <a:srgbClr val="000000"/>
      </a:dk1>
      <a:lt1>
        <a:srgbClr val="FFFFFF"/>
      </a:lt1>
      <a:dk2>
        <a:srgbClr val="0C3640"/>
      </a:dk2>
      <a:lt2>
        <a:srgbClr val="D8F2F8"/>
      </a:lt2>
      <a:accent1>
        <a:srgbClr val="24A4C3"/>
      </a:accent1>
      <a:accent2>
        <a:srgbClr val="156394"/>
      </a:accent2>
      <a:accent3>
        <a:srgbClr val="0C3656"/>
      </a:accent3>
      <a:accent4>
        <a:srgbClr val="FFBE29"/>
      </a:accent4>
      <a:accent5>
        <a:srgbClr val="01579D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ED847F53-6121-4C12-8B67-FFCE8B20CB04}" vid="{C625DD97-5AD4-4E50-931C-9618733203BF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Iscare2016ENG</Template>
  <TotalTime>171</TotalTime>
  <Words>482</Words>
  <Application>Microsoft Office PowerPoint</Application>
  <PresentationFormat>Předvádění na obrazovce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Komplikovaný průběh ulcerózní kolitidy </vt:lpstr>
      <vt:lpstr>žena 1985, UC</vt:lpstr>
      <vt:lpstr>žena 1985, UC</vt:lpstr>
      <vt:lpstr>žena 1985, UC</vt:lpstr>
      <vt:lpstr>žena 1985, UC</vt:lpstr>
      <vt:lpstr>žena 1985, UC</vt:lpstr>
      <vt:lpstr>žena 1985, UC</vt:lpstr>
      <vt:lpstr>žena 1985, UC</vt:lpstr>
      <vt:lpstr>žena 1985, UC</vt:lpstr>
      <vt:lpstr>žena 1985, UC</vt:lpstr>
      <vt:lpstr>žena 1985, UC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Dlouhodobá terapie kortikoidy u ulcerosní kolitidy</dc:title>
  <dc:creator>Martin Vašátko</dc:creator>
  <cp:lastModifiedBy>Milan Lukáš</cp:lastModifiedBy>
  <cp:revision>24</cp:revision>
  <cp:lastPrinted>2014-07-09T06:41:25Z</cp:lastPrinted>
  <dcterms:created xsi:type="dcterms:W3CDTF">2018-08-30T14:57:03Z</dcterms:created>
  <dcterms:modified xsi:type="dcterms:W3CDTF">2018-11-13T12:53:31Z</dcterms:modified>
</cp:coreProperties>
</file>