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58" r:id="rId3"/>
    <p:sldId id="259" r:id="rId4"/>
    <p:sldId id="263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an Lukáš" initials="ML" lastIdx="22" clrIdx="0">
    <p:extLst>
      <p:ext uri="{19B8F6BF-5375-455C-9EA6-DF929625EA0E}">
        <p15:presenceInfo xmlns:p15="http://schemas.microsoft.com/office/powerpoint/2012/main" userId="S-1-5-21-181505169-3231227099-916697327-12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C8451-2497-4B1B-90AF-A18AB2EF8345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B8645-C684-4E2A-B1B8-05C876D2F9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31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B8645-C684-4E2A-B1B8-05C876D2F922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79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EDCC2-F448-46DF-944D-323971B87D07}" type="datetimeFigureOut">
              <a:rPr lang="cs-CZ" smtClean="0"/>
              <a:pPr/>
              <a:t>13. 11. 2018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6B83FB-7DB4-4458-A0AD-06EEFEE0EA5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Extensivní v.s. IBD kolitida u 18-leté nemocné</a:t>
            </a:r>
            <a:endParaRPr lang="cs-CZ" sz="3200" b="1" dirty="0"/>
          </a:p>
        </p:txBody>
      </p:sp>
      <p:sp>
        <p:nvSpPr>
          <p:cNvPr id="4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r>
              <a:rPr lang="cs-CZ" sz="2400" dirty="0" smtClean="0">
                <a:latin typeface="+mj-lt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M.Kostrejová</a:t>
            </a:r>
            <a:r>
              <a:rPr lang="en-US" sz="2400" baseline="30000" dirty="0" smtClean="0">
                <a:solidFill>
                  <a:schemeClr val="tx1"/>
                </a:solidFill>
                <a:latin typeface="+mj-lt"/>
              </a:rPr>
              <a:t>(1,</a:t>
            </a:r>
            <a:r>
              <a:rPr lang="cs-CZ" sz="2400" baseline="30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baseline="30000" dirty="0" smtClean="0">
                <a:solidFill>
                  <a:schemeClr val="tx1"/>
                </a:solidFill>
                <a:latin typeface="+mj-lt"/>
              </a:rPr>
              <a:t>2)</a:t>
            </a:r>
            <a:endParaRPr lang="cs-CZ" sz="2400" dirty="0" smtClean="0">
              <a:latin typeface="+mj-lt"/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cs-CZ" sz="2400" baseline="30000" dirty="0" smtClean="0">
                <a:solidFill>
                  <a:schemeClr val="tx1"/>
                </a:solidFill>
                <a:latin typeface="+mj-lt"/>
              </a:rPr>
              <a:t>1.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Interní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oddělení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Nemocnice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Milosrdných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sester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sv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 Karla 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Boromejského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Praha</a:t>
            </a:r>
            <a:r>
              <a:rPr lang="cs-CZ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en-US" sz="2400" baseline="30000" dirty="0" smtClean="0">
                <a:solidFill>
                  <a:schemeClr val="tx1"/>
                </a:solidFill>
                <a:latin typeface="+mj-lt"/>
              </a:rPr>
              <a:t>2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Klinické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výzkumné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centrum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pro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střevní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záněty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ISCARE I.V.F.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a.s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 a 1.LF UK,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Praha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marL="457200" indent="-457200"/>
            <a:endParaRPr lang="cs-CZ" b="1" dirty="0" smtClean="0">
              <a:solidFill>
                <a:schemeClr val="tx1">
                  <a:lumMod val="95000"/>
                </a:schemeClr>
              </a:solidFill>
              <a:latin typeface="+mj-lt"/>
              <a:ea typeface="Batang" pitchFamily="18" charset="-127"/>
            </a:endParaRPr>
          </a:p>
          <a:p>
            <a:pPr marL="457200" indent="-457200">
              <a:buAutoNum type="arabicPeriod"/>
            </a:pPr>
            <a:endParaRPr lang="cs-CZ" b="1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indent="-457200"/>
            <a:endParaRPr lang="cs-CZ" b="1" dirty="0" smtClean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457200" indent="-457200"/>
            <a:endParaRPr lang="cs-CZ" b="1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564" y="4725144"/>
            <a:ext cx="7586950" cy="12947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200" b="1" dirty="0" smtClean="0"/>
              <a:t>Anamnéza</a:t>
            </a:r>
            <a:r>
              <a:rPr lang="cs-CZ" altLang="cs-CZ" sz="3200" b="1" dirty="0" smtClean="0">
                <a:solidFill>
                  <a:schemeClr val="accent1"/>
                </a:solidFill>
                <a:latin typeface="Calibri Light" pitchFamily="32" charset="0"/>
              </a:rPr>
              <a:t>–  žena  nar.  17.3.2000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891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OA: Dítě z rizikového těhotenství, spontánní porod, váha 2910 g, PD 48 cm, kyčle s  vrozenou luxací oboustranně,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Od 4 let věku sledována pro </a:t>
            </a:r>
            <a:r>
              <a:rPr lang="cs-CZ" sz="2400" dirty="0" err="1" smtClean="0">
                <a:latin typeface="+mj-lt"/>
              </a:rPr>
              <a:t>asthmoidní</a:t>
            </a:r>
            <a:r>
              <a:rPr lang="cs-CZ" sz="2400" dirty="0" smtClean="0">
                <a:latin typeface="+mj-lt"/>
              </a:rPr>
              <a:t> bronchitidu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05/2005 bronchopneumonie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Od 6/2017 rodinná psychoterapie  pro úzkostné stavy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Od 6/2017  průjmy  s příměsí čerstvé krve až 10 stolic denně</a:t>
            </a:r>
            <a:r>
              <a:rPr lang="cs-CZ" sz="2400" dirty="0" smtClean="0">
                <a:latin typeface="+mj-lt"/>
              </a:rPr>
              <a:t> i v noci, bolesti břicha (vyš. praktikem - vysoká FW 120/hod)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7/2017 operace pravého kyčelního kloubu </a:t>
            </a:r>
            <a:r>
              <a:rPr lang="cs-CZ" sz="2400" dirty="0" smtClean="0">
                <a:latin typeface="+mj-lt"/>
              </a:rPr>
              <a:t>pro vroz. luxaci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8/2018 operace levého kyčelního kloubu </a:t>
            </a:r>
            <a:r>
              <a:rPr lang="cs-CZ" sz="2400" dirty="0" smtClean="0">
                <a:latin typeface="+mj-lt"/>
              </a:rPr>
              <a:t>pro vroz.luxaci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8 /2017 hospitalizace pro psychické problémy po operaci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b="1" dirty="0" smtClean="0"/>
              <a:t>A</a:t>
            </a:r>
            <a:r>
              <a:rPr lang="cs-CZ" altLang="cs-CZ" sz="3600" b="1" dirty="0" smtClean="0"/>
              <a:t>namnéza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1. hospitalizace Nemocnice Na Bulovce od 3.3.2018 </a:t>
            </a:r>
            <a:r>
              <a:rPr lang="cs-CZ" sz="2400" dirty="0" smtClean="0">
                <a:latin typeface="+mj-lt"/>
              </a:rPr>
              <a:t>pro 10 měsíců trvající průjmy s krví, bolesti břicha, hubnutí 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Při přijetí: </a:t>
            </a:r>
            <a:r>
              <a:rPr lang="cs-CZ" sz="2400" b="1" dirty="0" smtClean="0">
                <a:latin typeface="+mj-lt"/>
              </a:rPr>
              <a:t>Hmotnost 36.6 kg, BMI 16.2, T 37.8 </a:t>
            </a:r>
            <a:r>
              <a:rPr lang="cs-CZ" sz="2400" b="1" baseline="30000" dirty="0" smtClean="0">
                <a:latin typeface="+mj-lt"/>
              </a:rPr>
              <a:t>0</a:t>
            </a:r>
            <a:r>
              <a:rPr lang="cs-CZ" sz="2400" b="1" dirty="0" smtClean="0">
                <a:latin typeface="+mj-lt"/>
              </a:rPr>
              <a:t>C, P 124/min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Hb.: 98 g/l, Trombo 520.0 10</a:t>
            </a:r>
            <a:r>
              <a:rPr lang="cs-CZ" sz="2400" baseline="40000" dirty="0" smtClean="0">
                <a:latin typeface="+mj-lt"/>
              </a:rPr>
              <a:t>9</a:t>
            </a:r>
            <a:r>
              <a:rPr lang="cs-CZ" sz="2400" dirty="0" smtClean="0">
                <a:latin typeface="+mj-lt"/>
              </a:rPr>
              <a:t>/l,  MCV:77,2 fl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CRP: 76.2 mg/L ...98,7 mg/L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NA 133 mmol/l, Kalium 4.2 mmol/l, Cl.100 mmol/l  v séru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JT v normě.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Sono břicha</a:t>
            </a:r>
            <a:r>
              <a:rPr lang="cs-CZ" sz="2400" dirty="0" smtClean="0">
                <a:latin typeface="+mj-lt"/>
              </a:rPr>
              <a:t> (6.3.2018): Terminální ileitis (rozšířená </a:t>
            </a:r>
            <a:r>
              <a:rPr lang="cs-CZ" sz="2400" dirty="0" err="1" smtClean="0">
                <a:latin typeface="+mj-lt"/>
              </a:rPr>
              <a:t>hypoechogenní</a:t>
            </a:r>
            <a:r>
              <a:rPr lang="cs-CZ" sz="2400" dirty="0" smtClean="0">
                <a:latin typeface="+mj-lt"/>
              </a:rPr>
              <a:t> stěna až na 4,5-5 mm), zmnožené uzliny v pravém </a:t>
            </a:r>
            <a:r>
              <a:rPr lang="cs-CZ" sz="2400" dirty="0" err="1" smtClean="0">
                <a:latin typeface="+mj-lt"/>
              </a:rPr>
              <a:t>meso</a:t>
            </a:r>
            <a:r>
              <a:rPr lang="cs-CZ" sz="2400" dirty="0" smtClean="0">
                <a:latin typeface="+mj-lt"/>
              </a:rPr>
              <a:t>- hypogastriu.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err="1" smtClean="0">
                <a:latin typeface="+mj-lt"/>
              </a:rPr>
              <a:t>Serológie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Yersinie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IgA</a:t>
            </a:r>
            <a:r>
              <a:rPr lang="cs-CZ" sz="2400" dirty="0" smtClean="0">
                <a:latin typeface="+mj-lt"/>
              </a:rPr>
              <a:t> negat., výtěry z konečníku negat.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Dne 14.3.2018 přeložena pro terminální ileitis v.s.IBD kolitis - CN do FN v Motole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3287" y="764704"/>
            <a:ext cx="8219256" cy="1514432"/>
          </a:xfrm>
        </p:spPr>
        <p:txBody>
          <a:bodyPr>
            <a:noAutofit/>
          </a:bodyPr>
          <a:lstStyle/>
          <a:p>
            <a:r>
              <a:rPr lang="cs-CZ" altLang="cs-CZ" sz="3200" b="1" dirty="0" smtClean="0"/>
              <a:t>Hospitalizace na dětské klinice v Motole (4.3 – 20.3.2018 ) </a:t>
            </a:r>
            <a:br>
              <a:rPr lang="cs-CZ" altLang="cs-CZ" sz="3200" b="1" dirty="0" smtClean="0"/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Váha 36.3 kg,  BMI 16.0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 Hb.99 g/l,…89 g/l, Trombo 323.0  10</a:t>
            </a:r>
            <a:r>
              <a:rPr lang="cs-CZ" baseline="30000" dirty="0" smtClean="0">
                <a:latin typeface="+mj-lt"/>
              </a:rPr>
              <a:t>9</a:t>
            </a:r>
            <a:r>
              <a:rPr lang="cs-CZ" dirty="0" smtClean="0">
                <a:latin typeface="+mj-lt"/>
              </a:rPr>
              <a:t> /l, MCV:74,5 fl.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CRP 65.2 mg/L , Albumin: 29 g/l...33.9 g/l</a:t>
            </a:r>
          </a:p>
          <a:p>
            <a:pPr>
              <a:buNone/>
            </a:pPr>
            <a:r>
              <a:rPr lang="cs-CZ" i="1" dirty="0" smtClean="0">
                <a:latin typeface="+mj-lt"/>
              </a:rPr>
              <a:t>    ASCA </a:t>
            </a:r>
            <a:r>
              <a:rPr lang="cs-CZ" i="1" dirty="0" err="1" smtClean="0">
                <a:latin typeface="+mj-lt"/>
              </a:rPr>
              <a:t>IgA</a:t>
            </a:r>
            <a:r>
              <a:rPr lang="cs-CZ" i="1" dirty="0" smtClean="0">
                <a:latin typeface="+mj-lt"/>
              </a:rPr>
              <a:t> &gt; 200.0,  pozitivní p- ANCA, pozitivní ANA </a:t>
            </a:r>
            <a:r>
              <a:rPr lang="cs-CZ" i="1" dirty="0" err="1" smtClean="0">
                <a:latin typeface="+mj-lt"/>
              </a:rPr>
              <a:t>IgG</a:t>
            </a:r>
            <a:r>
              <a:rPr lang="cs-CZ" i="1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 smtClean="0">
                <a:latin typeface="+mj-lt"/>
              </a:rPr>
              <a:t>Fekální </a:t>
            </a:r>
            <a:r>
              <a:rPr lang="cs-CZ" b="1" i="1" dirty="0" err="1" smtClean="0">
                <a:latin typeface="+mj-lt"/>
              </a:rPr>
              <a:t>kalprotektin</a:t>
            </a:r>
            <a:r>
              <a:rPr lang="cs-CZ" b="1" i="1" dirty="0" smtClean="0">
                <a:latin typeface="+mj-lt"/>
              </a:rPr>
              <a:t> 2520 </a:t>
            </a:r>
            <a:r>
              <a:rPr lang="cs-CZ" b="1" i="1" dirty="0" err="1" smtClean="0">
                <a:latin typeface="+mj-lt"/>
              </a:rPr>
              <a:t>ug</a:t>
            </a:r>
            <a:r>
              <a:rPr lang="cs-CZ" b="1" i="1" dirty="0" smtClean="0">
                <a:latin typeface="+mj-lt"/>
              </a:rPr>
              <a:t>/g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+mj-lt"/>
              </a:rPr>
              <a:t>JT v normě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+mj-lt"/>
              </a:rPr>
              <a:t> Urea: 2,7 </a:t>
            </a:r>
            <a:r>
              <a:rPr lang="cs-CZ" i="1" dirty="0" err="1" smtClean="0">
                <a:latin typeface="+mj-lt"/>
              </a:rPr>
              <a:t>mmol</a:t>
            </a:r>
            <a:r>
              <a:rPr lang="cs-CZ" i="1" dirty="0" smtClean="0">
                <a:latin typeface="+mj-lt"/>
              </a:rPr>
              <a:t>/l, Kreatinin v seru 53 </a:t>
            </a:r>
            <a:r>
              <a:rPr lang="cs-CZ" i="1" dirty="0" err="1" smtClean="0">
                <a:latin typeface="+mj-lt"/>
              </a:rPr>
              <a:t>umol</a:t>
            </a:r>
            <a:r>
              <a:rPr lang="cs-CZ" i="1" dirty="0" smtClean="0">
                <a:latin typeface="+mj-lt"/>
              </a:rPr>
              <a:t>/l, Cholesterol 3,1 </a:t>
            </a:r>
            <a:r>
              <a:rPr lang="cs-CZ" i="1" dirty="0" err="1" smtClean="0">
                <a:latin typeface="+mj-lt"/>
              </a:rPr>
              <a:t>mmol</a:t>
            </a:r>
            <a:r>
              <a:rPr lang="cs-CZ" i="1" dirty="0" smtClean="0">
                <a:latin typeface="+mj-lt"/>
              </a:rPr>
              <a:t>/l</a:t>
            </a:r>
            <a:endParaRPr lang="cs-CZ" i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457" y="836712"/>
            <a:ext cx="8219256" cy="1370416"/>
          </a:xfrm>
        </p:spPr>
        <p:txBody>
          <a:bodyPr>
            <a:noAutofit/>
          </a:bodyPr>
          <a:lstStyle/>
          <a:p>
            <a:r>
              <a:rPr lang="cs-CZ" altLang="cs-CZ" sz="32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3200" b="1" dirty="0" smtClean="0"/>
              <a:t>Hospitalizace na dětské klinice v Motole (4.3 – 20.3.2018)</a:t>
            </a:r>
            <a:br>
              <a:rPr lang="cs-CZ" altLang="cs-CZ" sz="3200" b="1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UZ břicha a malé pánve (14.3.2018): </a:t>
            </a:r>
            <a:r>
              <a:rPr lang="cs-CZ" sz="2400" dirty="0" smtClean="0">
                <a:latin typeface="+mj-lt"/>
              </a:rPr>
              <a:t>UZ obraz pankolitidy, stěna  4-5 mm, tenké střevo bez známek zánětu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Horní endoskopie (16.3.2018):</a:t>
            </a:r>
            <a:r>
              <a:rPr lang="cs-CZ" sz="2400" dirty="0" smtClean="0">
                <a:latin typeface="+mj-lt"/>
              </a:rPr>
              <a:t> V jícnu normální nález, v antru žaludku naznačená nodularita, v duodenu normální  nález.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+mj-lt"/>
              </a:rPr>
              <a:t>Chronická neaktivní gastritida, jícen a duodenum bez zánětu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Ileokoloskopie (16.3.2018):</a:t>
            </a:r>
            <a:r>
              <a:rPr lang="cs-CZ" sz="2400" dirty="0" smtClean="0">
                <a:latin typeface="+mj-lt"/>
              </a:rPr>
              <a:t> Fissura u čísla 6 s hlubší aktivní píštělí, v rektu afty, dále až do hepatálního ohbí je středně těžká až těžká kolitida s hlubokými vředy,  v c.ascendens a v céku místy hluboké vředovité léze</a:t>
            </a:r>
            <a:r>
              <a:rPr lang="cs-CZ" sz="2400" b="1" dirty="0" smtClean="0">
                <a:latin typeface="+mj-lt"/>
              </a:rPr>
              <a:t>. B.chlopeň intaktní. Intubace pouze 5 cm TI s nálezem mírné zánětlivé aktivity.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latin typeface="+mj-lt"/>
              </a:rPr>
              <a:t>Histologie</a:t>
            </a:r>
            <a:r>
              <a:rPr lang="cs-CZ" sz="2400" dirty="0" smtClean="0">
                <a:latin typeface="+mj-lt"/>
              </a:rPr>
              <a:t>: Chronický zánět s ulceracemi charakteru IBD, s přestupem do </a:t>
            </a:r>
            <a:r>
              <a:rPr lang="cs-CZ" sz="2400" dirty="0" err="1" smtClean="0">
                <a:latin typeface="+mj-lt"/>
              </a:rPr>
              <a:t>fibrotizované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latin typeface="+mj-lt"/>
              </a:rPr>
              <a:t>submukózy</a:t>
            </a:r>
            <a:r>
              <a:rPr lang="cs-CZ" sz="2400" dirty="0" smtClean="0">
                <a:latin typeface="+mj-lt"/>
              </a:rPr>
              <a:t>, bez nálezu granulomů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2800" b="1" dirty="0" smtClean="0"/>
              <a:t>Hospitalizace na dětské klinice v Motole (4.3 – 20.3.2018)</a:t>
            </a:r>
            <a:br>
              <a:rPr lang="cs-CZ" altLang="cs-CZ" sz="2800" b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Léčba: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EEV </a:t>
            </a:r>
            <a:r>
              <a:rPr lang="cs-CZ" b="1" dirty="0" err="1" smtClean="0">
                <a:latin typeface="+mj-lt"/>
              </a:rPr>
              <a:t>nasogastrickou</a:t>
            </a:r>
            <a:r>
              <a:rPr lang="cs-CZ" b="1" dirty="0" smtClean="0">
                <a:latin typeface="+mj-lt"/>
              </a:rPr>
              <a:t> sondou </a:t>
            </a:r>
            <a:r>
              <a:rPr lang="cs-CZ" dirty="0" smtClean="0">
                <a:latin typeface="+mj-lt"/>
              </a:rPr>
              <a:t>do celkového příjmu 1700 </a:t>
            </a:r>
            <a:r>
              <a:rPr lang="cs-CZ" dirty="0" err="1" smtClean="0">
                <a:latin typeface="+mj-lt"/>
              </a:rPr>
              <a:t>Kcal</a:t>
            </a:r>
            <a:r>
              <a:rPr lang="cs-CZ" dirty="0" smtClean="0">
                <a:latin typeface="+mj-lt"/>
              </a:rPr>
              <a:t>/ den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Azathioprin (rychlý </a:t>
            </a:r>
            <a:r>
              <a:rPr lang="cs-CZ" dirty="0" err="1" smtClean="0">
                <a:latin typeface="+mj-lt"/>
              </a:rPr>
              <a:t>metabolizátor</a:t>
            </a:r>
            <a:r>
              <a:rPr lang="cs-CZ" dirty="0" smtClean="0">
                <a:latin typeface="+mj-lt"/>
              </a:rPr>
              <a:t> TPMT)  50 mg/den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>
                <a:latin typeface="+mj-lt"/>
              </a:rPr>
              <a:t>Entizol</a:t>
            </a:r>
            <a:r>
              <a:rPr lang="cs-CZ" dirty="0" smtClean="0">
                <a:latin typeface="+mj-lt"/>
              </a:rPr>
              <a:t>  </a:t>
            </a:r>
            <a:r>
              <a:rPr lang="cs-CZ" dirty="0" err="1" smtClean="0">
                <a:latin typeface="+mj-lt"/>
              </a:rPr>
              <a:t>tbl</a:t>
            </a:r>
            <a:r>
              <a:rPr lang="cs-CZ" dirty="0" smtClean="0">
                <a:latin typeface="+mj-lt"/>
              </a:rPr>
              <a:t>. 250 mg 3x denně do 26.3.2018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Ambulantní kontrola dne 21.6.2018 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Váha 41,5 kg, </a:t>
            </a:r>
            <a:r>
              <a:rPr lang="cs-CZ" dirty="0" err="1" smtClean="0">
                <a:latin typeface="+mj-lt"/>
              </a:rPr>
              <a:t>Hb</a:t>
            </a:r>
            <a:r>
              <a:rPr lang="cs-CZ" dirty="0" smtClean="0">
                <a:latin typeface="+mj-lt"/>
              </a:rPr>
              <a:t>. 130 </a:t>
            </a:r>
            <a:r>
              <a:rPr lang="cs-CZ" dirty="0" err="1" smtClean="0">
                <a:latin typeface="+mj-lt"/>
              </a:rPr>
              <a:t>gl</a:t>
            </a:r>
            <a:r>
              <a:rPr lang="cs-CZ" dirty="0" smtClean="0">
                <a:latin typeface="+mj-lt"/>
              </a:rPr>
              <a:t>,  CRP 11.0 mg/L, Albumin 44.0 g,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Kontrola 23.7.2018: </a:t>
            </a:r>
            <a:r>
              <a:rPr lang="cs-CZ" dirty="0" smtClean="0">
                <a:latin typeface="+mj-lt"/>
              </a:rPr>
              <a:t>FW 91/hod., Hb.120 g/l, CRP: 76 mg/L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Ferremie</a:t>
            </a:r>
            <a:r>
              <a:rPr lang="cs-CZ" dirty="0" smtClean="0">
                <a:latin typeface="+mj-lt"/>
              </a:rPr>
              <a:t> 3.0 </a:t>
            </a:r>
            <a:r>
              <a:rPr lang="cs-CZ" dirty="0" err="1" smtClean="0">
                <a:latin typeface="+mj-lt"/>
              </a:rPr>
              <a:t>umol</a:t>
            </a:r>
            <a:r>
              <a:rPr lang="cs-CZ" dirty="0" smtClean="0">
                <a:latin typeface="+mj-lt"/>
              </a:rPr>
              <a:t>/l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11.9. 2018 Fekální </a:t>
            </a:r>
            <a:r>
              <a:rPr lang="cs-CZ" b="1" dirty="0" err="1" smtClean="0">
                <a:latin typeface="+mj-lt"/>
              </a:rPr>
              <a:t>kalprotektin</a:t>
            </a:r>
            <a:r>
              <a:rPr lang="cs-CZ" b="1" dirty="0" smtClean="0">
                <a:latin typeface="+mj-lt"/>
              </a:rPr>
              <a:t>  4401 mg/kg (norma &lt;50)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dirty="0" smtClean="0"/>
              <a:t>Hospitalizace na dětské klinice v Motole (</a:t>
            </a:r>
            <a:r>
              <a:rPr lang="cs-CZ" sz="2800" dirty="0" smtClean="0"/>
              <a:t>13.9. – 27.9.2018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FW 99 /hod. .. 107 /hod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    </a:t>
            </a:r>
            <a:r>
              <a:rPr lang="cs-CZ" dirty="0" err="1" smtClean="0">
                <a:latin typeface="+mj-lt"/>
              </a:rPr>
              <a:t>Hb</a:t>
            </a:r>
            <a:r>
              <a:rPr lang="cs-CZ" dirty="0" smtClean="0">
                <a:latin typeface="+mj-lt"/>
              </a:rPr>
              <a:t>. 129 g/l, trombo 456.0 x 10</a:t>
            </a:r>
            <a:r>
              <a:rPr lang="cs-CZ" baseline="30000" dirty="0" smtClean="0">
                <a:latin typeface="+mj-lt"/>
              </a:rPr>
              <a:t>6</a:t>
            </a:r>
            <a:r>
              <a:rPr lang="cs-CZ" dirty="0" smtClean="0">
                <a:latin typeface="+mj-lt"/>
              </a:rPr>
              <a:t>/l</a:t>
            </a:r>
            <a:r>
              <a:rPr lang="cs-CZ" baseline="30000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 CRP 94.9 mg/L,  plasmatické železo  4,7 </a:t>
            </a:r>
            <a:r>
              <a:rPr lang="cs-CZ" dirty="0" err="1" smtClean="0">
                <a:latin typeface="+mj-lt"/>
              </a:rPr>
              <a:t>umol</a:t>
            </a:r>
            <a:r>
              <a:rPr lang="cs-CZ" dirty="0" smtClean="0">
                <a:latin typeface="+mj-lt"/>
              </a:rPr>
              <a:t>/l 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 UZ břicha: </a:t>
            </a:r>
            <a:r>
              <a:rPr lang="cs-CZ" dirty="0" smtClean="0">
                <a:latin typeface="+mj-lt"/>
              </a:rPr>
              <a:t>UZ známky pankolitidy s mezenteriální reakcí, lymfadenopatií, splenomegalie</a:t>
            </a:r>
            <a:r>
              <a:rPr lang="cs-CZ" b="1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Gastroskopie</a:t>
            </a:r>
            <a:r>
              <a:rPr lang="cs-CZ" dirty="0" smtClean="0">
                <a:latin typeface="+mj-lt"/>
              </a:rPr>
              <a:t>: V </a:t>
            </a:r>
            <a:r>
              <a:rPr lang="cs-CZ" dirty="0" err="1" smtClean="0">
                <a:latin typeface="+mj-lt"/>
              </a:rPr>
              <a:t>bulbu</a:t>
            </a:r>
            <a:r>
              <a:rPr lang="cs-CZ" dirty="0" smtClean="0">
                <a:latin typeface="+mj-lt"/>
              </a:rPr>
              <a:t> duodena několik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     aftózních lézi, místy slizniční </a:t>
            </a:r>
            <a:r>
              <a:rPr lang="cs-CZ" dirty="0" smtClean="0">
                <a:latin typeface="+mj-lt"/>
              </a:rPr>
              <a:t>eroze</a:t>
            </a:r>
            <a:r>
              <a:rPr lang="cs-CZ" dirty="0" smtClean="0">
                <a:latin typeface="+mj-lt"/>
              </a:rPr>
              <a:t>, dále až do D2 normální nález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+mj-lt"/>
              </a:rPr>
              <a:t> Koloskopie </a:t>
            </a:r>
            <a:r>
              <a:rPr lang="cs-CZ" dirty="0" smtClean="0">
                <a:latin typeface="+mj-lt"/>
              </a:rPr>
              <a:t>(20.9.2018): Od rekta až po cékum výrazné zánětlivé změny, progrese i na B.chlopeň, TI s nálezem akutního zánětu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endParaRPr lang="cs-CZ" b="1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b="1" dirty="0" smtClean="0"/>
              <a:t>Navržená léčba –  žena  nar. 17.3.2000, Crohnova nemoc (CN)  (žaludek, tenké střevo, kolon ), (A1, B1, L3, L4) od 17 let věku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EEV</a:t>
            </a:r>
          </a:p>
          <a:p>
            <a:r>
              <a:rPr lang="cs-CZ" dirty="0" smtClean="0">
                <a:latin typeface="+mj-lt"/>
              </a:rPr>
              <a:t>AZATHIOPRIN v dávce 75 mg</a:t>
            </a:r>
          </a:p>
          <a:p>
            <a:r>
              <a:rPr lang="cs-CZ" dirty="0" err="1" smtClean="0">
                <a:latin typeface="+mj-lt"/>
              </a:rPr>
              <a:t>Zoloft</a:t>
            </a:r>
            <a:r>
              <a:rPr lang="cs-CZ" dirty="0" smtClean="0">
                <a:latin typeface="+mj-lt"/>
              </a:rPr>
              <a:t> 50 mg</a:t>
            </a:r>
          </a:p>
          <a:p>
            <a:r>
              <a:rPr lang="cs-CZ" dirty="0" smtClean="0">
                <a:latin typeface="+mj-lt"/>
              </a:rPr>
              <a:t>Předána do ISCARE k zahájení biologické léčby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                                      Závěr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mtClean="0">
                <a:latin typeface="+mj-lt"/>
              </a:rPr>
              <a:t>U 17-leté </a:t>
            </a:r>
            <a:r>
              <a:rPr lang="cs-CZ" dirty="0" smtClean="0">
                <a:latin typeface="+mj-lt"/>
              </a:rPr>
              <a:t>nemocné s extensivním postižením tlustého střeva IBD kolitidou s pozitivními ASCA, p-ANCA protilátkami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Těžká malnutrice BMI 16.2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    Příliš dlouho trval od diagnózy k zahájení intensivní léčby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Je to typ pacienta,kde by se měla uplatnit top-down terapie (biologická léčba v kombinaci s imunomodulační léčbou-Azathioprinem)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j-lt"/>
              </a:rPr>
              <a:t> Intensivní nutriční terapie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791</TotalTime>
  <Words>775</Words>
  <Application>Microsoft Office PowerPoint</Application>
  <PresentationFormat>Předvádění na obrazovce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Batang</vt:lpstr>
      <vt:lpstr>Calibri</vt:lpstr>
      <vt:lpstr>Calibri Light</vt:lpstr>
      <vt:lpstr>Constantia</vt:lpstr>
      <vt:lpstr>Wingdings</vt:lpstr>
      <vt:lpstr>Wingdings 2</vt:lpstr>
      <vt:lpstr>Tok</vt:lpstr>
      <vt:lpstr>Extensivní v.s. IBD kolitida u 18-leté nemocné</vt:lpstr>
      <vt:lpstr>Anamnéza–  žena  nar.  17.3.2000</vt:lpstr>
      <vt:lpstr>Anamnéza </vt:lpstr>
      <vt:lpstr>Hospitalizace na dětské klinice v Motole (4.3 – 20.3.2018 )  </vt:lpstr>
      <vt:lpstr> Hospitalizace na dětské klinice v Motole (4.3 – 20.3.2018) </vt:lpstr>
      <vt:lpstr>Hospitalizace na dětské klinice v Motole (4.3 – 20.3.2018) </vt:lpstr>
      <vt:lpstr>Hospitalizace na dětské klinice v Motole (13.9. – 27.9.2018</vt:lpstr>
      <vt:lpstr>Navržená léčba –  žena  nar. 17.3.2000, Crohnova nemoc (CN)  (žaludek, tenké střevo, kolon ), (A1, B1, L3, L4) od 17 let věku</vt:lpstr>
      <vt:lpstr>                                      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KAZUISTIKA</dc:title>
  <dc:creator>drkostre</dc:creator>
  <cp:lastModifiedBy>Martina Pfeiferová</cp:lastModifiedBy>
  <cp:revision>81</cp:revision>
  <dcterms:created xsi:type="dcterms:W3CDTF">2018-11-07T14:53:01Z</dcterms:created>
  <dcterms:modified xsi:type="dcterms:W3CDTF">2018-11-13T12:46:48Z</dcterms:modified>
</cp:coreProperties>
</file>