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1" r:id="rId2"/>
    <p:sldId id="382" r:id="rId3"/>
    <p:sldId id="383" r:id="rId4"/>
    <p:sldId id="384" r:id="rId5"/>
    <p:sldId id="390" r:id="rId6"/>
    <p:sldId id="385" r:id="rId7"/>
    <p:sldId id="386" r:id="rId8"/>
    <p:sldId id="387" r:id="rId9"/>
    <p:sldId id="389" r:id="rId10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olář" initials="MK" lastIdx="1" clrIdx="0">
    <p:extLst>
      <p:ext uri="{19B8F6BF-5375-455C-9EA6-DF929625EA0E}">
        <p15:presenceInfo xmlns:p15="http://schemas.microsoft.com/office/powerpoint/2012/main" userId="e54074f5bd38681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3640"/>
    <a:srgbClr val="156375"/>
    <a:srgbClr val="24A4C3"/>
    <a:srgbClr val="B2B2B2"/>
    <a:srgbClr val="FFDD89"/>
    <a:srgbClr val="DEB400"/>
    <a:srgbClr val="DAF3F4"/>
    <a:srgbClr val="C71F1F"/>
    <a:srgbClr val="FF4743"/>
    <a:srgbClr val="4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6433" autoAdjust="0"/>
  </p:normalViewPr>
  <p:slideViewPr>
    <p:cSldViewPr snapToGrid="0" snapToObjects="1">
      <p:cViewPr varScale="1">
        <p:scale>
          <a:sx n="92" d="100"/>
          <a:sy n="92" d="100"/>
        </p:scale>
        <p:origin x="137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1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EC65B-67E7-4775-8A72-ACAA147F92F3}" type="datetimeFigureOut">
              <a:rPr lang="cs-CZ" smtClean="0"/>
              <a:t>11. 9. 2018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804AE-CC84-4242-ABDC-69485A07A4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043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AE0BF-5DE3-4120-830E-67E6F5549F7A}" type="datetimeFigureOut">
              <a:rPr lang="cs-CZ" smtClean="0"/>
              <a:pPr/>
              <a:t>11. 9. 2018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E160A-D483-4A95-AF8F-435A6B29651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87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2199626" y="-4893"/>
            <a:ext cx="6944374" cy="6862893"/>
          </a:xfrm>
          <a:prstGeom prst="rect">
            <a:avLst/>
          </a:prstGeom>
          <a:gradFill flip="none" rotWithShape="1">
            <a:gsLst>
              <a:gs pos="94000">
                <a:schemeClr val="accent2"/>
              </a:gs>
              <a:gs pos="41000">
                <a:schemeClr val="accent1"/>
              </a:gs>
              <a:gs pos="0">
                <a:schemeClr val="accent1"/>
              </a:gs>
            </a:gsLst>
            <a:lin ang="16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/>
          </a:p>
        </p:txBody>
      </p:sp>
      <p:sp>
        <p:nvSpPr>
          <p:cNvPr id="11" name="Zástupný symbol pro text 9"/>
          <p:cNvSpPr>
            <a:spLocks noGrp="1"/>
          </p:cNvSpPr>
          <p:nvPr>
            <p:ph type="body" sz="quarter" idx="10" hasCustomPrompt="1"/>
          </p:nvPr>
        </p:nvSpPr>
        <p:spPr>
          <a:xfrm>
            <a:off x="2527069" y="3067124"/>
            <a:ext cx="6289488" cy="345582"/>
          </a:xfrm>
        </p:spPr>
        <p:txBody>
          <a:bodyPr/>
          <a:lstStyle>
            <a:lvl1pPr marL="0" indent="0">
              <a:buFont typeface="+mj-lt"/>
              <a:buNone/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</a:t>
            </a:r>
          </a:p>
        </p:txBody>
      </p:sp>
      <p:sp>
        <p:nvSpPr>
          <p:cNvPr id="12" name="Zástupný symbol pro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2527069" y="3754843"/>
            <a:ext cx="6289488" cy="359957"/>
          </a:xfrm>
        </p:spPr>
        <p:txBody>
          <a:bodyPr/>
          <a:lstStyle>
            <a:lvl1pPr marL="0" indent="0">
              <a:buFont typeface="+mj-lt"/>
              <a:buNone/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Místo, datum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27069" y="569505"/>
            <a:ext cx="6289490" cy="2155481"/>
          </a:xfrm>
          <a:ln>
            <a:noFill/>
          </a:ln>
        </p:spPr>
        <p:txBody>
          <a:bodyPr vert="horz" lIns="0" tIns="0" rIns="0" bIns="0" rtlCol="0" anchor="t">
            <a:noAutofit/>
          </a:bodyPr>
          <a:lstStyle>
            <a:lvl1pPr>
              <a:defRPr lang="en-US" sz="4800" dirty="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3" t="941" r="6095" b="1526"/>
          <a:stretch/>
        </p:blipFill>
        <p:spPr>
          <a:xfrm>
            <a:off x="0" y="-4894"/>
            <a:ext cx="2199626" cy="6862893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" t="26805" r="1558" b="45464"/>
          <a:stretch/>
        </p:blipFill>
        <p:spPr>
          <a:xfrm>
            <a:off x="2517544" y="5576172"/>
            <a:ext cx="3253528" cy="58755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18" y="5444974"/>
            <a:ext cx="2591941" cy="837092"/>
          </a:xfrm>
          <a:prstGeom prst="rect">
            <a:avLst/>
          </a:prstGeom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 userDrawn="1"/>
        </p:nvSpPr>
        <p:spPr>
          <a:xfrm>
            <a:off x="-1" y="6179820"/>
            <a:ext cx="9144001" cy="67818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3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089" y="118503"/>
            <a:ext cx="8627973" cy="430887"/>
          </a:xfrm>
          <a:ln>
            <a:noFill/>
          </a:ln>
        </p:spPr>
        <p:txBody>
          <a:bodyPr vert="horz" lIns="0" tIns="0" rIns="0" bIns="0" rtlCol="0" anchor="t">
            <a:spAutoFit/>
          </a:bodyPr>
          <a:lstStyle>
            <a:lvl1pPr>
              <a:defRPr lang="cs-CZ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450014" y="6380410"/>
            <a:ext cx="432048" cy="2769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r">
              <a:defRPr lang="cs-CZ" smtClean="0"/>
            </a:lvl1pPr>
          </a:lstStyle>
          <a:p>
            <a:fld id="{CC1AF0F6-47ED-4CA7-A489-B6EBA566101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2" name="Zástupný symbol pro text 41"/>
          <p:cNvSpPr>
            <a:spLocks noGrp="1"/>
          </p:cNvSpPr>
          <p:nvPr>
            <p:ph type="body" sz="quarter" idx="13"/>
          </p:nvPr>
        </p:nvSpPr>
        <p:spPr>
          <a:xfrm>
            <a:off x="254089" y="1660524"/>
            <a:ext cx="8639085" cy="1785104"/>
          </a:xfrm>
        </p:spPr>
        <p:txBody>
          <a:bodyPr wrap="square">
            <a:sp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2" name="Zástupný symbol pro text 41"/>
          <p:cNvSpPr>
            <a:spLocks noGrp="1"/>
          </p:cNvSpPr>
          <p:nvPr>
            <p:ph type="body" sz="quarter" idx="14" hasCustomPrompt="1"/>
          </p:nvPr>
        </p:nvSpPr>
        <p:spPr>
          <a:xfrm>
            <a:off x="254089" y="5925661"/>
            <a:ext cx="8639085" cy="161583"/>
          </a:xfrm>
        </p:spPr>
        <p:txBody>
          <a:bodyPr vert="horz" wrap="square" lIns="0" tIns="0" rIns="0" bIns="0" rtlCol="0" anchor="b">
            <a:spAutoFit/>
          </a:bodyPr>
          <a:lstStyle>
            <a:lvl1pPr marL="177800" indent="-177800">
              <a:buNone/>
              <a:defRPr lang="cs-CZ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cs-CZ" dirty="0" smtClean="0"/>
            </a:lvl2pPr>
            <a:lvl3pPr>
              <a:defRPr lang="cs-CZ" dirty="0" smtClean="0"/>
            </a:lvl3pPr>
            <a:lvl4pPr>
              <a:defRPr lang="cs-CZ" dirty="0" smtClean="0"/>
            </a:lvl4pPr>
            <a:lvl5pPr>
              <a:defRPr lang="cs-CZ" dirty="0"/>
            </a:lvl5pPr>
          </a:lstStyle>
          <a:p>
            <a:pPr marL="0" lvl="0" indent="0"/>
            <a:r>
              <a:rPr lang="cs-CZ" dirty="0"/>
              <a:t>Zdroj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254088" y="549390"/>
            <a:ext cx="8627973" cy="307777"/>
          </a:xfrm>
        </p:spPr>
        <p:txBody>
          <a:bodyPr wrap="square">
            <a:spAutoFit/>
          </a:bodyPr>
          <a:lstStyle>
            <a:lvl1pPr marL="0" indent="0"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6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65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cs-CZ" dirty="0"/>
              <a:t>PODNADPIS</a:t>
            </a:r>
          </a:p>
        </p:txBody>
      </p:sp>
      <p:pic>
        <p:nvPicPr>
          <p:cNvPr id="23" name="Obrázek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" r="3082"/>
          <a:stretch/>
        </p:blipFill>
        <p:spPr>
          <a:xfrm>
            <a:off x="254089" y="6302223"/>
            <a:ext cx="1908285" cy="433374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464" y="6274913"/>
            <a:ext cx="1511004" cy="487994"/>
          </a:xfrm>
          <a:prstGeom prst="rect">
            <a:avLst/>
          </a:prstGeom>
        </p:spPr>
      </p:pic>
    </p:spTree>
  </p:cSld>
  <p:clrMapOvr>
    <a:masterClrMapping/>
  </p:clrMapOvr>
  <p:hf hdr="0" ftr="0" dt="0"/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55598" y="118800"/>
            <a:ext cx="8629200" cy="43088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>
            <a:spAutoFit/>
          </a:bodyPr>
          <a:lstStyle/>
          <a:p>
            <a:pPr lvl="0"/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5599" y="1354540"/>
            <a:ext cx="8626464" cy="178510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450014" y="6380410"/>
            <a:ext cx="432048" cy="2769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r">
              <a:defRPr lang="cs-CZ" smtClean="0">
                <a:solidFill>
                  <a:schemeClr val="bg1"/>
                </a:solidFill>
              </a:defRPr>
            </a:lvl1pPr>
          </a:lstStyle>
          <a:p>
            <a:fld id="{CC1AF0F6-47ED-4CA7-A489-B6EBA566101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l" defTabSz="914400" rtl="0" eaLnBrk="1" latinLnBrk="0" hangingPunct="1">
        <a:spcBef>
          <a:spcPct val="0"/>
        </a:spcBef>
        <a:buNone/>
        <a:defRPr lang="cs-CZ" sz="2800" b="1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449263" indent="-271463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6223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812800" indent="-190500" algn="l" defTabSz="914400" rtl="0" eaLnBrk="1" latinLnBrk="0" hangingPunct="1">
        <a:spcBef>
          <a:spcPct val="20000"/>
        </a:spcBef>
        <a:buFont typeface="Arial" pitchFamily="34" charset="0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990600" indent="-177800" algn="l" defTabSz="914400" rtl="0" eaLnBrk="1" latinLnBrk="0" hangingPunct="1">
        <a:spcBef>
          <a:spcPct val="20000"/>
        </a:spcBef>
        <a:buFont typeface="Arial" pitchFamily="34" charset="0"/>
        <a:buChar char="»"/>
        <a:tabLst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2527069" y="3067124"/>
            <a:ext cx="6289488" cy="307777"/>
          </a:xfrm>
        </p:spPr>
        <p:txBody>
          <a:bodyPr/>
          <a:lstStyle/>
          <a:p>
            <a:r>
              <a:rPr lang="cs-CZ" dirty="0"/>
              <a:t>MUDr. Martin Vašátko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2527069" y="3754843"/>
            <a:ext cx="6289488" cy="307777"/>
          </a:xfrm>
        </p:spPr>
        <p:txBody>
          <a:bodyPr/>
          <a:lstStyle/>
          <a:p>
            <a:r>
              <a:rPr lang="cs-CZ" dirty="0"/>
              <a:t>11.9.2018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Dlouhodobá terapie kortikoidy u CN </a:t>
            </a:r>
          </a:p>
        </p:txBody>
      </p:sp>
    </p:spTree>
    <p:extLst>
      <p:ext uri="{BB962C8B-B14F-4D97-AF65-F5344CB8AC3E}">
        <p14:creationId xmlns:p14="http://schemas.microsoft.com/office/powerpoint/2010/main" val="22539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žena 1985, CN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F0F6-47ED-4CA7-A489-B6EBA5661016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54089" y="1660524"/>
            <a:ext cx="8639085" cy="400109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CN (IBD kolitida) dg. v 16 letech (r.2001), nekuřačka, vegetariánka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1. příznaky: krev ve stolici, bolesti břicha</a:t>
            </a:r>
          </a:p>
          <a:p>
            <a:r>
              <a:rPr lang="cs-CZ" dirty="0"/>
              <a:t>koloskopie: postižení tračníku</a:t>
            </a:r>
          </a:p>
          <a:p>
            <a:r>
              <a:rPr lang="cs-CZ" dirty="0" err="1"/>
              <a:t>perianální</a:t>
            </a:r>
            <a:r>
              <a:rPr lang="cs-CZ" dirty="0"/>
              <a:t> postižení nikdy</a:t>
            </a:r>
          </a:p>
          <a:p>
            <a:r>
              <a:rPr lang="cs-CZ" dirty="0"/>
              <a:t>terapie: </a:t>
            </a:r>
            <a:r>
              <a:rPr lang="cs-CZ" dirty="0" err="1"/>
              <a:t>mesalazin</a:t>
            </a:r>
            <a:r>
              <a:rPr lang="cs-CZ" dirty="0"/>
              <a:t>, kortikoidy lokální i </a:t>
            </a:r>
            <a:r>
              <a:rPr lang="cs-CZ" dirty="0" err="1"/>
              <a:t>syst</a:t>
            </a:r>
            <a:r>
              <a:rPr lang="cs-CZ" dirty="0"/>
              <a:t>., </a:t>
            </a:r>
            <a:r>
              <a:rPr lang="cs-CZ" dirty="0" err="1"/>
              <a:t>imunosupresiva</a:t>
            </a:r>
            <a:endParaRPr lang="cs-CZ" dirty="0"/>
          </a:p>
          <a:p>
            <a:pPr lvl="1"/>
            <a:r>
              <a:rPr lang="cs-CZ" dirty="0"/>
              <a:t>dlouhodobě </a:t>
            </a:r>
            <a:r>
              <a:rPr lang="cs-CZ" dirty="0" err="1"/>
              <a:t>Prednison</a:t>
            </a:r>
            <a:r>
              <a:rPr lang="cs-CZ" dirty="0"/>
              <a:t> 20mg + </a:t>
            </a:r>
            <a:r>
              <a:rPr lang="cs-CZ" dirty="0" err="1"/>
              <a:t>Imuran</a:t>
            </a:r>
            <a:r>
              <a:rPr lang="cs-CZ" dirty="0"/>
              <a:t> 50mg</a:t>
            </a:r>
          </a:p>
          <a:p>
            <a:endParaRPr lang="cs-CZ" dirty="0"/>
          </a:p>
          <a:p>
            <a:r>
              <a:rPr lang="cs-CZ" dirty="0"/>
              <a:t>r.2010 EIM – </a:t>
            </a:r>
            <a:r>
              <a:rPr lang="cs-CZ" dirty="0" err="1"/>
              <a:t>erytema</a:t>
            </a:r>
            <a:r>
              <a:rPr lang="cs-CZ" dirty="0"/>
              <a:t> </a:t>
            </a:r>
            <a:r>
              <a:rPr lang="cs-CZ" dirty="0" err="1"/>
              <a:t>nodosum</a:t>
            </a:r>
            <a:r>
              <a:rPr lang="cs-CZ" dirty="0"/>
              <a:t> (lýtko)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08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žena 1985, CN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F0F6-47ED-4CA7-A489-B6EBA5661016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54089" y="1660524"/>
            <a:ext cx="8639085" cy="4739759"/>
          </a:xfrm>
        </p:spPr>
        <p:txBody>
          <a:bodyPr/>
          <a:lstStyle/>
          <a:p>
            <a:r>
              <a:rPr lang="cs-CZ" dirty="0"/>
              <a:t>od r.2010 studie </a:t>
            </a:r>
            <a:r>
              <a:rPr lang="cs-CZ" dirty="0" err="1"/>
              <a:t>Millenium</a:t>
            </a:r>
            <a:r>
              <a:rPr lang="cs-CZ" dirty="0"/>
              <a:t> (</a:t>
            </a:r>
            <a:r>
              <a:rPr lang="cs-CZ" dirty="0" err="1"/>
              <a:t>vedolizumab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koloskopie opakovaně s aktivitou zánětu v tračníku</a:t>
            </a:r>
          </a:p>
          <a:p>
            <a:pPr lvl="1"/>
            <a:r>
              <a:rPr lang="cs-CZ" dirty="0"/>
              <a:t>stále i </a:t>
            </a:r>
            <a:r>
              <a:rPr lang="cs-CZ" dirty="0" err="1"/>
              <a:t>Prednison</a:t>
            </a:r>
            <a:r>
              <a:rPr lang="cs-CZ" dirty="0"/>
              <a:t> 10mg + </a:t>
            </a:r>
            <a:r>
              <a:rPr lang="cs-CZ" dirty="0" err="1"/>
              <a:t>Imuran</a:t>
            </a:r>
            <a:r>
              <a:rPr lang="cs-CZ" dirty="0"/>
              <a:t> 50mg</a:t>
            </a:r>
          </a:p>
          <a:p>
            <a:pPr lvl="1"/>
            <a:endParaRPr lang="cs-CZ" dirty="0"/>
          </a:p>
          <a:p>
            <a:r>
              <a:rPr lang="cs-CZ" dirty="0"/>
              <a:t>poslední relaps s nutností hospitalizace r.2015</a:t>
            </a:r>
          </a:p>
          <a:p>
            <a:pPr lvl="1"/>
            <a:r>
              <a:rPr lang="cs-CZ" dirty="0" err="1"/>
              <a:t>Trigger</a:t>
            </a:r>
            <a:r>
              <a:rPr lang="cs-CZ" dirty="0"/>
              <a:t>: salmonelová </a:t>
            </a:r>
            <a:r>
              <a:rPr lang="cs-CZ" dirty="0" err="1"/>
              <a:t>inf</a:t>
            </a:r>
            <a:r>
              <a:rPr lang="cs-CZ" dirty="0"/>
              <a:t>. a následně </a:t>
            </a:r>
            <a:r>
              <a:rPr lang="cs-CZ" dirty="0" err="1"/>
              <a:t>nozokomiální</a:t>
            </a:r>
            <a:r>
              <a:rPr lang="cs-CZ" dirty="0"/>
              <a:t> CD </a:t>
            </a:r>
          </a:p>
          <a:p>
            <a:pPr lvl="1"/>
            <a:r>
              <a:rPr lang="cs-CZ" dirty="0"/>
              <a:t>vysoké dávky CS, </a:t>
            </a:r>
            <a:r>
              <a:rPr lang="cs-CZ" dirty="0" err="1"/>
              <a:t>Imuran</a:t>
            </a:r>
            <a:r>
              <a:rPr lang="cs-CZ" dirty="0"/>
              <a:t>, ATB</a:t>
            </a:r>
          </a:p>
          <a:p>
            <a:endParaRPr lang="cs-CZ" dirty="0"/>
          </a:p>
          <a:p>
            <a:r>
              <a:rPr lang="cs-CZ" dirty="0"/>
              <a:t>Denzitometrie 2/2017</a:t>
            </a:r>
          </a:p>
          <a:p>
            <a:pPr lvl="1"/>
            <a:r>
              <a:rPr lang="cs-CZ" dirty="0" err="1"/>
              <a:t>osteopenie</a:t>
            </a:r>
            <a:r>
              <a:rPr lang="cs-CZ" dirty="0"/>
              <a:t> v oblasti páteře i krčku femuru</a:t>
            </a:r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86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žena 1985, CN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F0F6-47ED-4CA7-A489-B6EBA5661016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54089" y="1660524"/>
            <a:ext cx="8639085" cy="4308872"/>
          </a:xfrm>
        </p:spPr>
        <p:txBody>
          <a:bodyPr/>
          <a:lstStyle/>
          <a:p>
            <a:r>
              <a:rPr lang="cs-CZ" dirty="0"/>
              <a:t>opakovaně neúspěšné pokusy o graviditu, proto:</a:t>
            </a:r>
          </a:p>
          <a:p>
            <a:pPr lvl="1"/>
            <a:r>
              <a:rPr lang="cs-CZ" dirty="0" err="1"/>
              <a:t>Imuran</a:t>
            </a:r>
            <a:r>
              <a:rPr lang="cs-CZ" dirty="0"/>
              <a:t> vysazen 5/2017</a:t>
            </a:r>
          </a:p>
          <a:p>
            <a:pPr lvl="1"/>
            <a:r>
              <a:rPr lang="cs-CZ" dirty="0" err="1"/>
              <a:t>Millenium</a:t>
            </a:r>
            <a:r>
              <a:rPr lang="cs-CZ" dirty="0"/>
              <a:t> ukončeno 8/2017</a:t>
            </a:r>
          </a:p>
          <a:p>
            <a:pPr lvl="1"/>
            <a:r>
              <a:rPr lang="cs-CZ" dirty="0" err="1"/>
              <a:t>Prednison</a:t>
            </a:r>
            <a:r>
              <a:rPr lang="cs-CZ" dirty="0"/>
              <a:t> průměrně 30mg (sama zvyšuje a snižuje dle stavu od 20mg do 40mg)</a:t>
            </a:r>
          </a:p>
          <a:p>
            <a:pPr lvl="1"/>
            <a:endParaRPr lang="cs-CZ" dirty="0"/>
          </a:p>
          <a:p>
            <a:r>
              <a:rPr lang="cs-CZ" dirty="0"/>
              <a:t>vyšetřena v </a:t>
            </a:r>
            <a:r>
              <a:rPr lang="cs-CZ" dirty="0" err="1"/>
              <a:t>gyn</a:t>
            </a:r>
            <a:r>
              <a:rPr lang="cs-CZ" dirty="0"/>
              <a:t>. centru:</a:t>
            </a:r>
          </a:p>
          <a:p>
            <a:pPr lvl="1"/>
            <a:r>
              <a:rPr lang="cs-CZ" dirty="0"/>
              <a:t>sekundární sterilita při amenoree, anovulaci, nižší ovariální rezervě</a:t>
            </a:r>
          </a:p>
          <a:p>
            <a:pPr marL="1778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116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351186-9896-45D4-A36A-CC8EAFD0E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žena 1985, CN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A7B2E75E-8E62-4EB6-A7E3-686EABB8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F0F6-47ED-4CA7-A489-B6EBA5661016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4B30AA27-AD90-4BC0-8E43-50C6BFC130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4089" y="1660524"/>
            <a:ext cx="8639085" cy="3200876"/>
          </a:xfrm>
        </p:spPr>
        <p:txBody>
          <a:bodyPr/>
          <a:lstStyle/>
          <a:p>
            <a:r>
              <a:rPr lang="cs-CZ" dirty="0" err="1"/>
              <a:t>subj</a:t>
            </a:r>
            <a:r>
              <a:rPr lang="cs-CZ" dirty="0"/>
              <a:t>.: stolice 10xdenně, kašovitá až vodnatá, krev ani hlen nepozoruje bolesti břicha denně ale snesitelné, afebrilní, zvládá práci ale je unavená</a:t>
            </a:r>
          </a:p>
          <a:p>
            <a:pPr marL="0" indent="0">
              <a:buNone/>
            </a:pPr>
            <a:r>
              <a:rPr lang="cs-CZ" dirty="0"/>
              <a:t>52kg,162cm</a:t>
            </a:r>
          </a:p>
          <a:p>
            <a:endParaRPr lang="cs-CZ" dirty="0"/>
          </a:p>
          <a:p>
            <a:r>
              <a:rPr lang="cs-CZ" dirty="0" err="1"/>
              <a:t>Lab</a:t>
            </a:r>
            <a:r>
              <a:rPr lang="cs-CZ" dirty="0"/>
              <a:t>.: Leu 23tis., PLT 689, CRP 16,7, </a:t>
            </a:r>
            <a:r>
              <a:rPr lang="cs-CZ" dirty="0" err="1"/>
              <a:t>Hb</a:t>
            </a:r>
            <a:r>
              <a:rPr lang="cs-CZ" dirty="0"/>
              <a:t> 101, </a:t>
            </a:r>
            <a:r>
              <a:rPr lang="cs-CZ" dirty="0" err="1"/>
              <a:t>fer</a:t>
            </a:r>
            <a:r>
              <a:rPr lang="cs-CZ" dirty="0"/>
              <a:t> 6,9, MCV </a:t>
            </a:r>
            <a:r>
              <a:rPr lang="cs-CZ" dirty="0" smtClean="0"/>
              <a:t>77</a:t>
            </a:r>
          </a:p>
          <a:p>
            <a:endParaRPr lang="cs-CZ" dirty="0"/>
          </a:p>
          <a:p>
            <a:r>
              <a:rPr lang="cs-CZ" dirty="0"/>
              <a:t>h</a:t>
            </a:r>
            <a:r>
              <a:rPr lang="cs-CZ" dirty="0" smtClean="0"/>
              <a:t>ospitalizace v NMSKB Pod Petřínem konec 7/2018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ortikoidy, EV, ATB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ED0819F5-683F-44D4-B31A-EB803E6B44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F2A9AF0E-1BB1-498B-B039-5B5A3531C67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70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žena 1985, CN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F0F6-47ED-4CA7-A489-B6EBA5661016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54089" y="1660524"/>
            <a:ext cx="8639085" cy="984885"/>
          </a:xfrm>
        </p:spPr>
        <p:txBody>
          <a:bodyPr/>
          <a:lstStyle/>
          <a:p>
            <a:r>
              <a:rPr lang="cs-CZ" dirty="0"/>
              <a:t>koloskopie </a:t>
            </a:r>
            <a:r>
              <a:rPr lang="cs-CZ" dirty="0" err="1"/>
              <a:t>Iscare</a:t>
            </a:r>
            <a:r>
              <a:rPr lang="cs-CZ" dirty="0"/>
              <a:t> 3.8.2018:</a:t>
            </a:r>
          </a:p>
          <a:p>
            <a:pPr lvl="1"/>
            <a:r>
              <a:rPr lang="cs-CZ" dirty="0"/>
              <a:t>segmentální postižení celého tračníku, více v P polovině, max. změn v ceku, TI bez postižení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492" y="2811363"/>
            <a:ext cx="5015346" cy="282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32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žena 1985, CN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F0F6-47ED-4CA7-A489-B6EBA5661016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54089" y="1150333"/>
            <a:ext cx="8639085" cy="4801314"/>
          </a:xfrm>
        </p:spPr>
        <p:txBody>
          <a:bodyPr/>
          <a:lstStyle/>
          <a:p>
            <a:r>
              <a:rPr lang="cs-CZ" dirty="0"/>
              <a:t>Rozhodnutí: </a:t>
            </a:r>
          </a:p>
          <a:p>
            <a:pPr lvl="1"/>
            <a:r>
              <a:rPr lang="cs-CZ" dirty="0"/>
              <a:t>při uvedených nálezech, je-li navíc pacientka symptomatická, je prioritní zajistit uspokojivou remisi základního imunopatologického onemocnění, a až poté začít usilovat o těhotenství, vzhledem ke </a:t>
            </a:r>
            <a:r>
              <a:rPr lang="cs-CZ" dirty="0" err="1"/>
              <a:t>kortikodependenci</a:t>
            </a:r>
            <a:r>
              <a:rPr lang="cs-CZ" dirty="0"/>
              <a:t> nutno zahájit BL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proto 3.8.2018 zahájena BL - </a:t>
            </a:r>
            <a:r>
              <a:rPr lang="cs-CZ" dirty="0" err="1"/>
              <a:t>Remsima</a:t>
            </a:r>
            <a:r>
              <a:rPr lang="cs-CZ" dirty="0"/>
              <a:t> 5mg/kg</a:t>
            </a:r>
          </a:p>
          <a:p>
            <a:pPr marL="177800" lvl="1" indent="0">
              <a:buNone/>
            </a:pPr>
            <a:endParaRPr lang="cs-CZ" dirty="0"/>
          </a:p>
          <a:p>
            <a:pPr marL="177800" lvl="1" indent="0">
              <a:buNone/>
            </a:pPr>
            <a:r>
              <a:rPr lang="cs-CZ" dirty="0"/>
              <a:t>+ </a:t>
            </a:r>
            <a:r>
              <a:rPr lang="cs-CZ" dirty="0" err="1"/>
              <a:t>Medrol</a:t>
            </a:r>
            <a:r>
              <a:rPr lang="cs-CZ" dirty="0"/>
              <a:t> 32mg, </a:t>
            </a:r>
            <a:r>
              <a:rPr lang="cs-CZ" dirty="0" err="1"/>
              <a:t>Imasup</a:t>
            </a:r>
            <a:r>
              <a:rPr lang="cs-CZ" dirty="0"/>
              <a:t> 50mg, ATB (</a:t>
            </a:r>
            <a:r>
              <a:rPr lang="cs-CZ" dirty="0" err="1"/>
              <a:t>Entizol</a:t>
            </a:r>
            <a:r>
              <a:rPr lang="cs-CZ" dirty="0"/>
              <a:t>), EV – </a:t>
            </a:r>
            <a:r>
              <a:rPr lang="cs-CZ" dirty="0" err="1"/>
              <a:t>Peptamen</a:t>
            </a:r>
            <a:r>
              <a:rPr lang="cs-CZ" dirty="0"/>
              <a:t>, </a:t>
            </a:r>
            <a:r>
              <a:rPr lang="cs-CZ" dirty="0" err="1"/>
              <a:t>Nutridrinky</a:t>
            </a:r>
            <a:r>
              <a:rPr lang="cs-CZ" dirty="0"/>
              <a:t> 3xdenně, </a:t>
            </a:r>
            <a:r>
              <a:rPr lang="cs-CZ" dirty="0" err="1"/>
              <a:t>Kalnormin</a:t>
            </a:r>
            <a:r>
              <a:rPr lang="cs-CZ" dirty="0"/>
              <a:t>, </a:t>
            </a:r>
            <a:r>
              <a:rPr lang="cs-CZ" dirty="0" err="1"/>
              <a:t>Caltrate</a:t>
            </a:r>
            <a:r>
              <a:rPr lang="cs-CZ" dirty="0"/>
              <a:t>, </a:t>
            </a:r>
            <a:r>
              <a:rPr lang="cs-CZ" dirty="0" err="1"/>
              <a:t>Apo-panto</a:t>
            </a:r>
            <a:r>
              <a:rPr lang="cs-CZ" dirty="0"/>
              <a:t>, </a:t>
            </a:r>
            <a:r>
              <a:rPr lang="cs-CZ" dirty="0" err="1"/>
              <a:t>Mutaflor</a:t>
            </a:r>
            <a:r>
              <a:rPr lang="cs-CZ" dirty="0"/>
              <a:t>, vit.B12 1x za měsíc, </a:t>
            </a:r>
            <a:r>
              <a:rPr lang="cs-CZ" dirty="0" err="1"/>
              <a:t>Ferinject</a:t>
            </a:r>
            <a:r>
              <a:rPr lang="cs-CZ" dirty="0"/>
              <a:t> 1amp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42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žena 1985, CN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F0F6-47ED-4CA7-A489-B6EBA5661016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54089" y="1660524"/>
            <a:ext cx="8639085" cy="5047536"/>
          </a:xfrm>
        </p:spPr>
        <p:txBody>
          <a:bodyPr/>
          <a:lstStyle/>
          <a:p>
            <a:r>
              <a:rPr lang="cs-CZ" dirty="0"/>
              <a:t>po 2.dávce:</a:t>
            </a:r>
          </a:p>
          <a:p>
            <a:pPr lvl="1"/>
            <a:r>
              <a:rPr lang="cs-CZ" dirty="0"/>
              <a:t>cítí se lépe, stolice 7xdenně, vodnatá, bolesti břicha nemá, afebrilní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</a:t>
            </a:r>
            <a:r>
              <a:rPr lang="cs-CZ" dirty="0" smtClean="0"/>
              <a:t>okles v </a:t>
            </a:r>
            <a:r>
              <a:rPr lang="cs-CZ" dirty="0" err="1" smtClean="0"/>
              <a:t>lab</a:t>
            </a:r>
            <a:r>
              <a:rPr lang="cs-CZ" dirty="0"/>
              <a:t>.: Leu 18,3, PLT 577, CRP 3,2, alb. 45, </a:t>
            </a:r>
            <a:r>
              <a:rPr lang="cs-CZ" dirty="0" err="1"/>
              <a:t>Hb</a:t>
            </a:r>
            <a:r>
              <a:rPr lang="cs-CZ" dirty="0"/>
              <a:t> 128, </a:t>
            </a:r>
            <a:r>
              <a:rPr lang="cs-CZ" dirty="0" err="1"/>
              <a:t>fer</a:t>
            </a:r>
            <a:r>
              <a:rPr lang="cs-CZ" dirty="0"/>
              <a:t> 151, MCV 83</a:t>
            </a:r>
          </a:p>
          <a:p>
            <a:pPr lvl="1"/>
            <a:endParaRPr lang="cs-CZ" dirty="0"/>
          </a:p>
          <a:p>
            <a:pPr marL="177800" lvl="1" indent="0">
              <a:buNone/>
            </a:pPr>
            <a:r>
              <a:rPr lang="cs-CZ" dirty="0"/>
              <a:t>		X</a:t>
            </a:r>
          </a:p>
          <a:p>
            <a:pPr marL="177800" lvl="1" indent="0">
              <a:buNone/>
            </a:pPr>
            <a:endParaRPr lang="cs-CZ" dirty="0"/>
          </a:p>
          <a:p>
            <a:pPr lvl="1"/>
            <a:r>
              <a:rPr lang="cs-CZ" dirty="0"/>
              <a:t>FCT přes 6000</a:t>
            </a:r>
          </a:p>
          <a:p>
            <a:pPr marL="177800" lvl="1" indent="0">
              <a:buNone/>
            </a:pPr>
            <a:r>
              <a:rPr lang="cs-CZ" dirty="0"/>
              <a:t>	</a:t>
            </a:r>
          </a:p>
          <a:p>
            <a:pPr marL="177800" lvl="1" indent="0">
              <a:buNone/>
            </a:pPr>
            <a:endParaRPr lang="cs-CZ" dirty="0"/>
          </a:p>
          <a:p>
            <a:pPr marL="177800" lvl="1" indent="0">
              <a:buNone/>
            </a:pPr>
            <a:endParaRPr lang="cs-CZ" dirty="0"/>
          </a:p>
          <a:p>
            <a:pPr marL="1778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016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žena 1985, CN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F0F6-47ED-4CA7-A489-B6EBA5661016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254089" y="1660524"/>
            <a:ext cx="8639085" cy="3077766"/>
          </a:xfrm>
        </p:spPr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ýden po 2.aplikaci z</a:t>
            </a:r>
            <a:r>
              <a:rPr lang="cs-CZ" dirty="0" smtClean="0"/>
              <a:t>horšení </a:t>
            </a:r>
            <a:r>
              <a:rPr lang="cs-CZ" dirty="0"/>
              <a:t>stavu</a:t>
            </a:r>
            <a:r>
              <a:rPr lang="cs-CZ" dirty="0" smtClean="0"/>
              <a:t>, opět nutnost hospitalizace </a:t>
            </a:r>
            <a:r>
              <a:rPr lang="cs-CZ" dirty="0"/>
              <a:t>v NMSKB Pod Petřínem </a:t>
            </a:r>
            <a:r>
              <a:rPr lang="cs-CZ" dirty="0" smtClean="0"/>
              <a:t>3.-11.9.2018</a:t>
            </a:r>
          </a:p>
          <a:p>
            <a:pPr lvl="1"/>
            <a:r>
              <a:rPr lang="cs-CZ" dirty="0" err="1" smtClean="0"/>
              <a:t>Solumedrol</a:t>
            </a:r>
            <a:r>
              <a:rPr lang="cs-CZ" dirty="0" smtClean="0"/>
              <a:t> 40mg, ATB, </a:t>
            </a:r>
            <a:r>
              <a:rPr lang="cs-CZ" dirty="0" err="1" smtClean="0"/>
              <a:t>Medrol</a:t>
            </a:r>
            <a:r>
              <a:rPr lang="cs-CZ" dirty="0" smtClean="0"/>
              <a:t> 32mg</a:t>
            </a:r>
          </a:p>
          <a:p>
            <a:pPr lvl="1"/>
            <a:r>
              <a:rPr lang="cs-CZ" dirty="0" err="1" smtClean="0"/>
              <a:t>Sigmoideoskopie</a:t>
            </a:r>
            <a:r>
              <a:rPr lang="cs-CZ" dirty="0" smtClean="0"/>
              <a:t>: aktivita do </a:t>
            </a:r>
            <a:r>
              <a:rPr lang="cs-CZ" dirty="0" err="1" smtClean="0"/>
              <a:t>sigmatu</a:t>
            </a:r>
            <a:r>
              <a:rPr lang="cs-CZ" dirty="0" smtClean="0"/>
              <a:t> dále nelze</a:t>
            </a:r>
          </a:p>
          <a:p>
            <a:pPr lvl="1"/>
            <a:r>
              <a:rPr lang="cs-CZ" dirty="0" smtClean="0"/>
              <a:t>CT </a:t>
            </a:r>
            <a:r>
              <a:rPr lang="cs-CZ" dirty="0" err="1" smtClean="0"/>
              <a:t>entero</a:t>
            </a:r>
            <a:r>
              <a:rPr lang="cs-CZ" dirty="0" smtClean="0"/>
              <a:t>: max. </a:t>
            </a:r>
            <a:r>
              <a:rPr lang="cs-CZ" dirty="0" err="1" smtClean="0"/>
              <a:t>postiženíí</a:t>
            </a:r>
            <a:r>
              <a:rPr lang="cs-CZ" dirty="0" smtClean="0"/>
              <a:t> rektum až </a:t>
            </a:r>
            <a:r>
              <a:rPr lang="cs-CZ" dirty="0" err="1" smtClean="0"/>
              <a:t>hepální</a:t>
            </a:r>
            <a:r>
              <a:rPr lang="cs-CZ" dirty="0" smtClean="0"/>
              <a:t> </a:t>
            </a:r>
            <a:r>
              <a:rPr lang="cs-CZ" dirty="0" err="1" smtClean="0"/>
              <a:t>flexura</a:t>
            </a:r>
            <a:r>
              <a:rPr lang="cs-CZ" dirty="0" smtClean="0"/>
              <a:t>, tenké kličky bez zánětu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d</a:t>
            </a:r>
            <a:r>
              <a:rPr lang="cs-CZ" dirty="0" smtClean="0"/>
              <a:t>nes 11.9.2018 3. infuze </a:t>
            </a:r>
            <a:r>
              <a:rPr lang="cs-CZ" dirty="0" err="1" smtClean="0"/>
              <a:t>Remsima</a:t>
            </a:r>
            <a:r>
              <a:rPr lang="cs-CZ" dirty="0" smtClean="0"/>
              <a:t> 10mg/kg, další za 4 týdny, </a:t>
            </a:r>
            <a:r>
              <a:rPr lang="cs-CZ" dirty="0" err="1" smtClean="0"/>
              <a:t>Medrol</a:t>
            </a:r>
            <a:r>
              <a:rPr lang="cs-CZ" dirty="0" smtClean="0"/>
              <a:t> 32mg, </a:t>
            </a:r>
            <a:r>
              <a:rPr lang="cs-CZ" dirty="0" err="1" smtClean="0"/>
              <a:t>Imuran</a:t>
            </a:r>
            <a:r>
              <a:rPr lang="cs-CZ" dirty="0" smtClean="0"/>
              <a:t> ex, EV + </a:t>
            </a:r>
            <a:r>
              <a:rPr lang="cs-CZ" dirty="0" err="1" smtClean="0"/>
              <a:t>sipping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7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7">
      <a:dk1>
        <a:srgbClr val="000000"/>
      </a:dk1>
      <a:lt1>
        <a:srgbClr val="FFFFFF"/>
      </a:lt1>
      <a:dk2>
        <a:srgbClr val="0C3640"/>
      </a:dk2>
      <a:lt2>
        <a:srgbClr val="D8F2F8"/>
      </a:lt2>
      <a:accent1>
        <a:srgbClr val="24A4C3"/>
      </a:accent1>
      <a:accent2>
        <a:srgbClr val="156394"/>
      </a:accent2>
      <a:accent3>
        <a:srgbClr val="0C3656"/>
      </a:accent3>
      <a:accent4>
        <a:srgbClr val="FFBE29"/>
      </a:accent4>
      <a:accent5>
        <a:srgbClr val="01579D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ED847F53-6121-4C12-8B67-FFCE8B20CB04}" vid="{C625DD97-5AD4-4E50-931C-9618733203BF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Iscare2016ENG</Template>
  <TotalTime>66</TotalTime>
  <Words>468</Words>
  <Application>Microsoft Office PowerPoint</Application>
  <PresentationFormat>Předvádění na obrazovce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Dlouhodobá terapie kortikoidy u CN </vt:lpstr>
      <vt:lpstr>žena 1985, CN</vt:lpstr>
      <vt:lpstr>žena 1985, CN</vt:lpstr>
      <vt:lpstr>žena 1985, CN</vt:lpstr>
      <vt:lpstr>žena 1985, CN</vt:lpstr>
      <vt:lpstr>žena 1985, CN</vt:lpstr>
      <vt:lpstr>žena 1985, CN</vt:lpstr>
      <vt:lpstr>žena 1985, CN</vt:lpstr>
      <vt:lpstr>žena 1985, CN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Dlouhodobá terapie kortikoidy u ulcerosní kolitidy</dc:title>
  <dc:creator>Martin Vašátko</dc:creator>
  <cp:lastModifiedBy>Martina Pfeiferová</cp:lastModifiedBy>
  <cp:revision>19</cp:revision>
  <cp:lastPrinted>2014-07-09T06:41:25Z</cp:lastPrinted>
  <dcterms:created xsi:type="dcterms:W3CDTF">2018-08-30T14:57:03Z</dcterms:created>
  <dcterms:modified xsi:type="dcterms:W3CDTF">2018-09-11T11:44:39Z</dcterms:modified>
</cp:coreProperties>
</file>