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81" r:id="rId2"/>
    <p:sldId id="382" r:id="rId3"/>
    <p:sldId id="383" r:id="rId4"/>
    <p:sldId id="384" r:id="rId5"/>
    <p:sldId id="385" r:id="rId6"/>
    <p:sldId id="388" r:id="rId7"/>
    <p:sldId id="387" r:id="rId8"/>
    <p:sldId id="386" r:id="rId9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Kolář" initials="MK" lastIdx="1" clrIdx="0">
    <p:extLst>
      <p:ext uri="{19B8F6BF-5375-455C-9EA6-DF929625EA0E}">
        <p15:presenceInfo xmlns:p15="http://schemas.microsoft.com/office/powerpoint/2012/main" userId="e54074f5bd3868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640"/>
    <a:srgbClr val="156375"/>
    <a:srgbClr val="24A4C3"/>
    <a:srgbClr val="B2B2B2"/>
    <a:srgbClr val="FFDD89"/>
    <a:srgbClr val="DEB400"/>
    <a:srgbClr val="DAF3F4"/>
    <a:srgbClr val="C71F1F"/>
    <a:srgbClr val="FF4743"/>
    <a:srgbClr val="4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6433" autoAdjust="0"/>
  </p:normalViewPr>
  <p:slideViewPr>
    <p:cSldViewPr snapToGrid="0" snapToObjects="1">
      <p:cViewPr varScale="1">
        <p:scale>
          <a:sx n="90" d="100"/>
          <a:sy n="90" d="100"/>
        </p:scale>
        <p:origin x="143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31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EC65B-67E7-4775-8A72-ACAA147F92F3}" type="datetimeFigureOut">
              <a:rPr lang="cs-CZ" smtClean="0"/>
              <a:t>11. 9. 2018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804AE-CC84-4242-ABDC-69485A07A4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043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AE0BF-5DE3-4120-830E-67E6F5549F7A}" type="datetimeFigureOut">
              <a:rPr lang="cs-CZ" smtClean="0"/>
              <a:pPr/>
              <a:t>11. 9. 2018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E160A-D483-4A95-AF8F-435A6B296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87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2199626" y="-4893"/>
            <a:ext cx="6944374" cy="6862893"/>
          </a:xfrm>
          <a:prstGeom prst="rect">
            <a:avLst/>
          </a:prstGeom>
          <a:gradFill flip="none" rotWithShape="1">
            <a:gsLst>
              <a:gs pos="94000">
                <a:schemeClr val="accent2"/>
              </a:gs>
              <a:gs pos="41000">
                <a:schemeClr val="accent1"/>
              </a:gs>
              <a:gs pos="0">
                <a:schemeClr val="accent1"/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/>
          </a:p>
        </p:txBody>
      </p:sp>
      <p:sp>
        <p:nvSpPr>
          <p:cNvPr id="11" name="Zástupný symbol pro text 9"/>
          <p:cNvSpPr>
            <a:spLocks noGrp="1"/>
          </p:cNvSpPr>
          <p:nvPr>
            <p:ph type="body" sz="quarter" idx="10" hasCustomPrompt="1"/>
          </p:nvPr>
        </p:nvSpPr>
        <p:spPr>
          <a:xfrm>
            <a:off x="2527069" y="3067124"/>
            <a:ext cx="6289488" cy="345582"/>
          </a:xfrm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</a:t>
            </a:r>
          </a:p>
        </p:txBody>
      </p:sp>
      <p:sp>
        <p:nvSpPr>
          <p:cNvPr id="12" name="Zástupný symbol pro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2527069" y="3754843"/>
            <a:ext cx="6289488" cy="359957"/>
          </a:xfrm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Místo, datum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27069" y="569505"/>
            <a:ext cx="6289490" cy="2155481"/>
          </a:xfr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lang="en-US" sz="48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3" t="941" r="6095" b="1526"/>
          <a:stretch/>
        </p:blipFill>
        <p:spPr>
          <a:xfrm>
            <a:off x="0" y="-4894"/>
            <a:ext cx="2199626" cy="686289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" t="26805" r="1558" b="45464"/>
          <a:stretch/>
        </p:blipFill>
        <p:spPr>
          <a:xfrm>
            <a:off x="2517544" y="5576172"/>
            <a:ext cx="3253528" cy="58755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618" y="5444974"/>
            <a:ext cx="2591941" cy="837092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-1" y="6179820"/>
            <a:ext cx="9144001" cy="67818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3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089" y="118503"/>
            <a:ext cx="8627973" cy="430887"/>
          </a:xfrm>
          <a:ln>
            <a:noFill/>
          </a:ln>
        </p:spPr>
        <p:txBody>
          <a:bodyPr vert="horz" lIns="0" tIns="0" rIns="0" bIns="0" rtlCol="0" anchor="t">
            <a:spAutoFit/>
          </a:bodyPr>
          <a:lstStyle>
            <a:lvl1pPr>
              <a:defRPr lang="cs-CZ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450014" y="6380410"/>
            <a:ext cx="432048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cs-CZ" smtClean="0"/>
            </a:lvl1pPr>
          </a:lstStyle>
          <a:p>
            <a:fld id="{CC1AF0F6-47ED-4CA7-A489-B6EBA566101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2" name="Zástupný symbol pro text 41"/>
          <p:cNvSpPr>
            <a:spLocks noGrp="1"/>
          </p:cNvSpPr>
          <p:nvPr>
            <p:ph type="body" sz="quarter" idx="13"/>
          </p:nvPr>
        </p:nvSpPr>
        <p:spPr>
          <a:xfrm>
            <a:off x="254089" y="1660524"/>
            <a:ext cx="8639085" cy="1785104"/>
          </a:xfrm>
        </p:spPr>
        <p:txBody>
          <a:bodyPr wrap="square">
            <a:sp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Zástupný symbol pro text 41"/>
          <p:cNvSpPr>
            <a:spLocks noGrp="1"/>
          </p:cNvSpPr>
          <p:nvPr>
            <p:ph type="body" sz="quarter" idx="14" hasCustomPrompt="1"/>
          </p:nvPr>
        </p:nvSpPr>
        <p:spPr>
          <a:xfrm>
            <a:off x="254089" y="5925661"/>
            <a:ext cx="8639085" cy="161583"/>
          </a:xfrm>
        </p:spPr>
        <p:txBody>
          <a:bodyPr vert="horz" wrap="square" lIns="0" tIns="0" rIns="0" bIns="0" rtlCol="0" anchor="b">
            <a:spAutoFit/>
          </a:bodyPr>
          <a:lstStyle>
            <a:lvl1pPr marL="177800" indent="-177800">
              <a:buNone/>
              <a:defRPr lang="cs-CZ" sz="1050" dirty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cs-CZ" dirty="0" smtClean="0"/>
            </a:lvl2pPr>
            <a:lvl3pPr>
              <a:defRPr lang="cs-CZ" dirty="0" smtClean="0"/>
            </a:lvl3pPr>
            <a:lvl4pPr>
              <a:defRPr lang="cs-CZ" dirty="0" smtClean="0"/>
            </a:lvl4pPr>
            <a:lvl5pPr>
              <a:defRPr lang="cs-CZ" dirty="0"/>
            </a:lvl5pPr>
          </a:lstStyle>
          <a:p>
            <a:pPr marL="0" lvl="0" indent="0"/>
            <a:r>
              <a:rPr lang="cs-CZ" dirty="0"/>
              <a:t>Zdroj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254088" y="549390"/>
            <a:ext cx="8627973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cs-CZ" dirty="0"/>
              <a:t>PODNADPIS</a:t>
            </a:r>
          </a:p>
        </p:txBody>
      </p:sp>
      <p:pic>
        <p:nvPicPr>
          <p:cNvPr id="23" name="Obrázek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r="3082"/>
          <a:stretch/>
        </p:blipFill>
        <p:spPr>
          <a:xfrm>
            <a:off x="254089" y="6302223"/>
            <a:ext cx="1908285" cy="433374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64" y="6274913"/>
            <a:ext cx="1511004" cy="487994"/>
          </a:xfrm>
          <a:prstGeom prst="rect">
            <a:avLst/>
          </a:prstGeom>
        </p:spPr>
      </p:pic>
    </p:spTree>
  </p:cSld>
  <p:clrMapOvr>
    <a:masterClrMapping/>
  </p:clrMapOvr>
  <p:hf hdr="0" ftr="0" dt="0"/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55598" y="118800"/>
            <a:ext cx="8629200" cy="43088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spAutoFit/>
          </a:bodyPr>
          <a:lstStyle/>
          <a:p>
            <a:pPr lvl="0"/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5599" y="1354540"/>
            <a:ext cx="8626464" cy="178510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450014" y="6380410"/>
            <a:ext cx="432048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cs-CZ" smtClean="0">
                <a:solidFill>
                  <a:schemeClr val="bg1"/>
                </a:solidFill>
              </a:defRPr>
            </a:lvl1pPr>
          </a:lstStyle>
          <a:p>
            <a:fld id="{CC1AF0F6-47ED-4CA7-A489-B6EBA566101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l" defTabSz="914400" rtl="0" eaLnBrk="1" latinLnBrk="0" hangingPunct="1">
        <a:spcBef>
          <a:spcPct val="0"/>
        </a:spcBef>
        <a:buNone/>
        <a:defRPr lang="cs-CZ" sz="2800" b="1" kern="1200" dirty="0">
          <a:solidFill>
            <a:schemeClr val="accent1"/>
          </a:solidFill>
          <a:latin typeface="+mj-lt"/>
          <a:ea typeface="+mj-ea"/>
          <a:cs typeface="Arial" pitchFamily="34" charset="0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449263" indent="-271463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622300" indent="-177800" algn="l" defTabSz="914400" rtl="0" eaLnBrk="1" latinLnBrk="0" hangingPunct="1">
        <a:spcBef>
          <a:spcPct val="20000"/>
        </a:spcBef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812800" indent="-190500" algn="l" defTabSz="914400" rtl="0" eaLnBrk="1" latinLnBrk="0" hangingPunct="1">
        <a:spcBef>
          <a:spcPct val="20000"/>
        </a:spcBef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990600" indent="-177800" algn="l" defTabSz="914400" rtl="0" eaLnBrk="1" latinLnBrk="0" hangingPunct="1">
        <a:spcBef>
          <a:spcPct val="20000"/>
        </a:spcBef>
        <a:buFont typeface="Arial" pitchFamily="34" charset="0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2527069" y="3067124"/>
            <a:ext cx="6289488" cy="307777"/>
          </a:xfrm>
        </p:spPr>
        <p:txBody>
          <a:bodyPr/>
          <a:lstStyle/>
          <a:p>
            <a:r>
              <a:rPr lang="cs-CZ" dirty="0"/>
              <a:t>MUDr. Martin Vašátko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2527069" y="3754843"/>
            <a:ext cx="6289488" cy="307777"/>
          </a:xfrm>
        </p:spPr>
        <p:txBody>
          <a:bodyPr/>
          <a:lstStyle/>
          <a:p>
            <a:r>
              <a:rPr lang="cs-CZ" dirty="0"/>
              <a:t>11.9.2018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Komplikovaná </a:t>
            </a:r>
            <a:r>
              <a:rPr lang="cs-CZ" dirty="0" err="1"/>
              <a:t>perianální</a:t>
            </a:r>
            <a:r>
              <a:rPr lang="cs-CZ" dirty="0"/>
              <a:t> Crohnova choroba</a:t>
            </a:r>
          </a:p>
        </p:txBody>
      </p:sp>
    </p:spTree>
    <p:extLst>
      <p:ext uri="{BB962C8B-B14F-4D97-AF65-F5344CB8AC3E}">
        <p14:creationId xmlns:p14="http://schemas.microsoft.com/office/powerpoint/2010/main" val="2253910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žena 1993, CN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F0F6-47ED-4CA7-A489-B6EBA5661016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254089" y="1660524"/>
            <a:ext cx="8639085" cy="541686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CN, dg. 11/2015, nekuřačka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postižení žaludku, D1, D2, TI a BCH</a:t>
            </a:r>
          </a:p>
          <a:p>
            <a:r>
              <a:rPr lang="cs-CZ" dirty="0"/>
              <a:t>mírná aktivita (dle koloskopie a </a:t>
            </a:r>
            <a:r>
              <a:rPr lang="cs-CZ" dirty="0" err="1"/>
              <a:t>MRe</a:t>
            </a:r>
            <a:r>
              <a:rPr lang="cs-CZ" dirty="0"/>
              <a:t>)</a:t>
            </a:r>
          </a:p>
          <a:p>
            <a:r>
              <a:rPr lang="cs-CZ" dirty="0"/>
              <a:t>terapie: </a:t>
            </a:r>
            <a:r>
              <a:rPr lang="cs-CZ" dirty="0" err="1"/>
              <a:t>Budenosid</a:t>
            </a:r>
            <a:endParaRPr lang="cs-CZ" dirty="0"/>
          </a:p>
          <a:p>
            <a:endParaRPr lang="cs-CZ" dirty="0"/>
          </a:p>
          <a:p>
            <a:r>
              <a:rPr lang="cs-CZ" dirty="0"/>
              <a:t>9/2016 sekrece s mírnou intenzitou v </a:t>
            </a:r>
            <a:r>
              <a:rPr lang="cs-CZ" dirty="0" err="1"/>
              <a:t>perianální</a:t>
            </a:r>
            <a:r>
              <a:rPr lang="cs-CZ" dirty="0"/>
              <a:t> oblasti, </a:t>
            </a:r>
            <a:r>
              <a:rPr lang="cs-CZ" dirty="0" err="1"/>
              <a:t>v.s</a:t>
            </a:r>
            <a:r>
              <a:rPr lang="cs-CZ" dirty="0"/>
              <a:t>. </a:t>
            </a:r>
            <a:r>
              <a:rPr lang="cs-CZ" dirty="0" err="1"/>
              <a:t>anoperineální</a:t>
            </a:r>
            <a:r>
              <a:rPr lang="cs-CZ" dirty="0"/>
              <a:t> píštěl </a:t>
            </a:r>
          </a:p>
          <a:p>
            <a:pPr lvl="1"/>
            <a:r>
              <a:rPr lang="cs-CZ" dirty="0"/>
              <a:t>MR: prosáknutí v oblasti </a:t>
            </a:r>
            <a:r>
              <a:rPr lang="cs-CZ" dirty="0" err="1"/>
              <a:t>anu</a:t>
            </a:r>
            <a:r>
              <a:rPr lang="cs-CZ" dirty="0"/>
              <a:t> bez jasné píštěle</a:t>
            </a:r>
          </a:p>
          <a:p>
            <a:pPr lvl="1"/>
            <a:endParaRPr lang="cs-CZ" dirty="0"/>
          </a:p>
          <a:p>
            <a:r>
              <a:rPr lang="cs-CZ" dirty="0"/>
              <a:t>již v létě 2016 pozorovala absces na perineu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083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žena 1993, CN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F0F6-47ED-4CA7-A489-B6EBA5661016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254089" y="1660524"/>
            <a:ext cx="8639085" cy="3939540"/>
          </a:xfrm>
        </p:spPr>
        <p:txBody>
          <a:bodyPr/>
          <a:lstStyle/>
          <a:p>
            <a:r>
              <a:rPr lang="cs-CZ" dirty="0"/>
              <a:t>11/2016 zahájena BL – </a:t>
            </a:r>
            <a:r>
              <a:rPr lang="cs-CZ" dirty="0" err="1"/>
              <a:t>Humira</a:t>
            </a:r>
            <a:r>
              <a:rPr lang="cs-CZ" dirty="0"/>
              <a:t> (160 – 80…)</a:t>
            </a:r>
          </a:p>
          <a:p>
            <a:pPr lvl="1"/>
            <a:r>
              <a:rPr lang="cs-CZ" dirty="0"/>
              <a:t>dobrý efekt, sekrece žádná, FCT přes 300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8/2017 flegmona </a:t>
            </a:r>
            <a:r>
              <a:rPr lang="cs-CZ" dirty="0" err="1"/>
              <a:t>perianálně</a:t>
            </a:r>
            <a:r>
              <a:rPr lang="cs-CZ" dirty="0"/>
              <a:t> a v </a:t>
            </a:r>
            <a:r>
              <a:rPr lang="cs-CZ" dirty="0" err="1"/>
              <a:t>gluteální</a:t>
            </a:r>
            <a:r>
              <a:rPr lang="cs-CZ" dirty="0"/>
              <a:t> oblasti více vlevo</a:t>
            </a:r>
          </a:p>
          <a:p>
            <a:pPr lvl="1"/>
            <a:r>
              <a:rPr lang="cs-CZ" dirty="0"/>
              <a:t>nasazena ATB (</a:t>
            </a:r>
            <a:r>
              <a:rPr lang="cs-CZ" dirty="0" err="1"/>
              <a:t>Amoksiklav</a:t>
            </a:r>
            <a:r>
              <a:rPr lang="cs-CZ" dirty="0"/>
              <a:t>), zhojeno</a:t>
            </a:r>
          </a:p>
          <a:p>
            <a:pPr lvl="1"/>
            <a:r>
              <a:rPr lang="cs-CZ" dirty="0"/>
              <a:t>kontakt s TBC, kontrolní </a:t>
            </a:r>
            <a:r>
              <a:rPr lang="cs-CZ" dirty="0" err="1"/>
              <a:t>Quantiferon</a:t>
            </a:r>
            <a:r>
              <a:rPr lang="cs-CZ" dirty="0"/>
              <a:t> </a:t>
            </a:r>
            <a:r>
              <a:rPr lang="cs-CZ" dirty="0" err="1"/>
              <a:t>negat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MR malé pánve: bez známek infekce v </a:t>
            </a:r>
            <a:r>
              <a:rPr lang="cs-CZ" dirty="0" err="1"/>
              <a:t>perianální</a:t>
            </a:r>
            <a:r>
              <a:rPr lang="cs-CZ" dirty="0"/>
              <a:t> oblasti, bez známek aktivní píštěle, nadále </a:t>
            </a:r>
            <a:r>
              <a:rPr lang="cs-CZ" dirty="0" err="1"/>
              <a:t>Humira</a:t>
            </a:r>
            <a:endParaRPr lang="cs-CZ" dirty="0"/>
          </a:p>
          <a:p>
            <a:pPr lvl="1"/>
            <a:r>
              <a:rPr lang="cs-CZ" dirty="0"/>
              <a:t>dobrý efekt, sekrece žádná, FCT přes 300</a:t>
            </a:r>
          </a:p>
          <a:p>
            <a:pPr lvl="1"/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012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žena 1993, CN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F0F6-47ED-4CA7-A489-B6EBA5661016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254089" y="1660524"/>
            <a:ext cx="8639085" cy="3631763"/>
          </a:xfrm>
        </p:spPr>
        <p:txBody>
          <a:bodyPr/>
          <a:lstStyle/>
          <a:p>
            <a:r>
              <a:rPr lang="cs-CZ" dirty="0"/>
              <a:t>flegmona opakovaně 11/2017, 4/2018, 6/2018</a:t>
            </a:r>
          </a:p>
          <a:p>
            <a:pPr lvl="1"/>
            <a:r>
              <a:rPr lang="cs-CZ" dirty="0"/>
              <a:t>vždy ATB (</a:t>
            </a:r>
            <a:r>
              <a:rPr lang="cs-CZ" dirty="0" err="1"/>
              <a:t>Amoksiklav</a:t>
            </a:r>
            <a:r>
              <a:rPr lang="cs-CZ" dirty="0"/>
              <a:t> 1g á 8h), nález zlepšen</a:t>
            </a:r>
          </a:p>
          <a:p>
            <a:pPr lvl="1"/>
            <a:r>
              <a:rPr lang="cs-CZ" dirty="0"/>
              <a:t>opakovaně </a:t>
            </a:r>
            <a:r>
              <a:rPr lang="cs-CZ" dirty="0" err="1"/>
              <a:t>Quantiferon</a:t>
            </a:r>
            <a:r>
              <a:rPr lang="cs-CZ" dirty="0"/>
              <a:t> </a:t>
            </a:r>
            <a:r>
              <a:rPr lang="cs-CZ" dirty="0" err="1"/>
              <a:t>negat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po 3. atace MR: není potvrzena recidiva CN v </a:t>
            </a:r>
            <a:r>
              <a:rPr lang="cs-CZ" dirty="0" err="1"/>
              <a:t>anoperineální</a:t>
            </a:r>
            <a:r>
              <a:rPr lang="cs-CZ" dirty="0"/>
              <a:t> oblasti</a:t>
            </a:r>
          </a:p>
          <a:p>
            <a:pPr lvl="1"/>
            <a:r>
              <a:rPr lang="cs-CZ" dirty="0"/>
              <a:t>Dop.: pokračovat v BL k udržení remise onemocnění </a:t>
            </a:r>
          </a:p>
          <a:p>
            <a:pPr lvl="1"/>
            <a:endParaRPr lang="cs-CZ" dirty="0"/>
          </a:p>
          <a:p>
            <a:r>
              <a:rPr lang="cs-CZ" dirty="0"/>
              <a:t>kontrola 18.6.2018 </a:t>
            </a:r>
          </a:p>
          <a:p>
            <a:pPr lvl="1"/>
            <a:r>
              <a:rPr lang="cs-CZ" dirty="0" err="1"/>
              <a:t>St.p</a:t>
            </a:r>
            <a:r>
              <a:rPr lang="cs-CZ" dirty="0"/>
              <a:t>. 4x flegmona hýždě bez jasného nálezu na MR</a:t>
            </a:r>
          </a:p>
          <a:p>
            <a:pPr lvl="1"/>
            <a:r>
              <a:rPr lang="cs-CZ" dirty="0"/>
              <a:t>Závěr: infekční komplikace nepochybně v souvislosti s BL</a:t>
            </a:r>
          </a:p>
          <a:p>
            <a:pPr lvl="1"/>
            <a:r>
              <a:rPr lang="cs-CZ" dirty="0"/>
              <a:t>Dop.: </a:t>
            </a:r>
            <a:r>
              <a:rPr lang="cs-CZ" dirty="0" err="1"/>
              <a:t>Humira</a:t>
            </a:r>
            <a:r>
              <a:rPr lang="cs-CZ" dirty="0"/>
              <a:t> ukončit, zpět </a:t>
            </a:r>
            <a:r>
              <a:rPr lang="cs-CZ" dirty="0" err="1"/>
              <a:t>Budesonid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11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žena 1993, CN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F0F6-47ED-4CA7-A489-B6EBA5661016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254089" y="1148208"/>
            <a:ext cx="8639085" cy="4924425"/>
          </a:xfrm>
        </p:spPr>
        <p:txBody>
          <a:bodyPr/>
          <a:lstStyle/>
          <a:p>
            <a:r>
              <a:rPr lang="cs-CZ" dirty="0"/>
              <a:t>7/2018 </a:t>
            </a:r>
            <a:r>
              <a:rPr lang="cs-CZ" dirty="0" err="1"/>
              <a:t>chir</a:t>
            </a:r>
            <a:r>
              <a:rPr lang="cs-CZ" dirty="0"/>
              <a:t>. kontrola (ISCARE):</a:t>
            </a:r>
          </a:p>
          <a:p>
            <a:pPr lvl="1"/>
            <a:r>
              <a:rPr lang="cs-CZ" dirty="0" err="1"/>
              <a:t>perian</a:t>
            </a:r>
            <a:r>
              <a:rPr lang="cs-CZ" dirty="0"/>
              <a:t>. velké papily, zhrubělé řasy, erytém celé levé </a:t>
            </a:r>
            <a:r>
              <a:rPr lang="cs-CZ" dirty="0" err="1"/>
              <a:t>gluteální</a:t>
            </a:r>
            <a:r>
              <a:rPr lang="cs-CZ" dirty="0"/>
              <a:t> krajiny, náznak fluktuace</a:t>
            </a:r>
          </a:p>
          <a:p>
            <a:pPr lvl="1"/>
            <a:endParaRPr lang="cs-CZ" dirty="0"/>
          </a:p>
          <a:p>
            <a:r>
              <a:rPr lang="cs-CZ" dirty="0" err="1"/>
              <a:t>Sono</a:t>
            </a:r>
            <a:r>
              <a:rPr lang="cs-CZ" dirty="0"/>
              <a:t> </a:t>
            </a:r>
            <a:r>
              <a:rPr lang="cs-CZ" dirty="0" err="1"/>
              <a:t>gluteální</a:t>
            </a:r>
            <a:r>
              <a:rPr lang="cs-CZ" dirty="0"/>
              <a:t> krajiny: </a:t>
            </a:r>
            <a:r>
              <a:rPr lang="cs-CZ" dirty="0" err="1"/>
              <a:t>transfinkterická</a:t>
            </a:r>
            <a:r>
              <a:rPr lang="cs-CZ" dirty="0"/>
              <a:t> píštěl</a:t>
            </a:r>
          </a:p>
          <a:p>
            <a:endParaRPr lang="cs-CZ" dirty="0"/>
          </a:p>
          <a:p>
            <a:r>
              <a:rPr lang="cs-CZ" dirty="0"/>
              <a:t>Drenáž: </a:t>
            </a:r>
            <a:r>
              <a:rPr lang="cs-CZ" dirty="0" err="1"/>
              <a:t>transfinkterická</a:t>
            </a:r>
            <a:r>
              <a:rPr lang="cs-CZ" dirty="0"/>
              <a:t> píštěl, zaveden 1 nekonečný drén + ATB (</a:t>
            </a:r>
            <a:r>
              <a:rPr lang="cs-CZ" dirty="0" err="1"/>
              <a:t>Entizol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Koloskopie 20.7.2018: </a:t>
            </a:r>
          </a:p>
          <a:p>
            <a:pPr lvl="1"/>
            <a:r>
              <a:rPr lang="cs-CZ" dirty="0"/>
              <a:t>CN - </a:t>
            </a:r>
            <a:r>
              <a:rPr lang="cs-CZ" dirty="0" err="1"/>
              <a:t>perianální</a:t>
            </a:r>
            <a:r>
              <a:rPr lang="cs-CZ" dirty="0"/>
              <a:t> postižení, 1píštěl s </a:t>
            </a:r>
            <a:r>
              <a:rPr lang="cs-CZ" dirty="0" err="1"/>
              <a:t>drenem</a:t>
            </a:r>
            <a:r>
              <a:rPr lang="cs-CZ" dirty="0"/>
              <a:t>, anální kanál prosáklý, </a:t>
            </a:r>
            <a:r>
              <a:rPr lang="cs-CZ" dirty="0" err="1"/>
              <a:t>dist</a:t>
            </a:r>
            <a:r>
              <a:rPr lang="cs-CZ" dirty="0"/>
              <a:t>. rektum s erozemi jinak tračník intaktní, BCH edematosní, </a:t>
            </a:r>
            <a:r>
              <a:rPr lang="cs-CZ" dirty="0" err="1"/>
              <a:t>stenotická</a:t>
            </a:r>
            <a:r>
              <a:rPr lang="cs-CZ" dirty="0"/>
              <a:t> s vředem, neprostupná pro endoskop, skrz lumen patrno postižení TI</a:t>
            </a:r>
          </a:p>
          <a:p>
            <a:endParaRPr lang="cs-CZ" dirty="0"/>
          </a:p>
          <a:p>
            <a:pPr marL="177800" lvl="1" indent="0"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748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žena 1993, CN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F0F6-47ED-4CA7-A489-B6EBA5661016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254089" y="990604"/>
            <a:ext cx="8639085" cy="2455024"/>
          </a:xfrm>
        </p:spPr>
        <p:txBody>
          <a:bodyPr/>
          <a:lstStyle/>
          <a:p>
            <a:r>
              <a:rPr lang="cs-CZ" dirty="0"/>
              <a:t>koloskopie – </a:t>
            </a:r>
            <a:r>
              <a:rPr lang="cs-CZ" dirty="0" err="1"/>
              <a:t>anus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8" y="1298381"/>
            <a:ext cx="5297178" cy="297966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088" y="3153341"/>
            <a:ext cx="5288973" cy="297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86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žena 1993, CN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F0F6-47ED-4CA7-A489-B6EBA5661016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242976" y="965595"/>
            <a:ext cx="8639085" cy="1785104"/>
          </a:xfrm>
        </p:spPr>
        <p:txBody>
          <a:bodyPr/>
          <a:lstStyle/>
          <a:p>
            <a:r>
              <a:rPr lang="cs-CZ" dirty="0"/>
              <a:t>koloskopie – term. ileum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8" y="1320297"/>
            <a:ext cx="5085874" cy="286080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65" y="3207789"/>
            <a:ext cx="4831773" cy="271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61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žena 1993, CN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F0F6-47ED-4CA7-A489-B6EBA5661016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254089" y="1660524"/>
            <a:ext cx="8639085" cy="4185761"/>
          </a:xfrm>
        </p:spPr>
        <p:txBody>
          <a:bodyPr/>
          <a:lstStyle/>
          <a:p>
            <a:r>
              <a:rPr lang="cs-CZ" dirty="0"/>
              <a:t>Po </a:t>
            </a:r>
            <a:r>
              <a:rPr lang="cs-CZ" dirty="0" err="1"/>
              <a:t>zadrénování</a:t>
            </a:r>
            <a:r>
              <a:rPr lang="cs-CZ" dirty="0"/>
              <a:t> 15.8.2018 opět zahájena BL - </a:t>
            </a:r>
            <a:r>
              <a:rPr lang="cs-CZ" dirty="0" err="1"/>
              <a:t>Remsima</a:t>
            </a:r>
            <a:r>
              <a:rPr lang="cs-CZ" dirty="0"/>
              <a:t> 5mg/kg + </a:t>
            </a:r>
            <a:r>
              <a:rPr lang="cs-CZ" dirty="0" err="1"/>
              <a:t>Entizol</a:t>
            </a:r>
            <a:endParaRPr lang="cs-CZ" dirty="0"/>
          </a:p>
          <a:p>
            <a:pPr lvl="1"/>
            <a:r>
              <a:rPr lang="cs-CZ" dirty="0"/>
              <a:t>cítí se dobře, stolice 1-2xdeńně, formovaná, bolesti břicha nemá, afebrilní</a:t>
            </a:r>
          </a:p>
          <a:p>
            <a:pPr lvl="1"/>
            <a:r>
              <a:rPr lang="cs-CZ" dirty="0" err="1"/>
              <a:t>Perianální</a:t>
            </a:r>
            <a:r>
              <a:rPr lang="cs-CZ" dirty="0"/>
              <a:t> oblast klidná</a:t>
            </a:r>
            <a:r>
              <a:rPr lang="cs-CZ"/>
              <a:t>, hýždě bez </a:t>
            </a:r>
            <a:r>
              <a:rPr lang="cs-CZ" dirty="0"/>
              <a:t>zarudnutí, bez flegmony, 1dren, hnisavá sekrece, občas pobolívá</a:t>
            </a:r>
          </a:p>
          <a:p>
            <a:pPr lvl="1"/>
            <a:r>
              <a:rPr lang="cs-CZ" dirty="0"/>
              <a:t>CRP 13,2, FCT 566</a:t>
            </a:r>
          </a:p>
          <a:p>
            <a:pPr lvl="1"/>
            <a:endParaRPr lang="cs-CZ" dirty="0"/>
          </a:p>
          <a:p>
            <a:r>
              <a:rPr lang="cs-CZ" dirty="0"/>
              <a:t>30.8.2018 </a:t>
            </a:r>
            <a:r>
              <a:rPr lang="cs-CZ" dirty="0" err="1"/>
              <a:t>st.p</a:t>
            </a:r>
            <a:r>
              <a:rPr lang="cs-CZ" dirty="0"/>
              <a:t>. 1.dávce BL, bez ATB</a:t>
            </a:r>
          </a:p>
          <a:p>
            <a:pPr lvl="1"/>
            <a:r>
              <a:rPr lang="cs-CZ" dirty="0"/>
              <a:t>nadále se cítí dobře, afebrilní, bez bolesti v </a:t>
            </a:r>
            <a:r>
              <a:rPr lang="cs-CZ" dirty="0" err="1"/>
              <a:t>gluteální</a:t>
            </a:r>
            <a:r>
              <a:rPr lang="cs-CZ" dirty="0"/>
              <a:t> oblasti, stále sekrece</a:t>
            </a:r>
          </a:p>
          <a:p>
            <a:pPr lvl="1"/>
            <a:r>
              <a:rPr lang="cs-CZ" dirty="0"/>
              <a:t>CRP 6,7, FCT 501</a:t>
            </a:r>
          </a:p>
          <a:p>
            <a:pPr lvl="1"/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5620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Vlastní 7">
      <a:dk1>
        <a:srgbClr val="000000"/>
      </a:dk1>
      <a:lt1>
        <a:srgbClr val="FFFFFF"/>
      </a:lt1>
      <a:dk2>
        <a:srgbClr val="0C3640"/>
      </a:dk2>
      <a:lt2>
        <a:srgbClr val="D8F2F8"/>
      </a:lt2>
      <a:accent1>
        <a:srgbClr val="24A4C3"/>
      </a:accent1>
      <a:accent2>
        <a:srgbClr val="156394"/>
      </a:accent2>
      <a:accent3>
        <a:srgbClr val="0C3656"/>
      </a:accent3>
      <a:accent4>
        <a:srgbClr val="FFBE29"/>
      </a:accent4>
      <a:accent5>
        <a:srgbClr val="01579D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ED847F53-6121-4C12-8B67-FFCE8B20CB04}" vid="{C625DD97-5AD4-4E50-931C-9618733203BF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Iscare2016ENG</Template>
  <TotalTime>5</TotalTime>
  <Words>420</Words>
  <Application>Microsoft Office PowerPoint</Application>
  <PresentationFormat>Předvádění na obrazovce (4:3)</PresentationFormat>
  <Paragraphs>71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Motiv sady Office</vt:lpstr>
      <vt:lpstr>Komplikovaná perianální Crohnova choroba</vt:lpstr>
      <vt:lpstr>žena 1993, CN</vt:lpstr>
      <vt:lpstr>žena 1993, CN</vt:lpstr>
      <vt:lpstr>žena 1993, CN</vt:lpstr>
      <vt:lpstr>žena 1993, CN</vt:lpstr>
      <vt:lpstr>žena 1993, CN</vt:lpstr>
      <vt:lpstr>žena 1993, CN</vt:lpstr>
      <vt:lpstr>žena 1993, CN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Komplikovaná perianální Crohnova choroba</dc:title>
  <dc:creator>Martin Vašátko</dc:creator>
  <cp:lastModifiedBy>Milan Lukáš</cp:lastModifiedBy>
  <cp:revision>12</cp:revision>
  <cp:lastPrinted>2014-07-09T06:41:25Z</cp:lastPrinted>
  <dcterms:created xsi:type="dcterms:W3CDTF">2018-08-30T16:42:33Z</dcterms:created>
  <dcterms:modified xsi:type="dcterms:W3CDTF">2018-09-11T06:39:40Z</dcterms:modified>
</cp:coreProperties>
</file>